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3.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5" r:id="rId2"/>
    <p:sldMasterId id="2147483738" r:id="rId3"/>
    <p:sldMasterId id="2147483815" r:id="rId4"/>
  </p:sldMasterIdLst>
  <p:notesMasterIdLst>
    <p:notesMasterId r:id="rId92"/>
  </p:notesMasterIdLst>
  <p:sldIdLst>
    <p:sldId id="411" r:id="rId5"/>
    <p:sldId id="413" r:id="rId6"/>
    <p:sldId id="257" r:id="rId7"/>
    <p:sldId id="258" r:id="rId8"/>
    <p:sldId id="262" r:id="rId9"/>
    <p:sldId id="263" r:id="rId10"/>
    <p:sldId id="264" r:id="rId11"/>
    <p:sldId id="292" r:id="rId12"/>
    <p:sldId id="272" r:id="rId13"/>
    <p:sldId id="344" r:id="rId14"/>
    <p:sldId id="268" r:id="rId15"/>
    <p:sldId id="550" r:id="rId16"/>
    <p:sldId id="523" r:id="rId17"/>
    <p:sldId id="302" r:id="rId18"/>
    <p:sldId id="551" r:id="rId19"/>
    <p:sldId id="416" r:id="rId20"/>
    <p:sldId id="403" r:id="rId21"/>
    <p:sldId id="470" r:id="rId22"/>
    <p:sldId id="506" r:id="rId23"/>
    <p:sldId id="280" r:id="rId24"/>
    <p:sldId id="417" r:id="rId25"/>
    <p:sldId id="295" r:id="rId26"/>
    <p:sldId id="296" r:id="rId27"/>
    <p:sldId id="553" r:id="rId28"/>
    <p:sldId id="552" r:id="rId29"/>
    <p:sldId id="418" r:id="rId30"/>
    <p:sldId id="269" r:id="rId31"/>
    <p:sldId id="554" r:id="rId32"/>
    <p:sldId id="419" r:id="rId33"/>
    <p:sldId id="375" r:id="rId34"/>
    <p:sldId id="341" r:id="rId35"/>
    <p:sldId id="555" r:id="rId36"/>
    <p:sldId id="556" r:id="rId37"/>
    <p:sldId id="420" r:id="rId38"/>
    <p:sldId id="557" r:id="rId39"/>
    <p:sldId id="558" r:id="rId40"/>
    <p:sldId id="559" r:id="rId41"/>
    <p:sldId id="560" r:id="rId42"/>
    <p:sldId id="421" r:id="rId43"/>
    <p:sldId id="287" r:id="rId44"/>
    <p:sldId id="562" r:id="rId45"/>
    <p:sldId id="422" r:id="rId46"/>
    <p:sldId id="563" r:id="rId47"/>
    <p:sldId id="564" r:id="rId48"/>
    <p:sldId id="423" r:id="rId49"/>
    <p:sldId id="565" r:id="rId50"/>
    <p:sldId id="590" r:id="rId51"/>
    <p:sldId id="283" r:id="rId52"/>
    <p:sldId id="276" r:id="rId53"/>
    <p:sldId id="571" r:id="rId54"/>
    <p:sldId id="426" r:id="rId55"/>
    <p:sldId id="572" r:id="rId56"/>
    <p:sldId id="427" r:id="rId57"/>
    <p:sldId id="288" r:id="rId58"/>
    <p:sldId id="289" r:id="rId59"/>
    <p:sldId id="573" r:id="rId60"/>
    <p:sldId id="277" r:id="rId61"/>
    <p:sldId id="567" r:id="rId62"/>
    <p:sldId id="373" r:id="rId63"/>
    <p:sldId id="380" r:id="rId64"/>
    <p:sldId id="566" r:id="rId65"/>
    <p:sldId id="383" r:id="rId66"/>
    <p:sldId id="394" r:id="rId67"/>
    <p:sldId id="575" r:id="rId68"/>
    <p:sldId id="576" r:id="rId69"/>
    <p:sldId id="577" r:id="rId70"/>
    <p:sldId id="456" r:id="rId71"/>
    <p:sldId id="568" r:id="rId72"/>
    <p:sldId id="578" r:id="rId73"/>
    <p:sldId id="278" r:id="rId74"/>
    <p:sldId id="589" r:id="rId75"/>
    <p:sldId id="569" r:id="rId76"/>
    <p:sldId id="580" r:id="rId77"/>
    <p:sldId id="583" r:id="rId78"/>
    <p:sldId id="579" r:id="rId79"/>
    <p:sldId id="581" r:id="rId80"/>
    <p:sldId id="582" r:id="rId81"/>
    <p:sldId id="570" r:id="rId82"/>
    <p:sldId id="584" r:id="rId83"/>
    <p:sldId id="585" r:id="rId84"/>
    <p:sldId id="586" r:id="rId85"/>
    <p:sldId id="587" r:id="rId86"/>
    <p:sldId id="588" r:id="rId87"/>
    <p:sldId id="574" r:id="rId88"/>
    <p:sldId id="409" r:id="rId89"/>
    <p:sldId id="412" r:id="rId90"/>
    <p:sldId id="414" r:id="rId91"/>
  </p:sldIdLst>
  <p:sldSz cx="12192000" cy="6858000"/>
  <p:notesSz cx="6858000" cy="9144000"/>
  <p:embeddedFontLst>
    <p:embeddedFont>
      <p:font typeface="Bebas Neue" panose="020B0606020202050201" pitchFamily="34" charset="0"/>
      <p:regular r:id="rId93"/>
    </p:embeddedFont>
    <p:embeddedFont>
      <p:font typeface="Calibri" panose="020F0502020204030204" pitchFamily="34" charset="0"/>
      <p:regular r:id="rId94"/>
      <p:bold r:id="rId95"/>
      <p:italic r:id="rId96"/>
      <p:boldItalic r:id="rId97"/>
    </p:embeddedFont>
    <p:embeddedFont>
      <p:font typeface="Calibri Light" panose="020F0302020204030204" pitchFamily="34" charset="0"/>
      <p:regular r:id="rId98"/>
      <p:italic r:id="rId99"/>
    </p:embeddedFont>
    <p:embeddedFont>
      <p:font typeface="Open Sans" panose="020B0606030504020204" pitchFamily="34" charset="0"/>
      <p:regular r:id="rId100"/>
      <p:bold r:id="rId101"/>
      <p:italic r:id="rId102"/>
      <p:boldItalic r:id="rId103"/>
    </p:embeddedFont>
    <p:embeddedFont>
      <p:font typeface="Open Sans Light" panose="020B0306030504020204" pitchFamily="34" charset="0"/>
      <p:regular r:id="rId104"/>
      <p:italic r:id="rId105"/>
    </p:embeddedFont>
    <p:embeddedFont>
      <p:font typeface="Segoe UI" panose="020B0502040204020203" pitchFamily="34" charset="0"/>
      <p:regular r:id="rId106"/>
      <p:bold r:id="rId107"/>
      <p:italic r:id="rId108"/>
      <p:boldItalic r:id="rId109"/>
    </p:embeddedFont>
    <p:embeddedFont>
      <p:font typeface="Segoe UI Light" panose="020B0502040204020203" pitchFamily="34" charset="0"/>
      <p:regular r:id="rId110"/>
      <p: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1F30"/>
    <a:srgbClr val="FFFFFF"/>
    <a:srgbClr val="041F2F"/>
    <a:srgbClr val="F6B7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794" autoAdjust="0"/>
  </p:normalViewPr>
  <p:slideViewPr>
    <p:cSldViewPr snapToGrid="0">
      <p:cViewPr varScale="1">
        <p:scale>
          <a:sx n="80" d="100"/>
          <a:sy n="80" d="100"/>
        </p:scale>
        <p:origin x="132" y="63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customschemas.google.com/relationships/presentationmetadata" Target="metadata"/><Relationship Id="rId16" Type="http://schemas.openxmlformats.org/officeDocument/2006/relationships/slide" Target="slides/slide12.xml"/><Relationship Id="rId107" Type="http://schemas.openxmlformats.org/officeDocument/2006/relationships/font" Target="fonts/font15.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0.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3.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1.fntdata"/><Relationship Id="rId108" Type="http://schemas.openxmlformats.org/officeDocument/2006/relationships/font" Target="fonts/font16.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4.fntdata"/><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7.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8.fntdata"/><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Definition Dockers</a:t>
            </a:r>
          </a:p>
          <a:p>
            <a:r>
              <a:rPr lang="de-DE" dirty="0" err="1"/>
              <a:t>Wikipeda</a:t>
            </a:r>
            <a:r>
              <a:rPr lang="de-DE" dirty="0"/>
              <a:t> </a:t>
            </a:r>
            <a:r>
              <a:rPr lang="de-DE" dirty="0" err="1"/>
              <a:t>Defintion</a:t>
            </a: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2 große Aspekte von Containern</a:t>
            </a:r>
          </a:p>
        </p:txBody>
      </p:sp>
    </p:spTree>
    <p:extLst>
      <p:ext uri="{BB962C8B-B14F-4D97-AF65-F5344CB8AC3E}">
        <p14:creationId xmlns:p14="http://schemas.microsoft.com/office/powerpoint/2010/main" val="3134522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de-DE" dirty="0"/>
              <a:t>Infrastruktur erklären und warum diese wichtig ist lokal ab zu bilden</a:t>
            </a:r>
          </a:p>
          <a:p>
            <a:r>
              <a:rPr lang="de-DE" dirty="0"/>
              <a:t>Warum ist unabhängige Entwicklung wichtig wieso benutzen wir diese</a:t>
            </a:r>
          </a:p>
          <a:p>
            <a:r>
              <a:rPr lang="de-DE" dirty="0"/>
              <a:t>Erwähnen das wir gleich über die Funktionsweise von Containern sprechen</a:t>
            </a:r>
          </a:p>
          <a:p>
            <a:r>
              <a:rPr lang="de-DE" dirty="0"/>
              <a:t>Warum offline Entwicklung wichtig ist und was sind Teststände</a:t>
            </a:r>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1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erklären</a:t>
            </a:r>
          </a:p>
        </p:txBody>
      </p:sp>
    </p:spTree>
    <p:extLst>
      <p:ext uri="{BB962C8B-B14F-4D97-AF65-F5344CB8AC3E}">
        <p14:creationId xmlns:p14="http://schemas.microsoft.com/office/powerpoint/2010/main" val="238466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indent="-298450"/>
            <a:r>
              <a:rPr lang="de-DE" dirty="0" err="1"/>
              <a:t>Vms</a:t>
            </a:r>
            <a:r>
              <a:rPr lang="de-DE" dirty="0"/>
              <a:t> erklären</a:t>
            </a:r>
          </a:p>
          <a:p>
            <a:pPr marL="457200" indent="-298450"/>
            <a:r>
              <a:rPr lang="de-DE" dirty="0"/>
              <a:t>Vergleich aufstellen und beleuchten</a:t>
            </a:r>
          </a:p>
        </p:txBody>
      </p:sp>
    </p:spTree>
    <p:extLst>
      <p:ext uri="{BB962C8B-B14F-4D97-AF65-F5344CB8AC3E}">
        <p14:creationId xmlns:p14="http://schemas.microsoft.com/office/powerpoint/2010/main" val="3424137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146695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05885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großen Gründe für Container</a:t>
            </a:r>
          </a:p>
        </p:txBody>
      </p:sp>
    </p:spTree>
    <p:extLst>
      <p:ext uri="{BB962C8B-B14F-4D97-AF65-F5344CB8AC3E}">
        <p14:creationId xmlns:p14="http://schemas.microsoft.com/office/powerpoint/2010/main" val="2044930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Welchen Marktanteil haben Container in der IT Branche</a:t>
            </a:r>
          </a:p>
        </p:txBody>
      </p:sp>
    </p:spTree>
    <p:extLst>
      <p:ext uri="{BB962C8B-B14F-4D97-AF65-F5344CB8AC3E}">
        <p14:creationId xmlns:p14="http://schemas.microsoft.com/office/powerpoint/2010/main" val="278081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Teilnehmer sollen darüber berichten wie und in welcher Art sie Container benutzen</a:t>
            </a:r>
          </a:p>
        </p:txBody>
      </p:sp>
    </p:spTree>
    <p:extLst>
      <p:ext uri="{BB962C8B-B14F-4D97-AF65-F5344CB8AC3E}">
        <p14:creationId xmlns:p14="http://schemas.microsoft.com/office/powerpoint/2010/main" val="375070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429694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Was ist </a:t>
            </a:r>
            <a:r>
              <a:rPr lang="de-DE" dirty="0" err="1"/>
              <a:t>wordpress</a:t>
            </a:r>
            <a:r>
              <a:rPr lang="de-DE" dirty="0"/>
              <a:t> wieso ist es relevant</a:t>
            </a:r>
          </a:p>
          <a:p>
            <a:r>
              <a:rPr lang="de-DE" dirty="0"/>
              <a:t>Was ist </a:t>
            </a:r>
            <a:r>
              <a:rPr lang="de-DE" dirty="0" err="1"/>
              <a:t>sylius</a:t>
            </a:r>
            <a:r>
              <a:rPr lang="de-DE" dirty="0"/>
              <a:t> </a:t>
            </a:r>
          </a:p>
          <a:p>
            <a:r>
              <a:rPr lang="de-DE" dirty="0"/>
              <a:t>Was macht die </a:t>
            </a:r>
            <a:r>
              <a:rPr lang="de-DE" dirty="0" err="1"/>
              <a:t>verwendung</a:t>
            </a:r>
            <a:r>
              <a:rPr lang="de-DE" dirty="0"/>
              <a:t> von Docker bei beiden so interessant und wichtig</a:t>
            </a:r>
          </a:p>
        </p:txBody>
      </p:sp>
    </p:spTree>
    <p:extLst>
      <p:ext uri="{BB962C8B-B14F-4D97-AF65-F5344CB8AC3E}">
        <p14:creationId xmlns:p14="http://schemas.microsoft.com/office/powerpoint/2010/main" val="1112238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Warum ist meine Webseite hie relevant</a:t>
            </a:r>
          </a:p>
          <a:p>
            <a:r>
              <a:rPr lang="de-DE" dirty="0"/>
              <a:t>Wieso ist </a:t>
            </a:r>
            <a:r>
              <a:rPr lang="de-DE" dirty="0" err="1"/>
              <a:t>xmrig</a:t>
            </a:r>
            <a:r>
              <a:rPr lang="de-DE" dirty="0"/>
              <a:t> so eine große </a:t>
            </a:r>
            <a:r>
              <a:rPr lang="de-DE" dirty="0" err="1"/>
              <a:t>sache</a:t>
            </a:r>
            <a:endParaRPr lang="de-DE" dirty="0"/>
          </a:p>
          <a:p>
            <a:r>
              <a:rPr lang="de-DE" dirty="0"/>
              <a:t>Vorteile von diesen </a:t>
            </a:r>
            <a:r>
              <a:rPr lang="de-DE" dirty="0" err="1"/>
              <a:t>lösungen</a:t>
            </a:r>
            <a:r>
              <a:rPr lang="de-DE" dirty="0"/>
              <a:t> beleuchten</a:t>
            </a:r>
          </a:p>
          <a:p>
            <a:r>
              <a:rPr lang="de-DE" dirty="0"/>
              <a:t>Erwähnen das meine Webseite noch häufiger drankommt</a:t>
            </a:r>
          </a:p>
        </p:txBody>
      </p:sp>
    </p:spTree>
    <p:extLst>
      <p:ext uri="{BB962C8B-B14F-4D97-AF65-F5344CB8AC3E}">
        <p14:creationId xmlns:p14="http://schemas.microsoft.com/office/powerpoint/2010/main" val="604593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von Docker erklären und verdeutlichen</a:t>
            </a:r>
          </a:p>
        </p:txBody>
      </p:sp>
    </p:spTree>
    <p:extLst>
      <p:ext uri="{BB962C8B-B14F-4D97-AF65-F5344CB8AC3E}">
        <p14:creationId xmlns:p14="http://schemas.microsoft.com/office/powerpoint/2010/main" val="3778046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indent="-298450"/>
            <a:r>
              <a:rPr lang="de-DE" dirty="0"/>
              <a:t>Darauf eingehen wie die </a:t>
            </a:r>
            <a:r>
              <a:rPr lang="de-DE" dirty="0" err="1"/>
              <a:t>architektur</a:t>
            </a:r>
            <a:r>
              <a:rPr lang="de-DE" dirty="0"/>
              <a:t> von Containern nun </a:t>
            </a:r>
            <a:r>
              <a:rPr lang="de-DE" dirty="0" err="1"/>
              <a:t>relevannt</a:t>
            </a:r>
            <a:r>
              <a:rPr lang="de-DE" dirty="0"/>
              <a:t> ist</a:t>
            </a:r>
          </a:p>
          <a:p>
            <a:pPr marL="914400" lvl="1" indent="-298450"/>
            <a:r>
              <a:rPr lang="de-DE" dirty="0"/>
              <a:t>Ein Container bildet ein Programm oder Service da </a:t>
            </a:r>
          </a:p>
          <a:p>
            <a:pPr marL="914400" lvl="1" indent="-298450"/>
            <a:r>
              <a:rPr lang="de-DE" dirty="0"/>
              <a:t>Mehrere Container können gleichzeitig laufen</a:t>
            </a:r>
          </a:p>
        </p:txBody>
      </p:sp>
    </p:spTree>
    <p:extLst>
      <p:ext uri="{BB962C8B-B14F-4D97-AF65-F5344CB8AC3E}">
        <p14:creationId xmlns:p14="http://schemas.microsoft.com/office/powerpoint/2010/main" val="2869624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085389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Grundbegriff klären Docker</a:t>
            </a:r>
          </a:p>
        </p:txBody>
      </p:sp>
    </p:spTree>
    <p:extLst>
      <p:ext uri="{BB962C8B-B14F-4D97-AF65-F5344CB8AC3E}">
        <p14:creationId xmlns:p14="http://schemas.microsoft.com/office/powerpoint/2010/main" val="3112179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von Docker erklären und verdeutlichen</a:t>
            </a:r>
          </a:p>
        </p:txBody>
      </p:sp>
    </p:spTree>
    <p:extLst>
      <p:ext uri="{BB962C8B-B14F-4D97-AF65-F5344CB8AC3E}">
        <p14:creationId xmlns:p14="http://schemas.microsoft.com/office/powerpoint/2010/main" val="3747574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2324387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Docker Desktop installieren Windows</a:t>
            </a:r>
          </a:p>
        </p:txBody>
      </p:sp>
    </p:spTree>
    <p:extLst>
      <p:ext uri="{BB962C8B-B14F-4D97-AF65-F5344CB8AC3E}">
        <p14:creationId xmlns:p14="http://schemas.microsoft.com/office/powerpoint/2010/main" val="166629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Kurz Inhalte der Folie vorlesen und ein zwei Sachen zu jedem Punkt sagen</a:t>
            </a:r>
            <a:endParaRPr dirty="0"/>
          </a:p>
        </p:txBody>
      </p:sp>
      <p:sp>
        <p:nvSpPr>
          <p:cNvPr id="239" name="Google Shape;2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Docker Engine installieren Linux</a:t>
            </a:r>
          </a:p>
        </p:txBody>
      </p:sp>
    </p:spTree>
    <p:extLst>
      <p:ext uri="{BB962C8B-B14F-4D97-AF65-F5344CB8AC3E}">
        <p14:creationId xmlns:p14="http://schemas.microsoft.com/office/powerpoint/2010/main" val="3084380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Docker Engine installieren Linux</a:t>
            </a:r>
          </a:p>
        </p:txBody>
      </p:sp>
    </p:spTree>
    <p:extLst>
      <p:ext uri="{BB962C8B-B14F-4D97-AF65-F5344CB8AC3E}">
        <p14:creationId xmlns:p14="http://schemas.microsoft.com/office/powerpoint/2010/main" val="1000117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3871929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Docker Engine installieren Linux</a:t>
            </a:r>
          </a:p>
        </p:txBody>
      </p:sp>
    </p:spTree>
    <p:extLst>
      <p:ext uri="{BB962C8B-B14F-4D97-AF65-F5344CB8AC3E}">
        <p14:creationId xmlns:p14="http://schemas.microsoft.com/office/powerpoint/2010/main" val="693710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163275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wie der </a:t>
            </a:r>
            <a:r>
              <a:rPr lang="de-DE" dirty="0" err="1"/>
              <a:t>befehl</a:t>
            </a:r>
            <a:r>
              <a:rPr lang="de-DE" dirty="0"/>
              <a:t> funktioniert und was er genau macht</a:t>
            </a:r>
          </a:p>
        </p:txBody>
      </p:sp>
    </p:spTree>
    <p:extLst>
      <p:ext uri="{BB962C8B-B14F-4D97-AF65-F5344CB8AC3E}">
        <p14:creationId xmlns:p14="http://schemas.microsoft.com/office/powerpoint/2010/main" val="3400847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908013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1663634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942900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957323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Kurz Inhalte der Folie vorlesen und ein zwei Sachen zu jedem Punkt sagen</a:t>
            </a:r>
          </a:p>
          <a:p>
            <a:pPr marL="0" lvl="0" indent="0" algn="l" rtl="0">
              <a:spcBef>
                <a:spcPts val="0"/>
              </a:spcBef>
              <a:spcAft>
                <a:spcPts val="0"/>
              </a:spcAft>
              <a:buNone/>
            </a:pPr>
            <a:endParaRPr dirty="0"/>
          </a:p>
        </p:txBody>
      </p:sp>
      <p:sp>
        <p:nvSpPr>
          <p:cNvPr id="272" name="Google Shape;2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2617468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597502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5741124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von Docker erklären und verdeutlichen</a:t>
            </a:r>
          </a:p>
        </p:txBody>
      </p:sp>
    </p:spTree>
    <p:extLst>
      <p:ext uri="{BB962C8B-B14F-4D97-AF65-F5344CB8AC3E}">
        <p14:creationId xmlns:p14="http://schemas.microsoft.com/office/powerpoint/2010/main" val="878864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2604086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Wo kann man mehr lernen und was sind die besten plätze dafür</a:t>
            </a:r>
            <a:endParaRPr lang="en-GB" dirty="0"/>
          </a:p>
        </p:txBody>
      </p:sp>
    </p:spTree>
    <p:extLst>
      <p:ext uri="{BB962C8B-B14F-4D97-AF65-F5344CB8AC3E}">
        <p14:creationId xmlns:p14="http://schemas.microsoft.com/office/powerpoint/2010/main" val="2868038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30 min</a:t>
            </a:r>
            <a:endParaRPr lang="en-GB" dirty="0"/>
          </a:p>
        </p:txBody>
      </p:sp>
    </p:spTree>
    <p:extLst>
      <p:ext uri="{BB962C8B-B14F-4D97-AF65-F5344CB8AC3E}">
        <p14:creationId xmlns:p14="http://schemas.microsoft.com/office/powerpoint/2010/main" val="3821751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Schritt 1 = </a:t>
            </a:r>
            <a:r>
              <a:rPr lang="de-DE" dirty="0" err="1"/>
              <a:t>ca</a:t>
            </a:r>
            <a:r>
              <a:rPr lang="de-DE" dirty="0"/>
              <a:t> 10 min</a:t>
            </a:r>
          </a:p>
          <a:p>
            <a:r>
              <a:rPr lang="de-DE" dirty="0"/>
              <a:t>Schritt 2 = </a:t>
            </a:r>
            <a:r>
              <a:rPr lang="de-DE" dirty="0" err="1"/>
              <a:t>ca</a:t>
            </a:r>
            <a:r>
              <a:rPr lang="de-DE" dirty="0"/>
              <a:t> 20 min</a:t>
            </a:r>
          </a:p>
          <a:p>
            <a:r>
              <a:rPr lang="de-DE" dirty="0"/>
              <a:t>Schritt 3 </a:t>
            </a:r>
            <a:r>
              <a:rPr lang="de-DE" dirty="0" err="1"/>
              <a:t>ca</a:t>
            </a:r>
            <a:r>
              <a:rPr lang="de-DE" dirty="0"/>
              <a:t> 30 min</a:t>
            </a:r>
          </a:p>
          <a:p>
            <a:r>
              <a:rPr lang="de-DE" dirty="0"/>
              <a:t>Schritt 4 </a:t>
            </a:r>
            <a:r>
              <a:rPr lang="de-DE" dirty="0" err="1"/>
              <a:t>ca</a:t>
            </a:r>
            <a:r>
              <a:rPr lang="de-DE" dirty="0"/>
              <a:t> 10 min</a:t>
            </a:r>
            <a:endParaRPr lang="en-GB" dirty="0"/>
          </a:p>
        </p:txBody>
      </p:sp>
    </p:spTree>
    <p:extLst>
      <p:ext uri="{BB962C8B-B14F-4D97-AF65-F5344CB8AC3E}">
        <p14:creationId xmlns:p14="http://schemas.microsoft.com/office/powerpoint/2010/main" val="1174905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Arbeitsaufträge vorstellen und abarbeiten lassen</a:t>
            </a:r>
          </a:p>
          <a:p>
            <a:r>
              <a:rPr lang="de-DE" dirty="0"/>
              <a:t>Helfen wenn nötig</a:t>
            </a:r>
            <a:endParaRPr lang="en-GB" dirty="0"/>
          </a:p>
        </p:txBody>
      </p:sp>
    </p:spTree>
    <p:extLst>
      <p:ext uri="{BB962C8B-B14F-4D97-AF65-F5344CB8AC3E}">
        <p14:creationId xmlns:p14="http://schemas.microsoft.com/office/powerpoint/2010/main" val="2328312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a:t>30 min</a:t>
            </a:r>
            <a:endParaRPr lang="en-GB"/>
          </a:p>
        </p:txBody>
      </p:sp>
    </p:spTree>
    <p:extLst>
      <p:ext uri="{BB962C8B-B14F-4D97-AF65-F5344CB8AC3E}">
        <p14:creationId xmlns:p14="http://schemas.microsoft.com/office/powerpoint/2010/main" val="2183390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30 min</a:t>
            </a:r>
          </a:p>
          <a:p>
            <a:pPr marL="0" lvl="0" indent="0" algn="l" rtl="0">
              <a:spcBef>
                <a:spcPts val="0"/>
              </a:spcBef>
              <a:spcAft>
                <a:spcPts val="0"/>
              </a:spcAft>
              <a:buNone/>
            </a:pPr>
            <a:r>
              <a:rPr lang="de-DE" dirty="0"/>
              <a:t>Was wird jetzt gemacht</a:t>
            </a:r>
            <a:endParaRPr dirty="0"/>
          </a:p>
        </p:txBody>
      </p:sp>
      <p:sp>
        <p:nvSpPr>
          <p:cNvPr id="404" name="Google Shape;4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nun kommen wird</a:t>
            </a:r>
            <a:endParaRPr lang="en-GB" dirty="0"/>
          </a:p>
        </p:txBody>
      </p:sp>
    </p:spTree>
    <p:extLst>
      <p:ext uri="{BB962C8B-B14F-4D97-AF65-F5344CB8AC3E}">
        <p14:creationId xmlns:p14="http://schemas.microsoft.com/office/powerpoint/2010/main" val="3204009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drei großen </a:t>
            </a:r>
            <a:r>
              <a:rPr lang="de-DE" dirty="0" err="1"/>
              <a:t>bausteine</a:t>
            </a:r>
            <a:r>
              <a:rPr lang="de-DE" dirty="0"/>
              <a:t> warum eigene </a:t>
            </a:r>
            <a:r>
              <a:rPr lang="de-DE" dirty="0" err="1"/>
              <a:t>images</a:t>
            </a:r>
            <a:r>
              <a:rPr lang="de-DE" dirty="0"/>
              <a:t> erstellet werden</a:t>
            </a:r>
            <a:endParaRPr lang="en-GB" dirty="0"/>
          </a:p>
        </p:txBody>
      </p:sp>
    </p:spTree>
    <p:extLst>
      <p:ext uri="{BB962C8B-B14F-4D97-AF65-F5344CB8AC3E}">
        <p14:creationId xmlns:p14="http://schemas.microsoft.com/office/powerpoint/2010/main" val="2886175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Erläutern wo das </a:t>
            </a:r>
            <a:r>
              <a:rPr lang="de-DE" dirty="0" err="1"/>
              <a:t>image</a:t>
            </a:r>
            <a:r>
              <a:rPr lang="de-DE" dirty="0"/>
              <a:t> in diesem fall her kommt</a:t>
            </a:r>
          </a:p>
        </p:txBody>
      </p:sp>
    </p:spTree>
    <p:extLst>
      <p:ext uri="{BB962C8B-B14F-4D97-AF65-F5344CB8AC3E}">
        <p14:creationId xmlns:p14="http://schemas.microsoft.com/office/powerpoint/2010/main" val="3356537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Mit diesem </a:t>
            </a:r>
            <a:r>
              <a:rPr lang="de-DE" dirty="0" err="1"/>
              <a:t>befehl</a:t>
            </a:r>
            <a:r>
              <a:rPr lang="de-DE" dirty="0"/>
              <a:t> baut man ein Image welches man mit dem </a:t>
            </a:r>
            <a:r>
              <a:rPr lang="de-DE" dirty="0" err="1"/>
              <a:t>befehl</a:t>
            </a:r>
            <a:r>
              <a:rPr lang="de-DE" dirty="0"/>
              <a:t> davor starten kann</a:t>
            </a:r>
          </a:p>
        </p:txBody>
      </p:sp>
    </p:spTree>
    <p:extLst>
      <p:ext uri="{BB962C8B-B14F-4D97-AF65-F5344CB8AC3E}">
        <p14:creationId xmlns:p14="http://schemas.microsoft.com/office/powerpoint/2010/main" val="91687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Die </a:t>
            </a:r>
            <a:r>
              <a:rPr lang="de-DE" dirty="0" err="1"/>
              <a:t>bestandteile</a:t>
            </a:r>
            <a:r>
              <a:rPr lang="de-DE" dirty="0"/>
              <a:t> des </a:t>
            </a:r>
            <a:r>
              <a:rPr lang="de-DE" dirty="0" err="1"/>
              <a:t>befehles</a:t>
            </a:r>
            <a:r>
              <a:rPr lang="de-DE" dirty="0"/>
              <a:t> erklären</a:t>
            </a:r>
          </a:p>
        </p:txBody>
      </p:sp>
    </p:spTree>
    <p:extLst>
      <p:ext uri="{BB962C8B-B14F-4D97-AF65-F5344CB8AC3E}">
        <p14:creationId xmlns:p14="http://schemas.microsoft.com/office/powerpoint/2010/main" val="1631909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de-DE" dirty="0"/>
              <a:t>Ein paar </a:t>
            </a:r>
            <a:r>
              <a:rPr lang="de-DE" dirty="0" err="1"/>
              <a:t>best</a:t>
            </a:r>
            <a:r>
              <a:rPr lang="de-DE" dirty="0"/>
              <a:t> </a:t>
            </a:r>
            <a:r>
              <a:rPr lang="de-DE" dirty="0" err="1"/>
              <a:t>pracitsies</a:t>
            </a:r>
            <a:r>
              <a:rPr lang="de-DE" dirty="0"/>
              <a:t> erwähnen und erklären</a:t>
            </a:r>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948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745921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Schritt 1 = </a:t>
            </a:r>
            <a:r>
              <a:rPr lang="de-DE" dirty="0" err="1"/>
              <a:t>ca</a:t>
            </a:r>
            <a:r>
              <a:rPr lang="de-DE" dirty="0"/>
              <a:t> 10 min</a:t>
            </a:r>
          </a:p>
          <a:p>
            <a:r>
              <a:rPr lang="de-DE" dirty="0"/>
              <a:t>Schritt 2 = </a:t>
            </a:r>
            <a:r>
              <a:rPr lang="de-DE" dirty="0" err="1"/>
              <a:t>ca</a:t>
            </a:r>
            <a:r>
              <a:rPr lang="de-DE" dirty="0"/>
              <a:t> 20 min</a:t>
            </a:r>
          </a:p>
          <a:p>
            <a:r>
              <a:rPr lang="de-DE" dirty="0"/>
              <a:t>Schritt 3 </a:t>
            </a:r>
            <a:r>
              <a:rPr lang="de-DE" dirty="0" err="1"/>
              <a:t>ca</a:t>
            </a:r>
            <a:r>
              <a:rPr lang="de-DE" dirty="0"/>
              <a:t> 30 min</a:t>
            </a:r>
          </a:p>
          <a:p>
            <a:r>
              <a:rPr lang="de-DE" dirty="0"/>
              <a:t>Schritt 4 </a:t>
            </a:r>
            <a:r>
              <a:rPr lang="de-DE" dirty="0" err="1"/>
              <a:t>ca</a:t>
            </a:r>
            <a:r>
              <a:rPr lang="de-DE" dirty="0"/>
              <a:t> 10 min</a:t>
            </a:r>
            <a:endParaRPr lang="en-GB" dirty="0"/>
          </a:p>
        </p:txBody>
      </p:sp>
    </p:spTree>
    <p:extLst>
      <p:ext uri="{BB962C8B-B14F-4D97-AF65-F5344CB8AC3E}">
        <p14:creationId xmlns:p14="http://schemas.microsoft.com/office/powerpoint/2010/main" val="809654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2733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5046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1734958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Screenshot der Anwendung zeigen</a:t>
            </a:r>
          </a:p>
        </p:txBody>
      </p:sp>
    </p:spTree>
    <p:extLst>
      <p:ext uri="{BB962C8B-B14F-4D97-AF65-F5344CB8AC3E}">
        <p14:creationId xmlns:p14="http://schemas.microsoft.com/office/powerpoint/2010/main" val="40495355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38752497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Die Teilnehmer sollten etwas über sich und Ihre Erfahrungen berichten und erzählen</a:t>
            </a:r>
            <a:endParaRPr dirty="0"/>
          </a:p>
        </p:txBody>
      </p:sp>
      <p:sp>
        <p:nvSpPr>
          <p:cNvPr id="444" name="Google Shape;4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Wie wird mit unterlagen und anderen </a:t>
            </a:r>
            <a:r>
              <a:rPr lang="de-DE" dirty="0" err="1"/>
              <a:t>themen</a:t>
            </a:r>
            <a:r>
              <a:rPr lang="de-DE" dirty="0"/>
              <a:t> wären des Seminars umgegangen</a:t>
            </a:r>
          </a:p>
        </p:txBody>
      </p:sp>
    </p:spTree>
    <p:extLst>
      <p:ext uri="{BB962C8B-B14F-4D97-AF65-F5344CB8AC3E}">
        <p14:creationId xmlns:p14="http://schemas.microsoft.com/office/powerpoint/2010/main" val="2614162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15 min</a:t>
            </a:r>
            <a:endParaRPr lang="en-GB" dirty="0"/>
          </a:p>
        </p:txBody>
      </p:sp>
    </p:spTree>
    <p:extLst>
      <p:ext uri="{BB962C8B-B14F-4D97-AF65-F5344CB8AC3E}">
        <p14:creationId xmlns:p14="http://schemas.microsoft.com/office/powerpoint/2010/main" val="346239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319508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292907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8054834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32595634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089379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661742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8126177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7019218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48661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11808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2572195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631589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022695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8432115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3768673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7948946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6396634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258892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32235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2594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759050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1290321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683200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3841473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6737435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42073028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546561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5951041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579373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99533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17882375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79970190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797944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1932371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0733719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3355626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21729815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66423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56736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511808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2729314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72364467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034495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819779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7429938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71653577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2219942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528415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02399899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678164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2184687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98232643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156704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19019863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7975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6091603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6549430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40972142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2911201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78870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1227500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2623178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55980594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7166709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602670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0421662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878621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54273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33387816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3209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4503290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90930507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02092056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395309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4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5899905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32209147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2936421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8732383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41856285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10260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08265147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8602585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0249659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1123726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070556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650246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6780768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0667829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8804152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22973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2773923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9304239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7526651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6408652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835262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64306089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09309076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9080391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84458221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441532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10"/>
        <p:cNvGrpSpPr/>
        <p:nvPr/>
      </p:nvGrpSpPr>
      <p:grpSpPr>
        <a:xfrm>
          <a:off x="0" y="0"/>
          <a:ext cx="0" cy="0"/>
          <a:chOff x="0" y="0"/>
          <a:chExt cx="0" cy="0"/>
        </a:xfrm>
      </p:grpSpPr>
      <p:sp>
        <p:nvSpPr>
          <p:cNvPr id="11" name="Google Shape;11;p13"/>
          <p:cNvSpPr>
            <a:spLocks noGrp="1"/>
          </p:cNvSpPr>
          <p:nvPr>
            <p:ph type="pic" idx="2"/>
          </p:nvPr>
        </p:nvSpPr>
        <p:spPr>
          <a:xfrm>
            <a:off x="0" y="0"/>
            <a:ext cx="6096000" cy="6858000"/>
          </a:xfrm>
          <a:prstGeom prst="rect">
            <a:avLst/>
          </a:prstGeom>
          <a:solidFill>
            <a:srgbClr val="0C0C0C"/>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4616923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0285147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9109833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2630247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85433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69452259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164297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35100216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2634027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54915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31277035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19354198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1257811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862874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9510429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92989669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76815263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69915522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63855563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7265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52583173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822870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44157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1_Пользовательский макет">
  <p:cSld name="41_Пользовательский макет">
    <p:spTree>
      <p:nvGrpSpPr>
        <p:cNvPr id="1" name="Shape 12"/>
        <p:cNvGrpSpPr/>
        <p:nvPr/>
      </p:nvGrpSpPr>
      <p:grpSpPr>
        <a:xfrm>
          <a:off x="0" y="0"/>
          <a:ext cx="0" cy="0"/>
          <a:chOff x="0" y="0"/>
          <a:chExt cx="0" cy="0"/>
        </a:xfrm>
      </p:grpSpPr>
      <p:sp>
        <p:nvSpPr>
          <p:cNvPr id="13" name="Google Shape;13;p14"/>
          <p:cNvSpPr>
            <a:spLocks noGrp="1"/>
          </p:cNvSpPr>
          <p:nvPr>
            <p:ph type="pic" idx="2"/>
          </p:nvPr>
        </p:nvSpPr>
        <p:spPr>
          <a:xfrm>
            <a:off x="1013861" y="0"/>
            <a:ext cx="4953804" cy="6858000"/>
          </a:xfrm>
          <a:prstGeom prst="rect">
            <a:avLst/>
          </a:prstGeom>
          <a:solidFill>
            <a:srgbClr val="0C0C0C"/>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Пользовательский макет">
  <p:cSld name="1_Пользовательский макет">
    <p:spTree>
      <p:nvGrpSpPr>
        <p:cNvPr id="1" name="Shape 14"/>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Пользовательский макет">
  <p:cSld name="11_Пользовательский макет">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rot="-2816781">
            <a:off x="432000" y="-609600"/>
            <a:ext cx="3530984" cy="7492152"/>
          </a:xfrm>
          <a:prstGeom prst="rect">
            <a:avLst/>
          </a:prstGeom>
          <a:solidFill>
            <a:schemeClr val="dk1"/>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02.08.2022</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949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490369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15548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300596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496240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279745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745204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232095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528959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133362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9668239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855365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6094974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63" Type="http://schemas.openxmlformats.org/officeDocument/2006/relationships/slideLayout" Target="../slideLayouts/slideLayout149.xml"/><Relationship Id="rId68" Type="http://schemas.openxmlformats.org/officeDocument/2006/relationships/theme" Target="../theme/theme3.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66" Type="http://schemas.openxmlformats.org/officeDocument/2006/relationships/slideLayout" Target="../slideLayouts/slideLayout152.xml"/><Relationship Id="rId5" Type="http://schemas.openxmlformats.org/officeDocument/2006/relationships/slideLayout" Target="../slideLayouts/slideLayout91.xml"/><Relationship Id="rId61" Type="http://schemas.openxmlformats.org/officeDocument/2006/relationships/slideLayout" Target="../slideLayouts/slideLayout147.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79.xml"/><Relationship Id="rId21" Type="http://schemas.openxmlformats.org/officeDocument/2006/relationships/slideLayout" Target="../slideLayouts/slideLayout174.xml"/><Relationship Id="rId42" Type="http://schemas.openxmlformats.org/officeDocument/2006/relationships/slideLayout" Target="../slideLayouts/slideLayout195.xml"/><Relationship Id="rId47" Type="http://schemas.openxmlformats.org/officeDocument/2006/relationships/slideLayout" Target="../slideLayouts/slideLayout200.xml"/><Relationship Id="rId63" Type="http://schemas.openxmlformats.org/officeDocument/2006/relationships/slideLayout" Target="../slideLayouts/slideLayout216.xml"/><Relationship Id="rId68" Type="http://schemas.openxmlformats.org/officeDocument/2006/relationships/slideLayout" Target="../slideLayouts/slideLayout221.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9" Type="http://schemas.openxmlformats.org/officeDocument/2006/relationships/slideLayout" Target="../slideLayouts/slideLayout182.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slideLayout" Target="../slideLayouts/slideLayout193.xml"/><Relationship Id="rId45" Type="http://schemas.openxmlformats.org/officeDocument/2006/relationships/slideLayout" Target="../slideLayouts/slideLayout198.xml"/><Relationship Id="rId53" Type="http://schemas.openxmlformats.org/officeDocument/2006/relationships/slideLayout" Target="../slideLayouts/slideLayout206.xml"/><Relationship Id="rId58" Type="http://schemas.openxmlformats.org/officeDocument/2006/relationships/slideLayout" Target="../slideLayouts/slideLayout211.xml"/><Relationship Id="rId66" Type="http://schemas.openxmlformats.org/officeDocument/2006/relationships/slideLayout" Target="../slideLayouts/slideLayout219.xml"/><Relationship Id="rId5" Type="http://schemas.openxmlformats.org/officeDocument/2006/relationships/slideLayout" Target="../slideLayouts/slideLayout158.xml"/><Relationship Id="rId61" Type="http://schemas.openxmlformats.org/officeDocument/2006/relationships/slideLayout" Target="../slideLayouts/slideLayout214.xml"/><Relationship Id="rId19" Type="http://schemas.openxmlformats.org/officeDocument/2006/relationships/slideLayout" Target="../slideLayouts/slideLayout17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43" Type="http://schemas.openxmlformats.org/officeDocument/2006/relationships/slideLayout" Target="../slideLayouts/slideLayout196.xml"/><Relationship Id="rId48" Type="http://schemas.openxmlformats.org/officeDocument/2006/relationships/slideLayout" Target="../slideLayouts/slideLayout201.xml"/><Relationship Id="rId56" Type="http://schemas.openxmlformats.org/officeDocument/2006/relationships/slideLayout" Target="../slideLayouts/slideLayout209.xml"/><Relationship Id="rId64" Type="http://schemas.openxmlformats.org/officeDocument/2006/relationships/slideLayout" Target="../slideLayouts/slideLayout217.xml"/><Relationship Id="rId69" Type="http://schemas.openxmlformats.org/officeDocument/2006/relationships/slideLayout" Target="../slideLayouts/slideLayout222.xml"/><Relationship Id="rId8" Type="http://schemas.openxmlformats.org/officeDocument/2006/relationships/slideLayout" Target="../slideLayouts/slideLayout161.xml"/><Relationship Id="rId51" Type="http://schemas.openxmlformats.org/officeDocument/2006/relationships/slideLayout" Target="../slideLayouts/slideLayout204.xml"/><Relationship Id="rId3" Type="http://schemas.openxmlformats.org/officeDocument/2006/relationships/slideLayout" Target="../slideLayouts/slideLayout156.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slideLayout" Target="../slideLayouts/slideLayout191.xml"/><Relationship Id="rId46" Type="http://schemas.openxmlformats.org/officeDocument/2006/relationships/slideLayout" Target="../slideLayouts/slideLayout199.xml"/><Relationship Id="rId59" Type="http://schemas.openxmlformats.org/officeDocument/2006/relationships/slideLayout" Target="../slideLayouts/slideLayout212.xml"/><Relationship Id="rId67" Type="http://schemas.openxmlformats.org/officeDocument/2006/relationships/slideLayout" Target="../slideLayouts/slideLayout220.xml"/><Relationship Id="rId20" Type="http://schemas.openxmlformats.org/officeDocument/2006/relationships/slideLayout" Target="../slideLayouts/slideLayout173.xml"/><Relationship Id="rId41" Type="http://schemas.openxmlformats.org/officeDocument/2006/relationships/slideLayout" Target="../slideLayouts/slideLayout194.xml"/><Relationship Id="rId54" Type="http://schemas.openxmlformats.org/officeDocument/2006/relationships/slideLayout" Target="../slideLayouts/slideLayout207.xml"/><Relationship Id="rId62" Type="http://schemas.openxmlformats.org/officeDocument/2006/relationships/slideLayout" Target="../slideLayouts/slideLayout215.xml"/><Relationship Id="rId70" Type="http://schemas.openxmlformats.org/officeDocument/2006/relationships/theme" Target="../theme/theme4.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49" Type="http://schemas.openxmlformats.org/officeDocument/2006/relationships/slideLayout" Target="../slideLayouts/slideLayout202.xml"/><Relationship Id="rId57" Type="http://schemas.openxmlformats.org/officeDocument/2006/relationships/slideLayout" Target="../slideLayouts/slideLayout210.xml"/><Relationship Id="rId10" Type="http://schemas.openxmlformats.org/officeDocument/2006/relationships/slideLayout" Target="../slideLayouts/slideLayout163.xml"/><Relationship Id="rId31" Type="http://schemas.openxmlformats.org/officeDocument/2006/relationships/slideLayout" Target="../slideLayouts/slideLayout184.xml"/><Relationship Id="rId44" Type="http://schemas.openxmlformats.org/officeDocument/2006/relationships/slideLayout" Target="../slideLayouts/slideLayout197.xml"/><Relationship Id="rId52" Type="http://schemas.openxmlformats.org/officeDocument/2006/relationships/slideLayout" Target="../slideLayouts/slideLayout205.xml"/><Relationship Id="rId60" Type="http://schemas.openxmlformats.org/officeDocument/2006/relationships/slideLayout" Target="../slideLayouts/slideLayout213.xml"/><Relationship Id="rId65" Type="http://schemas.openxmlformats.org/officeDocument/2006/relationships/slideLayout" Target="../slideLayouts/slideLayout218.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9" Type="http://schemas.openxmlformats.org/officeDocument/2006/relationships/slideLayout" Target="../slideLayouts/slideLayout192.xml"/><Relationship Id="rId34" Type="http://schemas.openxmlformats.org/officeDocument/2006/relationships/slideLayout" Target="../slideLayouts/slideLayout187.xml"/><Relationship Id="rId50" Type="http://schemas.openxmlformats.org/officeDocument/2006/relationships/slideLayout" Target="../slideLayouts/slideLayout203.xml"/><Relationship Id="rId55"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 id="2147483713" r:id="rId63"/>
    <p:sldLayoutId id="2147483714" r:id="rId64"/>
    <p:sldLayoutId id="2147483715" r:id="rId65"/>
    <p:sldLayoutId id="2147483716" r:id="rId66"/>
    <p:sldLayoutId id="2147483717" r:id="rId67"/>
    <p:sldLayoutId id="2147483718" r:id="rId68"/>
    <p:sldLayoutId id="2147483719" r:id="rId69"/>
    <p:sldLayoutId id="2147483720" r:id="rId70"/>
    <p:sldLayoutId id="2147483721" r:id="rId71"/>
    <p:sldLayoutId id="2147483722" r:id="rId72"/>
    <p:sldLayoutId id="2147483723" r:id="rId73"/>
    <p:sldLayoutId id="2147483724" r:id="rId7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02.08.2022</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00108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6" r:id="rId7"/>
    <p:sldLayoutId id="2147483748" r:id="rId8"/>
    <p:sldLayoutId id="2147483749" r:id="rId9"/>
    <p:sldLayoutId id="2147483750" r:id="rId10"/>
    <p:sldLayoutId id="2147483751" r:id="rId11"/>
    <p:sldLayoutId id="2147483752" r:id="rId12"/>
    <p:sldLayoutId id="2147483753" r:id="rId13"/>
    <p:sldLayoutId id="2147483754" r:id="rId14"/>
    <p:sldLayoutId id="2147483756" r:id="rId15"/>
    <p:sldLayoutId id="2147483757" r:id="rId16"/>
    <p:sldLayoutId id="2147483758" r:id="rId17"/>
    <p:sldLayoutId id="2147483759" r:id="rId18"/>
    <p:sldLayoutId id="2147483760" r:id="rId19"/>
    <p:sldLayoutId id="2147483762" r:id="rId20"/>
    <p:sldLayoutId id="2147483763" r:id="rId21"/>
    <p:sldLayoutId id="2147483766" r:id="rId22"/>
    <p:sldLayoutId id="2147483767"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5"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 id="2147483796" r:id="rId49"/>
    <p:sldLayoutId id="2147483797" r:id="rId50"/>
    <p:sldLayoutId id="2147483798" r:id="rId51"/>
    <p:sldLayoutId id="2147483799" r:id="rId52"/>
    <p:sldLayoutId id="2147483800" r:id="rId53"/>
    <p:sldLayoutId id="2147483801" r:id="rId54"/>
    <p:sldLayoutId id="2147483802" r:id="rId55"/>
    <p:sldLayoutId id="2147483803" r:id="rId56"/>
    <p:sldLayoutId id="2147483804" r:id="rId57"/>
    <p:sldLayoutId id="2147483805" r:id="rId58"/>
    <p:sldLayoutId id="2147483806" r:id="rId59"/>
    <p:sldLayoutId id="2147483807" r:id="rId60"/>
    <p:sldLayoutId id="2147483808" r:id="rId61"/>
    <p:sldLayoutId id="2147483809" r:id="rId62"/>
    <p:sldLayoutId id="2147483810" r:id="rId63"/>
    <p:sldLayoutId id="2147483811" r:id="rId64"/>
    <p:sldLayoutId id="2147483812" r:id="rId65"/>
    <p:sldLayoutId id="2147483813" r:id="rId66"/>
    <p:sldLayoutId id="2147483814" r:id="rId6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53680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3" r:id="rId24"/>
    <p:sldLayoutId id="2147483844" r:id="rId25"/>
    <p:sldLayoutId id="2147483846" r:id="rId26"/>
    <p:sldLayoutId id="2147483847" r:id="rId27"/>
    <p:sldLayoutId id="2147483848" r:id="rId28"/>
    <p:sldLayoutId id="2147483849" r:id="rId29"/>
    <p:sldLayoutId id="2147483850" r:id="rId30"/>
    <p:sldLayoutId id="2147483851" r:id="rId31"/>
    <p:sldLayoutId id="2147483852" r:id="rId32"/>
    <p:sldLayoutId id="2147483853" r:id="rId33"/>
    <p:sldLayoutId id="2147483854" r:id="rId34"/>
    <p:sldLayoutId id="2147483855" r:id="rId35"/>
    <p:sldLayoutId id="2147483856" r:id="rId36"/>
    <p:sldLayoutId id="2147483857" r:id="rId37"/>
    <p:sldLayoutId id="2147483858" r:id="rId38"/>
    <p:sldLayoutId id="2147483859" r:id="rId39"/>
    <p:sldLayoutId id="2147483860" r:id="rId40"/>
    <p:sldLayoutId id="2147483862"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 id="2147483875" r:id="rId53"/>
    <p:sldLayoutId id="2147483876" r:id="rId54"/>
    <p:sldLayoutId id="2147483877" r:id="rId55"/>
    <p:sldLayoutId id="2147483878" r:id="rId56"/>
    <p:sldLayoutId id="2147483879" r:id="rId57"/>
    <p:sldLayoutId id="2147483880" r:id="rId58"/>
    <p:sldLayoutId id="2147483881" r:id="rId59"/>
    <p:sldLayoutId id="2147483882" r:id="rId60"/>
    <p:sldLayoutId id="2147483883" r:id="rId61"/>
    <p:sldLayoutId id="2147483884" r:id="rId62"/>
    <p:sldLayoutId id="2147483885" r:id="rId63"/>
    <p:sldLayoutId id="2147483886" r:id="rId64"/>
    <p:sldLayoutId id="2147483887" r:id="rId65"/>
    <p:sldLayoutId id="2147483888" r:id="rId66"/>
    <p:sldLayoutId id="2147483889" r:id="rId67"/>
    <p:sldLayoutId id="2147483890" r:id="rId68"/>
    <p:sldLayoutId id="2147483891" r:id="rId6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91.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0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06.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0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9.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9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9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94.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94.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99.xml"/><Relationship Id="rId5" Type="http://schemas.openxmlformats.org/officeDocument/2006/relationships/image" Target="../media/image25.jp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99.xml"/><Relationship Id="rId5" Type="http://schemas.openxmlformats.org/officeDocument/2006/relationships/image" Target="../media/image25.jp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99.xml"/><Relationship Id="rId5" Type="http://schemas.openxmlformats.org/officeDocument/2006/relationships/image" Target="../media/image25.jp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0.xml"/><Relationship Id="rId1" Type="http://schemas.openxmlformats.org/officeDocument/2006/relationships/slideLayout" Target="../slideLayouts/slideLayout89.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04.xml"/></Relationships>
</file>

<file path=ppt/slides/_rels/slide4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87.xml"/><Relationship Id="rId5" Type="http://schemas.openxmlformats.org/officeDocument/2006/relationships/image" Target="../media/image28.jp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4.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104.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87.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04.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1.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97.xml"/><Relationship Id="rId5" Type="http://schemas.openxmlformats.org/officeDocument/2006/relationships/image" Target="../media/image31.png"/><Relationship Id="rId4" Type="http://schemas.openxmlformats.org/officeDocument/2006/relationships/image" Target="../media/image30.jp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0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8.xml"/><Relationship Id="rId1" Type="http://schemas.openxmlformats.org/officeDocument/2006/relationships/slideLayout" Target="../slideLayouts/slideLayout97.xml"/><Relationship Id="rId5" Type="http://schemas.openxmlformats.org/officeDocument/2006/relationships/image" Target="../media/image18.png"/><Relationship Id="rId4" Type="http://schemas.openxmlformats.org/officeDocument/2006/relationships/image" Target="../media/image12.jp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99.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0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9.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94.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1.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1.xml"/></Relationships>
</file>

<file path=ppt/slides/_rels/slide7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99.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7.xml"/></Relationships>
</file>

<file path=ppt/slides/_rels/slide74.xml.rels><?xml version="1.0" encoding="UTF-8" standalone="yes"?>
<Relationships xmlns="http://schemas.openxmlformats.org/package/2006/relationships"><Relationship Id="rId3" Type="http://schemas.openxmlformats.org/officeDocument/2006/relationships/hyperlink" Target="https://gitlab.com/bencoepp1/nodejs_docker_test.git" TargetMode="External"/><Relationship Id="rId2" Type="http://schemas.openxmlformats.org/officeDocument/2006/relationships/image" Target="../media/image33.png"/><Relationship Id="rId1" Type="http://schemas.openxmlformats.org/officeDocument/2006/relationships/slideLayout" Target="../slideLayouts/slideLayout99.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94.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94.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8.xml"/></Relationships>
</file>

<file path=ppt/slides/_rels/slide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9.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4.xml"/></Relationships>
</file>

<file path=ppt/slides/_rels/slide80.xml.rels><?xml version="1.0" encoding="UTF-8" standalone="yes"?>
<Relationships xmlns="http://schemas.openxmlformats.org/package/2006/relationships"><Relationship Id="rId3" Type="http://schemas.openxmlformats.org/officeDocument/2006/relationships/hyperlink" Target="https://gitlab.com/bencoepp1/flutter_docker_test.git" TargetMode="External"/><Relationship Id="rId2" Type="http://schemas.openxmlformats.org/officeDocument/2006/relationships/image" Target="../media/image33.png"/><Relationship Id="rId1" Type="http://schemas.openxmlformats.org/officeDocument/2006/relationships/slideLayout" Target="../slideLayouts/slideLayout99.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94.xm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8.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94.xml"/><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2.xml"/><Relationship Id="rId1" Type="http://schemas.openxmlformats.org/officeDocument/2006/relationships/slideLayout" Target="../slideLayouts/slideLayout89.xml"/></Relationships>
</file>

<file path=ppt/slides/_rels/slide8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86.xml"/><Relationship Id="rId5" Type="http://schemas.openxmlformats.org/officeDocument/2006/relationships/image" Target="../media/image36.jp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5.xml"/><Relationship Id="rId1" Type="http://schemas.openxmlformats.org/officeDocument/2006/relationships/slideLayout" Target="../slideLayouts/slideLayout86.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4" y="3911988"/>
            <a:ext cx="7297658" cy="1512862"/>
            <a:chOff x="544512" y="2155655"/>
            <a:chExt cx="7297658" cy="1512862"/>
          </a:xfrm>
        </p:grpSpPr>
        <p:sp>
          <p:nvSpPr>
            <p:cNvPr id="9" name="Rechteck 8">
              <a:extLst>
                <a:ext uri="{FF2B5EF4-FFF2-40B4-BE49-F238E27FC236}">
                  <a16:creationId xmlns:a16="http://schemas.microsoft.com/office/drawing/2014/main" id="{151C7BAD-C866-45EE-A5A5-4445B8333253}"/>
                </a:ext>
              </a:extLst>
            </p:cNvPr>
            <p:cNvSpPr/>
            <p:nvPr/>
          </p:nvSpPr>
          <p:spPr>
            <a:xfrm>
              <a:off x="544512" y="2155655"/>
              <a:ext cx="7297658"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Docker - Der komplette Einstieg</a:t>
              </a:r>
            </a:p>
          </p:txBody>
        </p:sp>
        <p:sp>
          <p:nvSpPr>
            <p:cNvPr id="11" name="Rechteck 10">
              <a:extLst>
                <a:ext uri="{FF2B5EF4-FFF2-40B4-BE49-F238E27FC236}">
                  <a16:creationId xmlns:a16="http://schemas.microsoft.com/office/drawing/2014/main" id="{EAD39B0F-0C26-475E-A9CF-93866908AA29}"/>
                </a:ext>
              </a:extLst>
            </p:cNvPr>
            <p:cNvSpPr/>
            <p:nvPr/>
          </p:nvSpPr>
          <p:spPr>
            <a:xfrm>
              <a:off x="544513" y="2896410"/>
              <a:ext cx="1367197"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Tag 1</a:t>
              </a: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descr="Ein Bild, das Text, Frachtcontainer, Outdoorobjekt enthält.&#10;&#10;Automatisch generierte Beschreibung">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a:blip r:embed="rId4"/>
          <a:srcRect t="2283" b="2283"/>
          <a:stretch>
            <a:fillRect/>
          </a:stretch>
        </p:blipFill>
        <p:spPr>
          <a:xfrm>
            <a:off x="1055688" y="2011363"/>
            <a:ext cx="4970462" cy="3171825"/>
          </a:xfrm>
        </p:spPr>
      </p:pic>
      <p:grpSp>
        <p:nvGrpSpPr>
          <p:cNvPr id="11" name="Группа 10"/>
          <p:cNvGrpSpPr/>
          <p:nvPr/>
        </p:nvGrpSpPr>
        <p:grpSpPr>
          <a:xfrm>
            <a:off x="3905968" y="2704262"/>
            <a:ext cx="6144683" cy="2419418"/>
            <a:chOff x="2915816" y="1635646"/>
            <a:chExt cx="4608512" cy="2304256"/>
          </a:xfrm>
        </p:grpSpPr>
        <p:sp>
          <p:nvSpPr>
            <p:cNvPr id="3" name="Прямоугольник 2"/>
            <p:cNvSpPr/>
            <p:nvPr/>
          </p:nvSpPr>
          <p:spPr>
            <a:xfrm>
              <a:off x="2915816" y="1635646"/>
              <a:ext cx="4608512" cy="2304256"/>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5" name="TextBox 4"/>
            <p:cNvSpPr txBox="1"/>
            <p:nvPr/>
          </p:nvSpPr>
          <p:spPr>
            <a:xfrm>
              <a:off x="2976889" y="1938963"/>
              <a:ext cx="1191673" cy="25391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Definition Container</a:t>
              </a:r>
              <a:endParaRPr lang="ru-RU" sz="1600" kern="1200" dirty="0">
                <a:solidFill>
                  <a:srgbClr val="383838"/>
                </a:solidFill>
                <a:latin typeface="Bebas Neue" charset="0"/>
                <a:ea typeface="Bebas Neue" charset="0"/>
                <a:cs typeface="Bebas Neue" charset="0"/>
              </a:endParaRPr>
            </a:p>
          </p:txBody>
        </p:sp>
        <p:sp>
          <p:nvSpPr>
            <p:cNvPr id="6" name="TextBox 5"/>
            <p:cNvSpPr txBox="1"/>
            <p:nvPr/>
          </p:nvSpPr>
          <p:spPr>
            <a:xfrm>
              <a:off x="2987554" y="2233218"/>
              <a:ext cx="4320750" cy="110424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Ein Container ist eine standardisierte Einheit eines Programmes welches mit allen seinen Abhängigkeiten verpackt und zum schnellen starten, stoppen und verbreiten verpackt wurde. Ein Docker-Container-Image ist ein einfaches, eigenständiges, ausführbares Softwarepaket, das alles enthält, was zum Ausführen einer Anwendung erforderlich ist</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Container werden hauptsächlich in der Entwicklung und Bereitstellung von Software und Software Infrastruktur benutzt.  </a:t>
              </a: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0" name="TextBox 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10</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4304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00EF3D30-4C5C-BCB4-C21C-651048D5113D}"/>
              </a:ext>
            </a:extLst>
          </p:cNvPr>
          <p:cNvPicPr>
            <a:picLocks noGrp="1" noChangeAspect="1"/>
          </p:cNvPicPr>
          <p:nvPr>
            <p:ph type="pic" sz="quarter" idx="10"/>
          </p:nvPr>
        </p:nvPicPr>
        <p:blipFill>
          <a:blip r:embed="rId3"/>
          <a:srcRect l="14986" r="14986"/>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312593" y="1434907"/>
              <a:ext cx="794930"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Entwicklung</a:t>
              </a:r>
            </a:p>
          </p:txBody>
        </p:sp>
        <p:sp>
          <p:nvSpPr>
            <p:cNvPr id="7" name="TextBox 6"/>
            <p:cNvSpPr txBox="1"/>
            <p:nvPr/>
          </p:nvSpPr>
          <p:spPr>
            <a:xfrm>
              <a:off x="323258" y="1729162"/>
              <a:ext cx="3456654"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Container werden zur Entwicklung von Software benutzt. Es ist mit Containern möglich ganze Software Projekte und oder Infrastrukturen lokal zu starten und daran zu entwickeln.  Dies ist ein großer Vorteil bezüglich Geschwindigkeit und Sicherheit.  </a:t>
              </a:r>
              <a:endParaRPr lang="ru-RU" sz="867" kern="1200" dirty="0">
                <a:solidFill>
                  <a:srgbClr val="FFFFFF">
                    <a:lumMod val="50000"/>
                  </a:srgbClr>
                </a:solidFill>
                <a:latin typeface="Open Sans" charset="0"/>
                <a:ea typeface="Open Sans" charset="0"/>
                <a:cs typeface="Open Sans" charset="0"/>
              </a:endParaRPr>
            </a:p>
          </p:txBody>
        </p:sp>
        <p:sp>
          <p:nvSpPr>
            <p:cNvPr id="8" name="TextBox 7"/>
            <p:cNvSpPr txBox="1"/>
            <p:nvPr/>
          </p:nvSpPr>
          <p:spPr>
            <a:xfrm>
              <a:off x="3458609" y="11773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312593" y="3091091"/>
              <a:ext cx="923570"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Bereitstellung</a:t>
              </a:r>
            </a:p>
          </p:txBody>
        </p:sp>
        <p:sp>
          <p:nvSpPr>
            <p:cNvPr id="12" name="TextBox 11"/>
            <p:cNvSpPr txBox="1"/>
            <p:nvPr/>
          </p:nvSpPr>
          <p:spPr>
            <a:xfrm>
              <a:off x="323258" y="3385346"/>
              <a:ext cx="3456654"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Sie erlauben ein genaues Abbild der gesamten Entwicklungsumgebung mit allen Abhängigkeiten. Somit ist es möglich einen Container in einer anderen Umgebung zu starten ohne das sich der Container vom lokalem System unterscheidet.</a:t>
              </a:r>
              <a:endParaRPr lang="ru-RU" sz="867" kern="1200" dirty="0">
                <a:solidFill>
                  <a:srgbClr val="FFFFFF">
                    <a:lumMod val="50000"/>
                  </a:srgbClr>
                </a:solidFill>
                <a:latin typeface="Open Sans" charset="0"/>
                <a:ea typeface="Open Sans" charset="0"/>
                <a:cs typeface="Open Sans" charset="0"/>
              </a:endParaRPr>
            </a:p>
            <a:p>
              <a:pPr defTabSz="914377">
                <a:lnSpc>
                  <a:spcPct val="150000"/>
                </a:lnSpc>
                <a:buClrTx/>
              </a:pPr>
              <a:endParaRPr lang="ru-RU" sz="867" kern="1200" dirty="0">
                <a:solidFill>
                  <a:srgbClr val="FFFFFF">
                    <a:lumMod val="50000"/>
                  </a:srgbClr>
                </a:solidFill>
                <a:latin typeface="Open Sans" charset="0"/>
                <a:ea typeface="Open Sans" charset="0"/>
                <a:cs typeface="Open Sans" charset="0"/>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6" name="TextBox 15"/>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13</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728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defTabSz="914377">
                <a:buClrTx/>
              </a:pPr>
              <a:endParaRPr lang="ru-RU" sz="1800" kern="1200">
                <a:latin typeface="Calibri" panose="020F0502020204030204"/>
                <a:ea typeface="+mn-ea"/>
                <a:cs typeface="+mn-cs"/>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ru-RU" altLang="ru-RU" sz="1733" kern="1200">
                  <a:solidFill>
                    <a:srgbClr val="FFFFFF"/>
                  </a:solidFill>
                  <a:latin typeface="Bebas Neue" charset="0"/>
                  <a:ea typeface="Bebas Neue" charset="0"/>
                  <a:cs typeface="Bebas Neue" charset="0"/>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ru-RU" altLang="ru-RU" sz="1733" kern="1200" dirty="0">
                  <a:solidFill>
                    <a:srgbClr val="FFFFFF"/>
                  </a:solidFill>
                  <a:latin typeface="Bebas Neue" charset="0"/>
                  <a:ea typeface="Bebas Neue" charset="0"/>
                  <a:cs typeface="Bebas Neue" charset="0"/>
                </a:rPr>
                <a:t>02</a:t>
              </a:r>
            </a:p>
          </p:txBody>
        </p:sp>
      </p:grpSp>
      <p:sp>
        <p:nvSpPr>
          <p:cNvPr id="20" name="TextBox 19"/>
          <p:cNvSpPr txBox="1"/>
          <p:nvPr/>
        </p:nvSpPr>
        <p:spPr>
          <a:xfrm>
            <a:off x="5231251" y="761107"/>
            <a:ext cx="1863011" cy="564322"/>
          </a:xfrm>
          <a:prstGeom prst="rect">
            <a:avLst/>
          </a:prstGeom>
          <a:noFill/>
        </p:spPr>
        <p:txBody>
          <a:bodyPr wrap="none" rtlCol="0">
            <a:spAutoFit/>
          </a:bodyPr>
          <a:lstStyle/>
          <a:p>
            <a:pPr algn="ctr" defTabSz="914377">
              <a:buClrTx/>
            </a:pPr>
            <a:r>
              <a:rPr lang="de-DE" sz="3067" kern="1200" dirty="0">
                <a:solidFill>
                  <a:srgbClr val="383838"/>
                </a:solidFill>
                <a:latin typeface="Bebas Neue" charset="0"/>
                <a:ea typeface="Bebas Neue" charset="0"/>
                <a:cs typeface="Bebas Neue" charset="0"/>
              </a:rPr>
              <a:t>Entwicklung</a:t>
            </a:r>
          </a:p>
        </p:txBody>
      </p:sp>
      <p:sp>
        <p:nvSpPr>
          <p:cNvPr id="21" name="TextBox 20"/>
          <p:cNvSpPr txBox="1"/>
          <p:nvPr/>
        </p:nvSpPr>
        <p:spPr>
          <a:xfrm>
            <a:off x="4975025" y="1241863"/>
            <a:ext cx="2375431" cy="284822"/>
          </a:xfrm>
          <a:prstGeom prst="rect">
            <a:avLst/>
          </a:prstGeom>
          <a:noFill/>
        </p:spPr>
        <p:txBody>
          <a:bodyPr wrap="square" rtlCol="0">
            <a:spAutoFit/>
          </a:bodyPr>
          <a:lstStyle/>
          <a:p>
            <a:pPr algn="ctr" defTabSz="914377">
              <a:lnSpc>
                <a:spcPct val="150000"/>
              </a:lnSpc>
              <a:buClrTx/>
            </a:pPr>
            <a:r>
              <a:rPr lang="de-DE" sz="933" kern="1200" dirty="0">
                <a:solidFill>
                  <a:srgbClr val="FFFFFF">
                    <a:lumMod val="50000"/>
                  </a:srgbClr>
                </a:solidFill>
                <a:latin typeface="Open Sans" charset="0"/>
                <a:ea typeface="Open Sans" charset="0"/>
                <a:cs typeface="Open Sans" charset="0"/>
              </a:rPr>
              <a:t>Mit </a:t>
            </a:r>
            <a:r>
              <a:rPr lang="de-DE" sz="933" kern="1200" dirty="0" err="1">
                <a:solidFill>
                  <a:srgbClr val="FFFFFF">
                    <a:lumMod val="50000"/>
                  </a:srgbClr>
                </a:solidFill>
                <a:latin typeface="Open Sans" charset="0"/>
                <a:ea typeface="Open Sans" charset="0"/>
                <a:cs typeface="Open Sans" charset="0"/>
              </a:rPr>
              <a:t>Cotaineren</a:t>
            </a:r>
            <a:r>
              <a:rPr lang="de-DE" sz="933" kern="1200" dirty="0">
                <a:solidFill>
                  <a:srgbClr val="FFFFFF">
                    <a:lumMod val="50000"/>
                  </a:srgbClr>
                </a:solidFill>
                <a:latin typeface="Open Sans" charset="0"/>
                <a:ea typeface="Open Sans" charset="0"/>
                <a:cs typeface="Open Sans" charset="0"/>
              </a:rPr>
              <a:t> und deren Vorteile</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defTabSz="914377">
                <a:buClrTx/>
              </a:pPr>
              <a:endParaRPr lang="ru-RU" sz="1800" kern="1200">
                <a:latin typeface="Calibri" panose="020F0502020204030204"/>
                <a:ea typeface="+mn-ea"/>
                <a:cs typeface="+mn-cs"/>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ru-RU" altLang="ru-RU" sz="1733" kern="1200" dirty="0">
                  <a:solidFill>
                    <a:srgbClr val="FFFFFF"/>
                  </a:solidFill>
                  <a:latin typeface="Bebas Neue" charset="0"/>
                  <a:ea typeface="Bebas Neue" charset="0"/>
                  <a:cs typeface="Bebas Neue" charset="0"/>
                </a:rPr>
                <a:t>0</a:t>
              </a:r>
              <a:r>
                <a:rPr lang="en-US" altLang="ru-RU" sz="1733" kern="1200" dirty="0">
                  <a:solidFill>
                    <a:srgbClr val="FFFFFF"/>
                  </a:solidFill>
                  <a:latin typeface="Bebas Neue" charset="0"/>
                  <a:ea typeface="Bebas Neue" charset="0"/>
                  <a:cs typeface="Bebas Neue" charset="0"/>
                </a:rPr>
                <a:t>4</a:t>
              </a:r>
              <a:endParaRPr lang="ru-RU" altLang="ru-RU" sz="1733" kern="1200" dirty="0">
                <a:solidFill>
                  <a:srgbClr val="FFFFFF"/>
                </a:solidFill>
                <a:latin typeface="Bebas Neue" charset="0"/>
                <a:ea typeface="Bebas Neue" charset="0"/>
                <a:cs typeface="Bebas Neue" charset="0"/>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en-US" altLang="ru-RU" sz="1733" kern="1200" dirty="0">
                  <a:solidFill>
                    <a:srgbClr val="FFFFFF"/>
                  </a:solidFill>
                  <a:latin typeface="Bebas Neue" charset="0"/>
                  <a:ea typeface="Bebas Neue" charset="0"/>
                  <a:cs typeface="Bebas Neue" charset="0"/>
                </a:rPr>
                <a:t>03</a:t>
              </a:r>
              <a:endParaRPr lang="ru-RU" altLang="ru-RU" sz="1733" kern="1200" dirty="0">
                <a:solidFill>
                  <a:srgbClr val="FFFFFF"/>
                </a:solidFill>
                <a:latin typeface="Bebas Neue" charset="0"/>
                <a:ea typeface="Bebas Neue" charset="0"/>
                <a:cs typeface="Bebas Neue" charset="0"/>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687929"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Schritt 2</a:t>
              </a:r>
            </a:p>
          </p:txBody>
        </p:sp>
        <p:sp>
          <p:nvSpPr>
            <p:cNvPr id="25" name="TextBox 24"/>
            <p:cNvSpPr txBox="1"/>
            <p:nvPr/>
          </p:nvSpPr>
          <p:spPr>
            <a:xfrm>
              <a:off x="6669913" y="2367846"/>
              <a:ext cx="1767423"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Es kann unabhängig von anderen Entwicklungsteilnehmer entwickelt werden</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687929"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Schritt 4</a:t>
              </a:r>
            </a:p>
          </p:txBody>
        </p:sp>
        <p:sp>
          <p:nvSpPr>
            <p:cNvPr id="27" name="TextBox 26"/>
            <p:cNvSpPr txBox="1"/>
            <p:nvPr/>
          </p:nvSpPr>
          <p:spPr>
            <a:xfrm>
              <a:off x="6381076" y="3547261"/>
              <a:ext cx="1767423"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Offline Entwicklung und Lokale Teststände sind möglich</a:t>
              </a: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2302188" y="2090388"/>
              <a:ext cx="687929" cy="284742"/>
            </a:xfrm>
            <a:prstGeom prst="rect">
              <a:avLst/>
            </a:prstGeom>
            <a:noFill/>
          </p:spPr>
          <p:txBody>
            <a:bodyPr wrap="none" rtlCol="0">
              <a:spAutoFit/>
            </a:bodyPr>
            <a:lstStyle/>
            <a:p>
              <a:pPr algn="r" defTabSz="914377">
                <a:buClrTx/>
              </a:pPr>
              <a:r>
                <a:rPr lang="de-DE" sz="1867" kern="1200" dirty="0">
                  <a:solidFill>
                    <a:srgbClr val="383838"/>
                  </a:solidFill>
                  <a:latin typeface="Bebas Neue" charset="0"/>
                  <a:ea typeface="Bebas Neue" charset="0"/>
                  <a:cs typeface="Bebas Neue" charset="0"/>
                </a:rPr>
                <a:t>Schritt 1</a:t>
              </a:r>
            </a:p>
          </p:txBody>
        </p:sp>
        <p:sp>
          <p:nvSpPr>
            <p:cNvPr id="29" name="TextBox 28"/>
            <p:cNvSpPr txBox="1"/>
            <p:nvPr/>
          </p:nvSpPr>
          <p:spPr>
            <a:xfrm>
              <a:off x="1222693" y="2384643"/>
              <a:ext cx="1767423" cy="353558"/>
            </a:xfrm>
            <a:prstGeom prst="rect">
              <a:avLst/>
            </a:prstGeom>
            <a:noFill/>
          </p:spPr>
          <p:txBody>
            <a:bodyPr wrap="square" rtlCol="0">
              <a:spAutoFit/>
            </a:bodyPr>
            <a:lstStyle/>
            <a:p>
              <a:pPr algn="r" defTabSz="914377">
                <a:lnSpc>
                  <a:spcPct val="150000"/>
                </a:lnSpc>
                <a:buClrTx/>
              </a:pPr>
              <a:r>
                <a:rPr lang="de-DE" sz="867" kern="1200" dirty="0">
                  <a:solidFill>
                    <a:srgbClr val="FFFFFF">
                      <a:lumMod val="50000"/>
                    </a:srgbClr>
                  </a:solidFill>
                  <a:latin typeface="Open Sans" charset="0"/>
                  <a:ea typeface="Open Sans" charset="0"/>
                  <a:cs typeface="Open Sans" charset="0"/>
                </a:rPr>
                <a:t>Infrastruktur kann komplett lokal abgebildet werden.</a:t>
              </a:r>
            </a:p>
          </p:txBody>
        </p:sp>
      </p:grpSp>
      <p:grpSp>
        <p:nvGrpSpPr>
          <p:cNvPr id="44" name="Группа 43"/>
          <p:cNvGrpSpPr/>
          <p:nvPr/>
        </p:nvGrpSpPr>
        <p:grpSpPr>
          <a:xfrm>
            <a:off x="1310513" y="4355374"/>
            <a:ext cx="2356565" cy="863751"/>
            <a:chOff x="982884" y="3266528"/>
            <a:chExt cx="1767424" cy="647813"/>
          </a:xfrm>
        </p:grpSpPr>
        <p:sp>
          <p:nvSpPr>
            <p:cNvPr id="30" name="TextBox 29"/>
            <p:cNvSpPr txBox="1"/>
            <p:nvPr/>
          </p:nvSpPr>
          <p:spPr>
            <a:xfrm>
              <a:off x="2062379" y="3266528"/>
              <a:ext cx="687929" cy="284742"/>
            </a:xfrm>
            <a:prstGeom prst="rect">
              <a:avLst/>
            </a:prstGeom>
            <a:noFill/>
          </p:spPr>
          <p:txBody>
            <a:bodyPr wrap="none" rtlCol="0">
              <a:spAutoFit/>
            </a:bodyPr>
            <a:lstStyle/>
            <a:p>
              <a:pPr algn="r" defTabSz="914377">
                <a:buClrTx/>
              </a:pPr>
              <a:r>
                <a:rPr lang="de-DE" sz="1867" kern="1200" dirty="0">
                  <a:solidFill>
                    <a:srgbClr val="383838"/>
                  </a:solidFill>
                  <a:latin typeface="Bebas Neue" charset="0"/>
                  <a:ea typeface="Bebas Neue" charset="0"/>
                  <a:cs typeface="Bebas Neue" charset="0"/>
                </a:rPr>
                <a:t>Schritt 3</a:t>
              </a:r>
            </a:p>
          </p:txBody>
        </p:sp>
        <p:sp>
          <p:nvSpPr>
            <p:cNvPr id="31" name="TextBox 30"/>
            <p:cNvSpPr txBox="1"/>
            <p:nvPr/>
          </p:nvSpPr>
          <p:spPr>
            <a:xfrm>
              <a:off x="982884" y="3560783"/>
              <a:ext cx="1767423" cy="353558"/>
            </a:xfrm>
            <a:prstGeom prst="rect">
              <a:avLst/>
            </a:prstGeom>
            <a:noFill/>
          </p:spPr>
          <p:txBody>
            <a:bodyPr wrap="square" rtlCol="0">
              <a:spAutoFit/>
            </a:bodyPr>
            <a:lstStyle/>
            <a:p>
              <a:pPr algn="r" defTabSz="914377">
                <a:lnSpc>
                  <a:spcPct val="150000"/>
                </a:lnSpc>
                <a:buClrTx/>
              </a:pPr>
              <a:r>
                <a:rPr lang="de-DE" sz="867" kern="1200" dirty="0">
                  <a:solidFill>
                    <a:srgbClr val="FFFFFF">
                      <a:lumMod val="50000"/>
                    </a:srgbClr>
                  </a:solidFill>
                  <a:latin typeface="Open Sans" charset="0"/>
                  <a:ea typeface="Open Sans" charset="0"/>
                  <a:cs typeface="Open Sans" charset="0"/>
                </a:rPr>
                <a:t>Änderungen laufen auf allen System unabhängig vom Systemtyp</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12</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933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Группа 10"/>
          <p:cNvGrpSpPr/>
          <p:nvPr/>
        </p:nvGrpSpPr>
        <p:grpSpPr>
          <a:xfrm>
            <a:off x="4323081" y="2333265"/>
            <a:ext cx="3940387" cy="3706855"/>
            <a:chOff x="2952750" y="1471930"/>
            <a:chExt cx="3375025" cy="3175000"/>
          </a:xfrm>
        </p:grpSpPr>
        <p:sp>
          <p:nvSpPr>
            <p:cNvPr id="2" name="Freeform 7"/>
            <p:cNvSpPr>
              <a:spLocks noChangeArrowheads="1"/>
            </p:cNvSpPr>
            <p:nvPr/>
          </p:nvSpPr>
          <p:spPr bwMode="auto">
            <a:xfrm>
              <a:off x="4416425" y="2699068"/>
              <a:ext cx="441325" cy="414337"/>
            </a:xfrm>
            <a:custGeom>
              <a:avLst/>
              <a:gdLst>
                <a:gd name="T0" fmla="*/ 0 w 1224"/>
                <a:gd name="T1" fmla="*/ 66 h 1149"/>
                <a:gd name="T2" fmla="*/ 0 w 1224"/>
                <a:gd name="T3" fmla="*/ 66 h 1149"/>
                <a:gd name="T4" fmla="*/ 601 w 1224"/>
                <a:gd name="T5" fmla="*/ 1148 h 1149"/>
                <a:gd name="T6" fmla="*/ 1223 w 1224"/>
                <a:gd name="T7" fmla="*/ 77 h 1149"/>
                <a:gd name="T8" fmla="*/ 568 w 1224"/>
                <a:gd name="T9" fmla="*/ 0 h 1149"/>
                <a:gd name="T10" fmla="*/ 0 w 1224"/>
                <a:gd name="T11" fmla="*/ 66 h 1149"/>
              </a:gdLst>
              <a:ahLst/>
              <a:cxnLst>
                <a:cxn ang="0">
                  <a:pos x="T0" y="T1"/>
                </a:cxn>
                <a:cxn ang="0">
                  <a:pos x="T2" y="T3"/>
                </a:cxn>
                <a:cxn ang="0">
                  <a:pos x="T4" y="T5"/>
                </a:cxn>
                <a:cxn ang="0">
                  <a:pos x="T6" y="T7"/>
                </a:cxn>
                <a:cxn ang="0">
                  <a:pos x="T8" y="T9"/>
                </a:cxn>
                <a:cxn ang="0">
                  <a:pos x="T10" y="T11"/>
                </a:cxn>
              </a:cxnLst>
              <a:rect l="0" t="0" r="r" b="b"/>
              <a:pathLst>
                <a:path w="1224" h="1149">
                  <a:moveTo>
                    <a:pt x="0" y="66"/>
                  </a:moveTo>
                  <a:lnTo>
                    <a:pt x="0" y="66"/>
                  </a:lnTo>
                  <a:cubicBezTo>
                    <a:pt x="120" y="471"/>
                    <a:pt x="328" y="842"/>
                    <a:pt x="601" y="1148"/>
                  </a:cubicBezTo>
                  <a:cubicBezTo>
                    <a:pt x="885" y="853"/>
                    <a:pt x="1103" y="481"/>
                    <a:pt x="1223" y="77"/>
                  </a:cubicBezTo>
                  <a:cubicBezTo>
                    <a:pt x="1016" y="33"/>
                    <a:pt x="797" y="0"/>
                    <a:pt x="568" y="0"/>
                  </a:cubicBezTo>
                  <a:cubicBezTo>
                    <a:pt x="383" y="0"/>
                    <a:pt x="186" y="22"/>
                    <a:pt x="0" y="66"/>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defTabSz="914377">
                <a:buClrTx/>
              </a:pPr>
              <a:endParaRPr lang="ru-RU" sz="1800" kern="1200">
                <a:solidFill>
                  <a:srgbClr val="000000"/>
                </a:solidFill>
                <a:latin typeface="Calibri" panose="020F0502020204030204"/>
              </a:endParaRPr>
            </a:p>
          </p:txBody>
        </p:sp>
        <p:sp>
          <p:nvSpPr>
            <p:cNvPr id="3" name="Freeform 8"/>
            <p:cNvSpPr>
              <a:spLocks noChangeArrowheads="1"/>
            </p:cNvSpPr>
            <p:nvPr/>
          </p:nvSpPr>
          <p:spPr bwMode="auto">
            <a:xfrm>
              <a:off x="2952750" y="1471930"/>
              <a:ext cx="1692275" cy="1920875"/>
            </a:xfrm>
            <a:custGeom>
              <a:avLst/>
              <a:gdLst>
                <a:gd name="T0" fmla="*/ 4066 w 4700"/>
                <a:gd name="T1" fmla="*/ 3475 h 5334"/>
                <a:gd name="T2" fmla="*/ 4066 w 4700"/>
                <a:gd name="T3" fmla="*/ 3475 h 5334"/>
                <a:gd name="T4" fmla="*/ 3968 w 4700"/>
                <a:gd name="T5" fmla="*/ 2743 h 5334"/>
                <a:gd name="T6" fmla="*/ 4699 w 4700"/>
                <a:gd name="T7" fmla="*/ 886 h 5334"/>
                <a:gd name="T8" fmla="*/ 2700 w 4700"/>
                <a:gd name="T9" fmla="*/ 0 h 5334"/>
                <a:gd name="T10" fmla="*/ 0 w 4700"/>
                <a:gd name="T11" fmla="*/ 2711 h 5334"/>
                <a:gd name="T12" fmla="*/ 2044 w 4700"/>
                <a:gd name="T13" fmla="*/ 5333 h 5334"/>
                <a:gd name="T14" fmla="*/ 4066 w 4700"/>
                <a:gd name="T15" fmla="*/ 3475 h 5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00" h="5334">
                  <a:moveTo>
                    <a:pt x="4066" y="3475"/>
                  </a:moveTo>
                  <a:lnTo>
                    <a:pt x="4066" y="3475"/>
                  </a:lnTo>
                  <a:cubicBezTo>
                    <a:pt x="4001" y="3235"/>
                    <a:pt x="3968" y="2994"/>
                    <a:pt x="3968" y="2743"/>
                  </a:cubicBezTo>
                  <a:cubicBezTo>
                    <a:pt x="3968" y="2022"/>
                    <a:pt x="4252" y="1367"/>
                    <a:pt x="4699" y="886"/>
                  </a:cubicBezTo>
                  <a:cubicBezTo>
                    <a:pt x="4208" y="339"/>
                    <a:pt x="3498" y="0"/>
                    <a:pt x="2700" y="0"/>
                  </a:cubicBezTo>
                  <a:cubicBezTo>
                    <a:pt x="1214" y="0"/>
                    <a:pt x="0" y="1214"/>
                    <a:pt x="0" y="2711"/>
                  </a:cubicBezTo>
                  <a:cubicBezTo>
                    <a:pt x="0" y="3978"/>
                    <a:pt x="875" y="5038"/>
                    <a:pt x="2044" y="5333"/>
                  </a:cubicBezTo>
                  <a:cubicBezTo>
                    <a:pt x="2329" y="4393"/>
                    <a:pt x="3104" y="3683"/>
                    <a:pt x="4066" y="3475"/>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defTabSz="914377">
                <a:buClrTx/>
              </a:pPr>
              <a:endParaRPr lang="ru-RU" sz="1800" kern="1200">
                <a:solidFill>
                  <a:srgbClr val="000000"/>
                </a:solidFill>
                <a:latin typeface="Calibri" panose="020F0502020204030204"/>
              </a:endParaRPr>
            </a:p>
          </p:txBody>
        </p:sp>
        <p:sp>
          <p:nvSpPr>
            <p:cNvPr id="4" name="Freeform 9"/>
            <p:cNvSpPr>
              <a:spLocks noChangeArrowheads="1"/>
            </p:cNvSpPr>
            <p:nvPr/>
          </p:nvSpPr>
          <p:spPr bwMode="auto">
            <a:xfrm>
              <a:off x="4643438" y="1483043"/>
              <a:ext cx="1684337" cy="1928812"/>
            </a:xfrm>
            <a:custGeom>
              <a:avLst/>
              <a:gdLst>
                <a:gd name="T0" fmla="*/ 4678 w 4679"/>
                <a:gd name="T1" fmla="*/ 2710 h 5356"/>
                <a:gd name="T2" fmla="*/ 4678 w 4679"/>
                <a:gd name="T3" fmla="*/ 2710 h 5356"/>
                <a:gd name="T4" fmla="*/ 1978 w 4679"/>
                <a:gd name="T5" fmla="*/ 0 h 5356"/>
                <a:gd name="T6" fmla="*/ 0 w 4679"/>
                <a:gd name="T7" fmla="*/ 853 h 5356"/>
                <a:gd name="T8" fmla="*/ 711 w 4679"/>
                <a:gd name="T9" fmla="*/ 2678 h 5356"/>
                <a:gd name="T10" fmla="*/ 590 w 4679"/>
                <a:gd name="T11" fmla="*/ 3453 h 5356"/>
                <a:gd name="T12" fmla="*/ 2547 w 4679"/>
                <a:gd name="T13" fmla="*/ 5355 h 5356"/>
                <a:gd name="T14" fmla="*/ 4678 w 4679"/>
                <a:gd name="T15" fmla="*/ 2710 h 5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9" h="5356">
                  <a:moveTo>
                    <a:pt x="4678" y="2710"/>
                  </a:moveTo>
                  <a:lnTo>
                    <a:pt x="4678" y="2710"/>
                  </a:lnTo>
                  <a:cubicBezTo>
                    <a:pt x="4678" y="1213"/>
                    <a:pt x="3465" y="0"/>
                    <a:pt x="1978" y="0"/>
                  </a:cubicBezTo>
                  <a:cubicBezTo>
                    <a:pt x="1202" y="0"/>
                    <a:pt x="503" y="328"/>
                    <a:pt x="0" y="853"/>
                  </a:cubicBezTo>
                  <a:cubicBezTo>
                    <a:pt x="437" y="1334"/>
                    <a:pt x="711" y="1967"/>
                    <a:pt x="711" y="2678"/>
                  </a:cubicBezTo>
                  <a:cubicBezTo>
                    <a:pt x="711" y="2950"/>
                    <a:pt x="667" y="3212"/>
                    <a:pt x="590" y="3453"/>
                  </a:cubicBezTo>
                  <a:cubicBezTo>
                    <a:pt x="1530" y="3693"/>
                    <a:pt x="2284" y="4415"/>
                    <a:pt x="2547" y="5355"/>
                  </a:cubicBezTo>
                  <a:cubicBezTo>
                    <a:pt x="3760" y="5092"/>
                    <a:pt x="4678" y="4010"/>
                    <a:pt x="4678" y="2710"/>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defTabSz="914377">
                <a:buClrTx/>
              </a:pPr>
              <a:endParaRPr lang="ru-RU" sz="1800" kern="1200">
                <a:solidFill>
                  <a:srgbClr val="000000"/>
                </a:solidFill>
                <a:latin typeface="Calibri" panose="020F0502020204030204"/>
              </a:endParaRPr>
            </a:p>
          </p:txBody>
        </p:sp>
        <p:sp>
          <p:nvSpPr>
            <p:cNvPr id="5" name="Freeform 10"/>
            <p:cNvSpPr>
              <a:spLocks noChangeArrowheads="1"/>
            </p:cNvSpPr>
            <p:nvPr/>
          </p:nvSpPr>
          <p:spPr bwMode="auto">
            <a:xfrm>
              <a:off x="3648075" y="3111818"/>
              <a:ext cx="1947863" cy="1535112"/>
            </a:xfrm>
            <a:custGeom>
              <a:avLst/>
              <a:gdLst>
                <a:gd name="T0" fmla="*/ 2732 w 5410"/>
                <a:gd name="T1" fmla="*/ 0 h 4264"/>
                <a:gd name="T2" fmla="*/ 2732 w 5410"/>
                <a:gd name="T3" fmla="*/ 0 h 4264"/>
                <a:gd name="T4" fmla="*/ 765 w 5410"/>
                <a:gd name="T5" fmla="*/ 853 h 4264"/>
                <a:gd name="T6" fmla="*/ 109 w 5410"/>
                <a:gd name="T7" fmla="*/ 776 h 4264"/>
                <a:gd name="T8" fmla="*/ 0 w 5410"/>
                <a:gd name="T9" fmla="*/ 1563 h 4264"/>
                <a:gd name="T10" fmla="*/ 2699 w 5410"/>
                <a:gd name="T11" fmla="*/ 4263 h 4264"/>
                <a:gd name="T12" fmla="*/ 5409 w 5410"/>
                <a:gd name="T13" fmla="*/ 1563 h 4264"/>
                <a:gd name="T14" fmla="*/ 5311 w 5410"/>
                <a:gd name="T15" fmla="*/ 831 h 4264"/>
                <a:gd name="T16" fmla="*/ 4742 w 5410"/>
                <a:gd name="T17" fmla="*/ 885 h 4264"/>
                <a:gd name="T18" fmla="*/ 2732 w 5410"/>
                <a:gd name="T19" fmla="*/ 0 h 4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0" h="4264">
                  <a:moveTo>
                    <a:pt x="2732" y="0"/>
                  </a:moveTo>
                  <a:lnTo>
                    <a:pt x="2732" y="0"/>
                  </a:lnTo>
                  <a:cubicBezTo>
                    <a:pt x="2241" y="525"/>
                    <a:pt x="1541" y="853"/>
                    <a:pt x="765" y="853"/>
                  </a:cubicBezTo>
                  <a:cubicBezTo>
                    <a:pt x="546" y="853"/>
                    <a:pt x="328" y="831"/>
                    <a:pt x="109" y="776"/>
                  </a:cubicBezTo>
                  <a:cubicBezTo>
                    <a:pt x="44" y="1028"/>
                    <a:pt x="0" y="1290"/>
                    <a:pt x="0" y="1563"/>
                  </a:cubicBezTo>
                  <a:cubicBezTo>
                    <a:pt x="0" y="3049"/>
                    <a:pt x="1213" y="4263"/>
                    <a:pt x="2699" y="4263"/>
                  </a:cubicBezTo>
                  <a:cubicBezTo>
                    <a:pt x="4196" y="4263"/>
                    <a:pt x="5409" y="3049"/>
                    <a:pt x="5409" y="1563"/>
                  </a:cubicBezTo>
                  <a:cubicBezTo>
                    <a:pt x="5409" y="1301"/>
                    <a:pt x="5376" y="1060"/>
                    <a:pt x="5311" y="831"/>
                  </a:cubicBezTo>
                  <a:cubicBezTo>
                    <a:pt x="5125" y="863"/>
                    <a:pt x="4939" y="885"/>
                    <a:pt x="4742" y="885"/>
                  </a:cubicBezTo>
                  <a:cubicBezTo>
                    <a:pt x="3945" y="885"/>
                    <a:pt x="3234" y="547"/>
                    <a:pt x="2732" y="0"/>
                  </a:cubicBezTo>
                </a:path>
              </a:pathLst>
            </a:custGeom>
            <a:solidFill>
              <a:schemeClr val="accent5"/>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defTabSz="914377">
                <a:buClrTx/>
              </a:pPr>
              <a:endParaRPr lang="ru-RU" sz="1800" kern="1200">
                <a:solidFill>
                  <a:srgbClr val="000000"/>
                </a:solidFill>
                <a:latin typeface="Calibri" panose="020F0502020204030204"/>
              </a:endParaRPr>
            </a:p>
          </p:txBody>
        </p:sp>
        <p:sp>
          <p:nvSpPr>
            <p:cNvPr id="6" name="Text Box 11"/>
            <p:cNvSpPr txBox="1">
              <a:spLocks noChangeArrowheads="1"/>
            </p:cNvSpPr>
            <p:nvPr/>
          </p:nvSpPr>
          <p:spPr bwMode="auto">
            <a:xfrm>
              <a:off x="3594100" y="2049780"/>
              <a:ext cx="54610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ru-RU" altLang="ru-RU" sz="5467" kern="1200">
                  <a:solidFill>
                    <a:srgbClr val="FFFFFF"/>
                  </a:solidFill>
                  <a:latin typeface="Bebas Neue" charset="0"/>
                  <a:ea typeface="Bebas Neue" charset="0"/>
                  <a:cs typeface="Bebas Neue" charset="0"/>
                </a:rPr>
                <a:t>01</a:t>
              </a:r>
            </a:p>
          </p:txBody>
        </p:sp>
        <p:sp>
          <p:nvSpPr>
            <p:cNvPr id="7" name="Text Box 12"/>
            <p:cNvSpPr txBox="1">
              <a:spLocks noChangeArrowheads="1"/>
            </p:cNvSpPr>
            <p:nvPr/>
          </p:nvSpPr>
          <p:spPr bwMode="auto">
            <a:xfrm>
              <a:off x="5324475" y="2049780"/>
              <a:ext cx="506414"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ru-RU" altLang="ru-RU" sz="5467" kern="1200">
                  <a:solidFill>
                    <a:srgbClr val="FFFFFF"/>
                  </a:solidFill>
                  <a:latin typeface="Bebas Neue" charset="0"/>
                  <a:ea typeface="Bebas Neue" charset="0"/>
                  <a:cs typeface="Bebas Neue" charset="0"/>
                </a:rPr>
                <a:t>02</a:t>
              </a:r>
            </a:p>
          </p:txBody>
        </p:sp>
        <p:sp>
          <p:nvSpPr>
            <p:cNvPr id="8" name="Text Box 13"/>
            <p:cNvSpPr txBox="1">
              <a:spLocks noChangeArrowheads="1"/>
            </p:cNvSpPr>
            <p:nvPr/>
          </p:nvSpPr>
          <p:spPr bwMode="auto">
            <a:xfrm>
              <a:off x="4427538" y="3619818"/>
              <a:ext cx="479742"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ru-RU" altLang="ru-RU" sz="5467" kern="1200">
                  <a:solidFill>
                    <a:srgbClr val="FFFFFF"/>
                  </a:solidFill>
                  <a:latin typeface="Bebas Neue" charset="0"/>
                  <a:ea typeface="Bebas Neue" charset="0"/>
                  <a:cs typeface="Bebas Neue" charset="0"/>
                </a:rPr>
                <a:t>03</a:t>
              </a:r>
            </a:p>
          </p:txBody>
        </p:sp>
      </p:grpSp>
      <p:sp>
        <p:nvSpPr>
          <p:cNvPr id="9" name="TextBox 8"/>
          <p:cNvSpPr txBox="1"/>
          <p:nvPr/>
        </p:nvSpPr>
        <p:spPr>
          <a:xfrm>
            <a:off x="5185489" y="860476"/>
            <a:ext cx="2186817" cy="564322"/>
          </a:xfrm>
          <a:prstGeom prst="rect">
            <a:avLst/>
          </a:prstGeom>
          <a:noFill/>
        </p:spPr>
        <p:txBody>
          <a:bodyPr wrap="none" rtlCol="0">
            <a:spAutoFit/>
          </a:bodyPr>
          <a:lstStyle/>
          <a:p>
            <a:pPr algn="ctr" defTabSz="914377">
              <a:buClrTx/>
            </a:pPr>
            <a:r>
              <a:rPr lang="de-DE" sz="3067" kern="1200" dirty="0">
                <a:solidFill>
                  <a:srgbClr val="383838"/>
                </a:solidFill>
                <a:latin typeface="Bebas Neue" charset="0"/>
                <a:ea typeface="Bebas Neue" charset="0"/>
                <a:cs typeface="Bebas Neue" charset="0"/>
              </a:rPr>
              <a:t>Bereitstellung</a:t>
            </a:r>
          </a:p>
        </p:txBody>
      </p:sp>
      <p:sp>
        <p:nvSpPr>
          <p:cNvPr id="10" name="TextBox 9"/>
          <p:cNvSpPr txBox="1"/>
          <p:nvPr/>
        </p:nvSpPr>
        <p:spPr>
          <a:xfrm>
            <a:off x="5091166" y="1341232"/>
            <a:ext cx="2375431" cy="284822"/>
          </a:xfrm>
          <a:prstGeom prst="rect">
            <a:avLst/>
          </a:prstGeom>
          <a:noFill/>
        </p:spPr>
        <p:txBody>
          <a:bodyPr wrap="square" rtlCol="0">
            <a:spAutoFit/>
          </a:bodyPr>
          <a:lstStyle/>
          <a:p>
            <a:pPr algn="ctr" defTabSz="914377">
              <a:lnSpc>
                <a:spcPct val="150000"/>
              </a:lnSpc>
              <a:buClrTx/>
            </a:pPr>
            <a:r>
              <a:rPr lang="en-US" sz="933" kern="1200" dirty="0" err="1">
                <a:solidFill>
                  <a:srgbClr val="FFFFFF">
                    <a:lumMod val="50000"/>
                  </a:srgbClr>
                </a:solidFill>
                <a:latin typeface="Open Sans" charset="0"/>
                <a:ea typeface="Open Sans" charset="0"/>
                <a:cs typeface="Open Sans" charset="0"/>
              </a:rPr>
              <a:t>Mit</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Containern</a:t>
            </a:r>
            <a:r>
              <a:rPr lang="en-US" sz="933" kern="1200" dirty="0">
                <a:solidFill>
                  <a:srgbClr val="FFFFFF">
                    <a:lumMod val="50000"/>
                  </a:srgbClr>
                </a:solidFill>
                <a:latin typeface="Open Sans" charset="0"/>
                <a:ea typeface="Open Sans" charset="0"/>
                <a:cs typeface="Open Sans" charset="0"/>
              </a:rPr>
              <a:t> und </a:t>
            </a:r>
            <a:r>
              <a:rPr lang="en-US" sz="933" kern="1200" dirty="0" err="1">
                <a:solidFill>
                  <a:srgbClr val="FFFFFF">
                    <a:lumMod val="50000"/>
                  </a:srgbClr>
                </a:solidFill>
                <a:latin typeface="Open Sans" charset="0"/>
                <a:ea typeface="Open Sans" charset="0"/>
                <a:cs typeface="Open Sans" charset="0"/>
              </a:rPr>
              <a:t>deren</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Vorteile</a:t>
            </a:r>
            <a:endParaRPr lang="ru-RU" sz="933" kern="1200" dirty="0">
              <a:solidFill>
                <a:srgbClr val="FFFFFF">
                  <a:lumMod val="50000"/>
                </a:srgbClr>
              </a:solidFill>
              <a:latin typeface="Open Sans" charset="0"/>
              <a:ea typeface="Open Sans" charset="0"/>
              <a:cs typeface="Open Sans" charset="0"/>
            </a:endParaRPr>
          </a:p>
        </p:txBody>
      </p:sp>
      <p:grpSp>
        <p:nvGrpSpPr>
          <p:cNvPr id="26" name="Группа 25"/>
          <p:cNvGrpSpPr/>
          <p:nvPr/>
        </p:nvGrpSpPr>
        <p:grpSpPr>
          <a:xfrm>
            <a:off x="8638117" y="2844926"/>
            <a:ext cx="2436283" cy="562058"/>
            <a:chOff x="6478588" y="2133696"/>
            <a:chExt cx="1827212" cy="421544"/>
          </a:xfrm>
        </p:grpSpPr>
        <p:sp>
          <p:nvSpPr>
            <p:cNvPr id="12" name="Text Box 10"/>
            <p:cNvSpPr txBox="1">
              <a:spLocks noChangeArrowheads="1"/>
            </p:cNvSpPr>
            <p:nvPr/>
          </p:nvSpPr>
          <p:spPr bwMode="auto">
            <a:xfrm>
              <a:off x="6478588" y="2133696"/>
              <a:ext cx="1199439"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en-US" altLang="ru-RU" sz="2133" kern="1200" dirty="0" err="1">
                  <a:solidFill>
                    <a:srgbClr val="393939"/>
                  </a:solidFill>
                  <a:latin typeface="Bebas Neue" charset="0"/>
                  <a:ea typeface="Bebas Neue" charset="0"/>
                  <a:cs typeface="Bebas Neue" charset="0"/>
                </a:rPr>
                <a:t>Geschwindigkeit</a:t>
              </a:r>
              <a:endParaRPr lang="ru-RU" altLang="ru-RU" sz="2133" kern="1200" dirty="0">
                <a:solidFill>
                  <a:srgbClr val="393939"/>
                </a:solidFill>
                <a:latin typeface="Bebas Neue" charset="0"/>
                <a:ea typeface="Bebas Neue" charset="0"/>
                <a:cs typeface="Bebas Neue" charset="0"/>
              </a:endParaRPr>
            </a:p>
          </p:txBody>
        </p:sp>
        <p:sp>
          <p:nvSpPr>
            <p:cNvPr id="15" name="Text Box 13"/>
            <p:cNvSpPr txBox="1">
              <a:spLocks noChangeArrowheads="1"/>
            </p:cNvSpPr>
            <p:nvPr/>
          </p:nvSpPr>
          <p:spPr bwMode="auto">
            <a:xfrm>
              <a:off x="6478588" y="2445703"/>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defTabSz="914377">
                <a:lnSpc>
                  <a:spcPct val="113000"/>
                </a:lnSpc>
                <a:buClrTx/>
                <a:tabLst>
                  <a:tab pos="965176" algn="l"/>
                  <a:tab pos="1930352" algn="l"/>
                </a:tabLst>
              </a:pPr>
              <a:r>
                <a:rPr lang="de-DE" altLang="ru-RU" sz="800" kern="1200" dirty="0">
                  <a:solidFill>
                    <a:srgbClr val="747474"/>
                  </a:solidFill>
                  <a:latin typeface="Open Sans" charset="0"/>
                  <a:ea typeface="Open Sans" charset="0"/>
                  <a:cs typeface="Open Sans" charset="0"/>
                </a:rPr>
                <a:t>Geschwindigkeit ist ein großer Bestandteil der Bereitstellung von Software. Container lassen sich schnell starten und stoppen.</a:t>
              </a:r>
              <a:endParaRPr lang="ru-RU" altLang="ru-RU" sz="800" kern="1200" dirty="0">
                <a:solidFill>
                  <a:srgbClr val="747474"/>
                </a:solidFill>
                <a:latin typeface="Open Sans" charset="0"/>
                <a:ea typeface="Open Sans" charset="0"/>
                <a:cs typeface="Open Sans" charset="0"/>
              </a:endParaRPr>
            </a:p>
          </p:txBody>
        </p:sp>
      </p:grpSp>
      <p:grpSp>
        <p:nvGrpSpPr>
          <p:cNvPr id="14" name="Группа 13"/>
          <p:cNvGrpSpPr/>
          <p:nvPr/>
        </p:nvGrpSpPr>
        <p:grpSpPr>
          <a:xfrm>
            <a:off x="2698600" y="4731262"/>
            <a:ext cx="2436283" cy="562058"/>
            <a:chOff x="2023950" y="3548449"/>
            <a:chExt cx="1827212" cy="421544"/>
          </a:xfrm>
        </p:grpSpPr>
        <p:sp>
          <p:nvSpPr>
            <p:cNvPr id="17" name="Text Box 10"/>
            <p:cNvSpPr txBox="1">
              <a:spLocks noChangeArrowheads="1"/>
            </p:cNvSpPr>
            <p:nvPr/>
          </p:nvSpPr>
          <p:spPr bwMode="auto">
            <a:xfrm>
              <a:off x="2023950" y="3548449"/>
              <a:ext cx="1224199"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en-US" altLang="ru-RU" sz="2133" kern="1200" dirty="0" err="1">
                  <a:solidFill>
                    <a:srgbClr val="393939"/>
                  </a:solidFill>
                  <a:latin typeface="Bebas Neue" charset="0"/>
                  <a:ea typeface="Bebas Neue" charset="0"/>
                  <a:cs typeface="Bebas Neue" charset="0"/>
                </a:rPr>
                <a:t>Unabhängikeit</a:t>
              </a:r>
              <a:endParaRPr lang="ru-RU" altLang="ru-RU" sz="2133" kern="1200" dirty="0">
                <a:solidFill>
                  <a:srgbClr val="393939"/>
                </a:solidFill>
                <a:latin typeface="Bebas Neue" charset="0"/>
                <a:ea typeface="Bebas Neue" charset="0"/>
                <a:cs typeface="Bebas Neue" charset="0"/>
              </a:endParaRPr>
            </a:p>
          </p:txBody>
        </p:sp>
        <p:sp>
          <p:nvSpPr>
            <p:cNvPr id="18" name="Text Box 13"/>
            <p:cNvSpPr txBox="1">
              <a:spLocks noChangeArrowheads="1"/>
            </p:cNvSpPr>
            <p:nvPr/>
          </p:nvSpPr>
          <p:spPr bwMode="auto">
            <a:xfrm>
              <a:off x="2023950" y="3860456"/>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defTabSz="914377">
                <a:lnSpc>
                  <a:spcPct val="113000"/>
                </a:lnSpc>
                <a:buClrTx/>
                <a:tabLst>
                  <a:tab pos="965176" algn="l"/>
                  <a:tab pos="1930352" algn="l"/>
                </a:tabLst>
              </a:pPr>
              <a:r>
                <a:rPr lang="de-DE" altLang="ru-RU" sz="800" kern="1200" dirty="0">
                  <a:solidFill>
                    <a:srgbClr val="747474"/>
                  </a:solidFill>
                  <a:latin typeface="Open Sans" charset="0"/>
                  <a:ea typeface="Open Sans" charset="0"/>
                  <a:cs typeface="Open Sans" charset="0"/>
                </a:rPr>
                <a:t>Alle Container laufen unabhängig von einander, dies erlaubt das Abbilden Komplizierter Infrastruktur</a:t>
              </a:r>
              <a:endParaRPr lang="ru-RU" altLang="ru-RU" sz="800" kern="1200" dirty="0">
                <a:solidFill>
                  <a:srgbClr val="747474"/>
                </a:solidFill>
                <a:latin typeface="Open Sans" charset="0"/>
                <a:ea typeface="Open Sans" charset="0"/>
                <a:cs typeface="Open Sans" charset="0"/>
              </a:endParaRPr>
            </a:p>
          </p:txBody>
        </p:sp>
      </p:grpSp>
      <p:grpSp>
        <p:nvGrpSpPr>
          <p:cNvPr id="13" name="Группа 12"/>
          <p:cNvGrpSpPr/>
          <p:nvPr/>
        </p:nvGrpSpPr>
        <p:grpSpPr>
          <a:xfrm>
            <a:off x="1699965" y="3022976"/>
            <a:ext cx="2436283" cy="562058"/>
            <a:chOff x="1274974" y="2267233"/>
            <a:chExt cx="1827212" cy="421544"/>
          </a:xfrm>
        </p:grpSpPr>
        <p:sp>
          <p:nvSpPr>
            <p:cNvPr id="20" name="Text Box 10"/>
            <p:cNvSpPr txBox="1">
              <a:spLocks noChangeArrowheads="1"/>
            </p:cNvSpPr>
            <p:nvPr/>
          </p:nvSpPr>
          <p:spPr bwMode="auto">
            <a:xfrm>
              <a:off x="1274974" y="2267233"/>
              <a:ext cx="825817"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en-US" altLang="ru-RU" sz="2133" kern="1200" dirty="0" err="1">
                  <a:solidFill>
                    <a:srgbClr val="393939"/>
                  </a:solidFill>
                  <a:latin typeface="Bebas Neue" charset="0"/>
                  <a:ea typeface="Bebas Neue" charset="0"/>
                  <a:cs typeface="Bebas Neue" charset="0"/>
                </a:rPr>
                <a:t>Sicherheit</a:t>
              </a:r>
              <a:endParaRPr lang="ru-RU" altLang="ru-RU" sz="2133" kern="1200" dirty="0">
                <a:solidFill>
                  <a:srgbClr val="393939"/>
                </a:solidFill>
                <a:latin typeface="Bebas Neue" charset="0"/>
                <a:ea typeface="Bebas Neue" charset="0"/>
                <a:cs typeface="Bebas Neue" charset="0"/>
              </a:endParaRPr>
            </a:p>
          </p:txBody>
        </p:sp>
        <p:sp>
          <p:nvSpPr>
            <p:cNvPr id="21" name="Text Box 13"/>
            <p:cNvSpPr txBox="1">
              <a:spLocks noChangeArrowheads="1"/>
            </p:cNvSpPr>
            <p:nvPr/>
          </p:nvSpPr>
          <p:spPr bwMode="auto">
            <a:xfrm>
              <a:off x="1274974" y="2579240"/>
              <a:ext cx="1827212" cy="109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Lst>
                <a:defRPr>
                  <a:solidFill>
                    <a:srgbClr val="000000"/>
                  </a:solidFill>
                  <a:latin typeface="Arial" charset="0"/>
                  <a:ea typeface="Microsoft YaHei" charset="0"/>
                  <a:cs typeface="Microsoft YaHei" charset="0"/>
                </a:defRPr>
              </a:lvl1pPr>
              <a:lvl2pPr>
                <a:tabLst>
                  <a:tab pos="723900" algn="l"/>
                  <a:tab pos="1447800" algn="l"/>
                </a:tabLst>
                <a:defRPr>
                  <a:solidFill>
                    <a:srgbClr val="000000"/>
                  </a:solidFill>
                  <a:latin typeface="Arial" charset="0"/>
                  <a:ea typeface="Microsoft YaHei" charset="0"/>
                  <a:cs typeface="Microsoft YaHei" charset="0"/>
                </a:defRPr>
              </a:lvl2pPr>
              <a:lvl3pPr>
                <a:tabLst>
                  <a:tab pos="723900" algn="l"/>
                  <a:tab pos="1447800" algn="l"/>
                </a:tabLst>
                <a:defRPr>
                  <a:solidFill>
                    <a:srgbClr val="000000"/>
                  </a:solidFill>
                  <a:latin typeface="Arial" charset="0"/>
                  <a:ea typeface="Microsoft YaHei" charset="0"/>
                  <a:cs typeface="Microsoft YaHei" charset="0"/>
                </a:defRPr>
              </a:lvl3pPr>
              <a:lvl4pPr>
                <a:tabLst>
                  <a:tab pos="723900" algn="l"/>
                  <a:tab pos="1447800" algn="l"/>
                </a:tabLst>
                <a:defRPr>
                  <a:solidFill>
                    <a:srgbClr val="000000"/>
                  </a:solidFill>
                  <a:latin typeface="Arial" charset="0"/>
                  <a:ea typeface="Microsoft YaHei" charset="0"/>
                  <a:cs typeface="Microsoft YaHei" charset="0"/>
                </a:defRPr>
              </a:lvl4pPr>
              <a:lvl5pPr>
                <a:tabLst>
                  <a:tab pos="723900" algn="l"/>
                  <a:tab pos="1447800" algn="l"/>
                </a:tabLst>
                <a:defRPr>
                  <a:solidFill>
                    <a:srgbClr val="000000"/>
                  </a:solidFill>
                  <a:latin typeface="Arial" charset="0"/>
                  <a:ea typeface="Microsoft YaHei" charset="0"/>
                  <a:cs typeface="Microsoft YaHei"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Microsoft YaHei" charset="0"/>
                  <a:cs typeface="Microsoft YaHei" charset="0"/>
                </a:defRPr>
              </a:lvl9pPr>
            </a:lstStyle>
            <a:p>
              <a:pPr defTabSz="914377">
                <a:lnSpc>
                  <a:spcPct val="113000"/>
                </a:lnSpc>
                <a:buClrTx/>
                <a:tabLst>
                  <a:tab pos="965176" algn="l"/>
                  <a:tab pos="1930352" algn="l"/>
                </a:tabLst>
              </a:pPr>
              <a:r>
                <a:rPr lang="de-DE" altLang="ru-RU" sz="800" kern="1200" dirty="0">
                  <a:solidFill>
                    <a:srgbClr val="747474"/>
                  </a:solidFill>
                  <a:latin typeface="Open Sans" charset="0"/>
                  <a:ea typeface="Open Sans" charset="0"/>
                  <a:cs typeface="Open Sans" charset="0"/>
                </a:rPr>
                <a:t>Container sind in sich geschlossen und können mit den neusten Sicherheitsstandards ausgeliefert werden</a:t>
              </a:r>
              <a:endParaRPr lang="ru-RU" altLang="ru-RU" sz="800" kern="1200" dirty="0">
                <a:solidFill>
                  <a:srgbClr val="747474"/>
                </a:solidFill>
                <a:latin typeface="Open Sans" charset="0"/>
                <a:ea typeface="Open Sans" charset="0"/>
                <a:cs typeface="Open Sans" charset="0"/>
              </a:endParaRPr>
            </a:p>
          </p:txBody>
        </p:sp>
      </p:grpSp>
      <p:grpSp>
        <p:nvGrpSpPr>
          <p:cNvPr id="23" name="Группа 22"/>
          <p:cNvGrpSpPr/>
          <p:nvPr/>
        </p:nvGrpSpPr>
        <p:grpSpPr>
          <a:xfrm>
            <a:off x="11319310" y="359343"/>
            <a:ext cx="603183" cy="603183"/>
            <a:chOff x="8489482" y="269507"/>
            <a:chExt cx="452387" cy="452387"/>
          </a:xfrm>
        </p:grpSpPr>
        <p:sp>
          <p:nvSpPr>
            <p:cNvPr id="24" name="Овал 2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5" name="TextBox 24"/>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13</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7150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ildplatzhalter 33">
            <a:extLst>
              <a:ext uri="{FF2B5EF4-FFF2-40B4-BE49-F238E27FC236}">
                <a16:creationId xmlns:a16="http://schemas.microsoft.com/office/drawing/2014/main" id="{46D9268F-058B-26B5-BFD5-90CD6A63C513}"/>
              </a:ext>
            </a:extLst>
          </p:cNvPr>
          <p:cNvPicPr>
            <a:picLocks noGrp="1" noChangeAspect="1"/>
          </p:cNvPicPr>
          <p:nvPr>
            <p:ph type="pic" sz="quarter" idx="11"/>
          </p:nvPr>
        </p:nvPicPr>
        <p:blipFill rotWithShape="1">
          <a:blip r:embed="rId3"/>
          <a:srcRect l="6328" t="16720" r="1857" b="4970"/>
          <a:stretch/>
        </p:blipFill>
        <p:spPr>
          <a:xfrm>
            <a:off x="2353901" y="359342"/>
            <a:ext cx="9643027" cy="6498657"/>
          </a:xfrm>
        </p:spPr>
      </p:pic>
      <p:grpSp>
        <p:nvGrpSpPr>
          <p:cNvPr id="2" name="Группа 1"/>
          <p:cNvGrpSpPr/>
          <p:nvPr/>
        </p:nvGrpSpPr>
        <p:grpSpPr>
          <a:xfrm>
            <a:off x="114171" y="4953159"/>
            <a:ext cx="2048960" cy="1273426"/>
            <a:chOff x="85628" y="3714868"/>
            <a:chExt cx="1536722" cy="955069"/>
          </a:xfrm>
        </p:grpSpPr>
        <p:sp>
          <p:nvSpPr>
            <p:cNvPr id="27" name="TextBox 26"/>
            <p:cNvSpPr txBox="1"/>
            <p:nvPr/>
          </p:nvSpPr>
          <p:spPr>
            <a:xfrm>
              <a:off x="85628" y="4378511"/>
              <a:ext cx="593382" cy="291426"/>
            </a:xfrm>
            <a:prstGeom prst="rect">
              <a:avLst/>
            </a:prstGeom>
            <a:noFill/>
          </p:spPr>
          <p:txBody>
            <a:bodyPr wrap="square" rtlCol="0">
              <a:spAutoFit/>
            </a:bodyPr>
            <a:lstStyle/>
            <a:p>
              <a:pPr defTabSz="914377">
                <a:lnSpc>
                  <a:spcPct val="150000"/>
                </a:lnSpc>
                <a:buClrTx/>
              </a:pPr>
              <a:r>
                <a:rPr lang="en-US" kern="1200" dirty="0">
                  <a:solidFill>
                    <a:srgbClr val="EBEBEB"/>
                  </a:solidFill>
                  <a:latin typeface="Bebas Neue" charset="0"/>
                  <a:ea typeface="Bebas Neue" charset="0"/>
                  <a:cs typeface="Bebas Neue" charset="0"/>
                </a:rPr>
                <a:t>BenCoepp</a:t>
              </a:r>
              <a:endParaRPr lang="ru-RU" kern="1200" dirty="0">
                <a:solidFill>
                  <a:srgbClr val="EBEBEB"/>
                </a:solidFill>
                <a:latin typeface="Bebas Neue" charset="0"/>
                <a:ea typeface="Bebas Neue" charset="0"/>
                <a:cs typeface="Bebas Neue" charset="0"/>
              </a:endParaRPr>
            </a:p>
          </p:txBody>
        </p:sp>
        <p:sp>
          <p:nvSpPr>
            <p:cNvPr id="28" name="TextBox 27"/>
            <p:cNvSpPr txBox="1"/>
            <p:nvPr/>
          </p:nvSpPr>
          <p:spPr>
            <a:xfrm>
              <a:off x="85629" y="3714868"/>
              <a:ext cx="1536721" cy="715580"/>
            </a:xfrm>
            <a:prstGeom prst="rect">
              <a:avLst/>
            </a:prstGeom>
            <a:noFill/>
          </p:spPr>
          <p:txBody>
            <a:bodyPr wrap="none" rtlCol="0">
              <a:spAutoFit/>
            </a:bodyPr>
            <a:lstStyle/>
            <a:p>
              <a:pPr defTabSz="914377">
                <a:buClrTx/>
              </a:pPr>
              <a:r>
                <a:rPr lang="en-US" sz="2800" kern="1200" dirty="0" err="1">
                  <a:solidFill>
                    <a:srgbClr val="383838"/>
                  </a:solidFill>
                  <a:latin typeface="Bebas Neue" charset="0"/>
                  <a:ea typeface="Bebas Neue" charset="0"/>
                  <a:cs typeface="Bebas Neue" charset="0"/>
                </a:rPr>
                <a:t>Funktionsweise</a:t>
              </a:r>
              <a:endParaRPr lang="en-US" sz="2800" kern="1200" dirty="0">
                <a:solidFill>
                  <a:srgbClr val="383838"/>
                </a:solidFill>
                <a:latin typeface="Bebas Neue" charset="0"/>
                <a:ea typeface="Bebas Neue" charset="0"/>
                <a:cs typeface="Bebas Neue" charset="0"/>
              </a:endParaRPr>
            </a:p>
            <a:p>
              <a:pPr defTabSz="914377">
                <a:buClrTx/>
              </a:pPr>
              <a:r>
                <a:rPr lang="en-US" sz="2800" kern="1200" dirty="0">
                  <a:solidFill>
                    <a:srgbClr val="383838"/>
                  </a:solidFill>
                  <a:latin typeface="Bebas Neue" charset="0"/>
                  <a:ea typeface="Bebas Neue" charset="0"/>
                  <a:cs typeface="Bebas Neue" charset="0"/>
                </a:rPr>
                <a:t>Container</a:t>
              </a:r>
              <a:endParaRPr lang="ru-RU" sz="2800" kern="1200" dirty="0">
                <a:solidFill>
                  <a:srgbClr val="383838"/>
                </a:solidFill>
                <a:latin typeface="Bebas Neue" charset="0"/>
                <a:ea typeface="Bebas Neue" charset="0"/>
                <a:cs typeface="Bebas Neue" charset="0"/>
              </a:endParaRPr>
            </a:p>
          </p:txBody>
        </p:sp>
      </p:grpSp>
      <p:grpSp>
        <p:nvGrpSpPr>
          <p:cNvPr id="29" name="Группа 28"/>
          <p:cNvGrpSpPr/>
          <p:nvPr/>
        </p:nvGrpSpPr>
        <p:grpSpPr>
          <a:xfrm>
            <a:off x="11319310" y="359343"/>
            <a:ext cx="603183" cy="603183"/>
            <a:chOff x="8489482" y="269507"/>
            <a:chExt cx="452387" cy="452387"/>
          </a:xfrm>
        </p:grpSpPr>
        <p:sp>
          <p:nvSpPr>
            <p:cNvPr id="30" name="Овал 2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1" name="TextBox 30"/>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45</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48700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114171" y="4953159"/>
            <a:ext cx="1980031" cy="1273426"/>
            <a:chOff x="85628" y="3714868"/>
            <a:chExt cx="1485023" cy="955069"/>
          </a:xfrm>
        </p:grpSpPr>
        <p:sp>
          <p:nvSpPr>
            <p:cNvPr id="27" name="TextBox 26"/>
            <p:cNvSpPr txBox="1"/>
            <p:nvPr/>
          </p:nvSpPr>
          <p:spPr>
            <a:xfrm>
              <a:off x="85628" y="4378511"/>
              <a:ext cx="593382" cy="291426"/>
            </a:xfrm>
            <a:prstGeom prst="rect">
              <a:avLst/>
            </a:prstGeom>
            <a:noFill/>
          </p:spPr>
          <p:txBody>
            <a:bodyPr wrap="square" rtlCol="0">
              <a:spAutoFit/>
            </a:bodyPr>
            <a:lstStyle/>
            <a:p>
              <a:pPr defTabSz="914377">
                <a:lnSpc>
                  <a:spcPct val="150000"/>
                </a:lnSpc>
                <a:buClrTx/>
              </a:pPr>
              <a:r>
                <a:rPr lang="en-US" kern="1200" dirty="0">
                  <a:solidFill>
                    <a:srgbClr val="EBEBEB"/>
                  </a:solidFill>
                  <a:latin typeface="Bebas Neue" charset="0"/>
                  <a:ea typeface="Bebas Neue" charset="0"/>
                  <a:cs typeface="Bebas Neue" charset="0"/>
                </a:rPr>
                <a:t>BenCoepp</a:t>
              </a:r>
              <a:endParaRPr lang="ru-RU" kern="1200" dirty="0">
                <a:solidFill>
                  <a:srgbClr val="EBEBEB"/>
                </a:solidFill>
                <a:latin typeface="Bebas Neue" charset="0"/>
                <a:ea typeface="Bebas Neue" charset="0"/>
                <a:cs typeface="Bebas Neue" charset="0"/>
              </a:endParaRPr>
            </a:p>
          </p:txBody>
        </p:sp>
        <p:sp>
          <p:nvSpPr>
            <p:cNvPr id="28" name="TextBox 27"/>
            <p:cNvSpPr txBox="1"/>
            <p:nvPr/>
          </p:nvSpPr>
          <p:spPr>
            <a:xfrm>
              <a:off x="85629" y="3714868"/>
              <a:ext cx="1485022" cy="715580"/>
            </a:xfrm>
            <a:prstGeom prst="rect">
              <a:avLst/>
            </a:prstGeom>
            <a:noFill/>
          </p:spPr>
          <p:txBody>
            <a:bodyPr wrap="none" rtlCol="0">
              <a:spAutoFit/>
            </a:bodyPr>
            <a:lstStyle/>
            <a:p>
              <a:pPr defTabSz="914377">
                <a:buClrTx/>
              </a:pPr>
              <a:r>
                <a:rPr lang="en-US" sz="2800" kern="1200" dirty="0" err="1">
                  <a:solidFill>
                    <a:srgbClr val="383838"/>
                  </a:solidFill>
                  <a:latin typeface="Bebas Neue" charset="0"/>
                  <a:ea typeface="Bebas Neue" charset="0"/>
                  <a:cs typeface="Bebas Neue" charset="0"/>
                </a:rPr>
                <a:t>Unterschiede</a:t>
              </a:r>
              <a:endParaRPr lang="en-US" sz="2800" kern="1200" dirty="0">
                <a:solidFill>
                  <a:srgbClr val="383838"/>
                </a:solidFill>
                <a:latin typeface="Bebas Neue" charset="0"/>
                <a:ea typeface="Bebas Neue" charset="0"/>
                <a:cs typeface="Bebas Neue" charset="0"/>
              </a:endParaRPr>
            </a:p>
            <a:p>
              <a:pPr defTabSz="914377">
                <a:buClrTx/>
              </a:pPr>
              <a:r>
                <a:rPr lang="en-US" sz="2800" kern="1200" dirty="0">
                  <a:solidFill>
                    <a:srgbClr val="383838"/>
                  </a:solidFill>
                  <a:latin typeface="Bebas Neue" charset="0"/>
                  <a:ea typeface="Bebas Neue" charset="0"/>
                  <a:cs typeface="Bebas Neue" charset="0"/>
                </a:rPr>
                <a:t>Container / VM</a:t>
              </a:r>
              <a:endParaRPr lang="ru-RU" sz="2800" kern="1200" dirty="0">
                <a:solidFill>
                  <a:srgbClr val="383838"/>
                </a:solidFill>
                <a:latin typeface="Bebas Neue" charset="0"/>
                <a:ea typeface="Bebas Neue" charset="0"/>
                <a:cs typeface="Bebas Neue" charset="0"/>
              </a:endParaRPr>
            </a:p>
          </p:txBody>
        </p:sp>
      </p:grpSp>
      <p:grpSp>
        <p:nvGrpSpPr>
          <p:cNvPr id="29" name="Группа 28"/>
          <p:cNvGrpSpPr/>
          <p:nvPr/>
        </p:nvGrpSpPr>
        <p:grpSpPr>
          <a:xfrm>
            <a:off x="11319310" y="359343"/>
            <a:ext cx="603183" cy="603183"/>
            <a:chOff x="8489482" y="269507"/>
            <a:chExt cx="452387" cy="452387"/>
          </a:xfrm>
        </p:grpSpPr>
        <p:sp>
          <p:nvSpPr>
            <p:cNvPr id="30" name="Овал 2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1" name="TextBox 30"/>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45</a:t>
              </a:r>
              <a:endParaRPr lang="ru-RU" sz="1600" kern="1200" dirty="0">
                <a:solidFill>
                  <a:srgbClr val="FFFFFF"/>
                </a:solidFill>
                <a:latin typeface="Bebas Neue" charset="0"/>
                <a:ea typeface="Bebas Neue" charset="0"/>
                <a:cs typeface="Bebas Neue" charset="0"/>
              </a:endParaRPr>
            </a:p>
          </p:txBody>
        </p:sp>
      </p:grpSp>
      <p:pic>
        <p:nvPicPr>
          <p:cNvPr id="6" name="Bildplatzhalter 5">
            <a:extLst>
              <a:ext uri="{FF2B5EF4-FFF2-40B4-BE49-F238E27FC236}">
                <a16:creationId xmlns:a16="http://schemas.microsoft.com/office/drawing/2014/main" id="{2929A28D-6EE6-A533-F9DC-723E1D67951F}"/>
              </a:ext>
            </a:extLst>
          </p:cNvPr>
          <p:cNvPicPr>
            <a:picLocks noGrp="1" noChangeAspect="1"/>
          </p:cNvPicPr>
          <p:nvPr>
            <p:ph type="pic" sz="quarter" idx="11"/>
          </p:nvPr>
        </p:nvPicPr>
        <p:blipFill rotWithShape="1">
          <a:blip r:embed="rId3"/>
          <a:srcRect l="-79" t="-36730" r="-1" b="-32923"/>
          <a:stretch/>
        </p:blipFill>
        <p:spPr>
          <a:xfrm>
            <a:off x="2300288" y="0"/>
            <a:ext cx="9891712" cy="6858000"/>
          </a:xfrm>
          <a:solidFill>
            <a:schemeClr val="bg1"/>
          </a:solidFill>
        </p:spPr>
      </p:pic>
    </p:spTree>
    <p:extLst>
      <p:ext uri="{BB962C8B-B14F-4D97-AF65-F5344CB8AC3E}">
        <p14:creationId xmlns:p14="http://schemas.microsoft.com/office/powerpoint/2010/main" val="42896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397358"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Einführung  Container Architektur</a:t>
            </a:r>
          </a:p>
        </p:txBody>
      </p:sp>
      <p:sp>
        <p:nvSpPr>
          <p:cNvPr id="8" name="TextBox 7"/>
          <p:cNvSpPr txBox="1"/>
          <p:nvPr/>
        </p:nvSpPr>
        <p:spPr>
          <a:xfrm>
            <a:off x="585050" y="3969308"/>
            <a:ext cx="2999398"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Wieso verwenden wir Container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15" name="Bildplatzhalter 14" descr="Ein Bild, das Text, Gerät, Systemsteuerung enthält.&#10;&#10;Automatisch generierte Beschreibung">
            <a:extLst>
              <a:ext uri="{FF2B5EF4-FFF2-40B4-BE49-F238E27FC236}">
                <a16:creationId xmlns:a16="http://schemas.microsoft.com/office/drawing/2014/main" id="{B035E045-CEDF-AAEA-799E-ADD710AB1E9D}"/>
              </a:ext>
            </a:extLst>
          </p:cNvPr>
          <p:cNvPicPr>
            <a:picLocks noGrp="1" noChangeAspect="1"/>
          </p:cNvPicPr>
          <p:nvPr>
            <p:ph type="pic" sz="quarter" idx="10"/>
          </p:nvPr>
        </p:nvPicPr>
        <p:blipFill rotWithShape="1">
          <a:blip r:embed="rId3"/>
          <a:srcRect l="29908" r="33628"/>
          <a:stretch/>
        </p:blipFill>
        <p:spPr>
          <a:xfrm>
            <a:off x="4702284" y="0"/>
            <a:ext cx="7489716" cy="6858000"/>
          </a:xfrm>
        </p:spPr>
      </p:pic>
    </p:spTree>
    <p:extLst>
      <p:ext uri="{BB962C8B-B14F-4D97-AF65-F5344CB8AC3E}">
        <p14:creationId xmlns:p14="http://schemas.microsoft.com/office/powerpoint/2010/main" val="278326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Bildplatzhalter 15" descr="Ein Bild, das Text, Frachtcontainer, Outdoorobjekt enthält.&#10;&#10;Automatisch generierte Beschreibung">
            <a:extLst>
              <a:ext uri="{FF2B5EF4-FFF2-40B4-BE49-F238E27FC236}">
                <a16:creationId xmlns:a16="http://schemas.microsoft.com/office/drawing/2014/main" id="{B8B2956C-96DE-25A6-04DC-B18073E84630}"/>
              </a:ext>
            </a:extLst>
          </p:cNvPr>
          <p:cNvPicPr>
            <a:picLocks noGrp="1" noChangeAspect="1"/>
          </p:cNvPicPr>
          <p:nvPr>
            <p:ph type="pic" sz="quarter" idx="13"/>
          </p:nvPr>
        </p:nvPicPr>
        <p:blipFill>
          <a:blip r:embed="rId3"/>
          <a:srcRect l="28843" r="28843"/>
          <a:stretch>
            <a:fillRect/>
          </a:stretch>
        </p:blipFill>
        <p:spPr>
          <a:xfrm>
            <a:off x="239713" y="357188"/>
            <a:ext cx="2976562" cy="4703762"/>
          </a:xfrm>
        </p:spPr>
      </p:pic>
      <p:pic>
        <p:nvPicPr>
          <p:cNvPr id="22" name="Bildplatzhalter 21">
            <a:extLst>
              <a:ext uri="{FF2B5EF4-FFF2-40B4-BE49-F238E27FC236}">
                <a16:creationId xmlns:a16="http://schemas.microsoft.com/office/drawing/2014/main" id="{2F299CCA-0646-B3BA-AF56-00AD075282CF}"/>
              </a:ext>
            </a:extLst>
          </p:cNvPr>
          <p:cNvPicPr>
            <a:picLocks noGrp="1" noChangeAspect="1"/>
          </p:cNvPicPr>
          <p:nvPr>
            <p:ph type="pic" sz="quarter" idx="14"/>
          </p:nvPr>
        </p:nvPicPr>
        <p:blipFill rotWithShape="1">
          <a:blip r:embed="rId4"/>
          <a:srcRect l="42487" t="-3745" r="14419" b="-7933"/>
          <a:stretch/>
        </p:blipFill>
        <p:spPr>
          <a:xfrm>
            <a:off x="3454400" y="1797050"/>
            <a:ext cx="3025775" cy="4800600"/>
          </a:xfrm>
          <a:solidFill>
            <a:schemeClr val="bg1"/>
          </a:solidFill>
        </p:spPr>
      </p:pic>
      <p:grpSp>
        <p:nvGrpSpPr>
          <p:cNvPr id="2" name="Группа 1"/>
          <p:cNvGrpSpPr/>
          <p:nvPr/>
        </p:nvGrpSpPr>
        <p:grpSpPr>
          <a:xfrm>
            <a:off x="2859649" y="3140969"/>
            <a:ext cx="966391" cy="966391"/>
            <a:chOff x="2144736" y="2355726"/>
            <a:chExt cx="724793" cy="724793"/>
          </a:xfrm>
        </p:grpSpPr>
        <p:sp>
          <p:nvSpPr>
            <p:cNvPr id="5" name="Овал 4"/>
            <p:cNvSpPr/>
            <p:nvPr/>
          </p:nvSpPr>
          <p:spPr>
            <a:xfrm>
              <a:off x="2144736" y="2355726"/>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2370860" y="2594041"/>
              <a:ext cx="272544" cy="248163"/>
              <a:chOff x="8045441" y="1870148"/>
              <a:chExt cx="361455" cy="329121"/>
            </a:xfrm>
            <a:solidFill>
              <a:schemeClr val="bg1"/>
            </a:solidFill>
          </p:grpSpPr>
          <p:sp>
            <p:nvSpPr>
              <p:cNvPr id="7"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8"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sp>
        <p:nvSpPr>
          <p:cNvPr id="10" name="TextBox 9"/>
          <p:cNvSpPr txBox="1"/>
          <p:nvPr/>
        </p:nvSpPr>
        <p:spPr>
          <a:xfrm>
            <a:off x="6739851" y="4736501"/>
            <a:ext cx="5039883" cy="626646"/>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Es gibt viele Gründe für die Verwendung von Containern in der Entwicklung und Bereitstellung von Software und Infrastruktur. Im kommenden Kapitel werden wir im genauen die Gründe beleuchten die für Container sprechen.</a:t>
            </a:r>
          </a:p>
        </p:txBody>
      </p:sp>
      <p:sp>
        <p:nvSpPr>
          <p:cNvPr id="11" name="TextBox 10"/>
          <p:cNvSpPr txBox="1"/>
          <p:nvPr/>
        </p:nvSpPr>
        <p:spPr>
          <a:xfrm>
            <a:off x="6739851" y="3909054"/>
            <a:ext cx="1505540" cy="748795"/>
          </a:xfrm>
          <a:prstGeom prst="rect">
            <a:avLst/>
          </a:prstGeom>
          <a:noFill/>
        </p:spPr>
        <p:txBody>
          <a:bodyPr wrap="none" rtlCol="0">
            <a:spAutoFit/>
          </a:bodyPr>
          <a:lstStyle/>
          <a:p>
            <a:pPr defTabSz="914377">
              <a:buClrTx/>
            </a:pPr>
            <a:r>
              <a:rPr lang="de-DE" sz="2133" kern="1200" dirty="0">
                <a:solidFill>
                  <a:srgbClr val="383838"/>
                </a:solidFill>
                <a:latin typeface="Bebas Neue" charset="0"/>
                <a:ea typeface="Bebas Neue" charset="0"/>
                <a:cs typeface="Bebas Neue" charset="0"/>
              </a:rPr>
              <a:t>Die Gründe</a:t>
            </a:r>
          </a:p>
          <a:p>
            <a:pPr defTabSz="914377">
              <a:buClrTx/>
            </a:pPr>
            <a:r>
              <a:rPr lang="de-DE" sz="2133" kern="1200" dirty="0">
                <a:solidFill>
                  <a:srgbClr val="383838"/>
                </a:solidFill>
                <a:latin typeface="Bebas Neue" charset="0"/>
                <a:ea typeface="Bebas Neue" charset="0"/>
                <a:cs typeface="Bebas Neue" charset="0"/>
              </a:rPr>
              <a:t>Für Container </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02688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Группа 5"/>
          <p:cNvGrpSpPr/>
          <p:nvPr/>
        </p:nvGrpSpPr>
        <p:grpSpPr>
          <a:xfrm>
            <a:off x="8453992" y="1527210"/>
            <a:ext cx="2041968" cy="1759950"/>
            <a:chOff x="6340494" y="1145407"/>
            <a:chExt cx="1531476" cy="1319963"/>
          </a:xfrm>
        </p:grpSpPr>
        <p:sp>
          <p:nvSpPr>
            <p:cNvPr id="2" name="Freeform 1"/>
            <p:cNvSpPr>
              <a:spLocks noChangeArrowheads="1"/>
            </p:cNvSpPr>
            <p:nvPr/>
          </p:nvSpPr>
          <p:spPr bwMode="auto">
            <a:xfrm>
              <a:off x="6340494" y="1145407"/>
              <a:ext cx="1531476" cy="1319963"/>
            </a:xfrm>
            <a:custGeom>
              <a:avLst/>
              <a:gdLst>
                <a:gd name="T0" fmla="*/ 3448 w 6771"/>
                <a:gd name="T1" fmla="*/ 0 h 5832"/>
                <a:gd name="T2" fmla="*/ 3448 w 6771"/>
                <a:gd name="T3" fmla="*/ 0 h 5832"/>
                <a:gd name="T4" fmla="*/ 313 w 6771"/>
                <a:gd name="T5" fmla="*/ 5831 h 5832"/>
                <a:gd name="T6" fmla="*/ 3448 w 6771"/>
                <a:gd name="T7" fmla="*/ 5141 h 5832"/>
                <a:gd name="T8" fmla="*/ 6707 w 6771"/>
                <a:gd name="T9" fmla="*/ 5831 h 5832"/>
                <a:gd name="T10" fmla="*/ 3448 w 6771"/>
                <a:gd name="T11" fmla="*/ 0 h 5832"/>
              </a:gdLst>
              <a:ahLst/>
              <a:cxnLst>
                <a:cxn ang="0">
                  <a:pos x="T0" y="T1"/>
                </a:cxn>
                <a:cxn ang="0">
                  <a:pos x="T2" y="T3"/>
                </a:cxn>
                <a:cxn ang="0">
                  <a:pos x="T4" y="T5"/>
                </a:cxn>
                <a:cxn ang="0">
                  <a:pos x="T6" y="T7"/>
                </a:cxn>
                <a:cxn ang="0">
                  <a:pos x="T8" y="T9"/>
                </a:cxn>
                <a:cxn ang="0">
                  <a:pos x="T10" y="T11"/>
                </a:cxn>
              </a:cxnLst>
              <a:rect l="0" t="0" r="r" b="b"/>
              <a:pathLst>
                <a:path w="6771" h="5832">
                  <a:moveTo>
                    <a:pt x="3448" y="0"/>
                  </a:moveTo>
                  <a:lnTo>
                    <a:pt x="3448" y="0"/>
                  </a:lnTo>
                  <a:cubicBezTo>
                    <a:pt x="3448" y="0"/>
                    <a:pt x="0" y="1677"/>
                    <a:pt x="313" y="5831"/>
                  </a:cubicBezTo>
                  <a:cubicBezTo>
                    <a:pt x="329" y="5721"/>
                    <a:pt x="2257" y="5016"/>
                    <a:pt x="3448" y="5141"/>
                  </a:cubicBezTo>
                  <a:cubicBezTo>
                    <a:pt x="3416" y="5109"/>
                    <a:pt x="4983" y="5047"/>
                    <a:pt x="6707" y="5831"/>
                  </a:cubicBezTo>
                  <a:cubicBezTo>
                    <a:pt x="6723" y="5831"/>
                    <a:pt x="6770" y="1834"/>
                    <a:pt x="3448" y="0"/>
                  </a:cubicBezTo>
                </a:path>
              </a:pathLst>
            </a:custGeom>
            <a:solidFill>
              <a:schemeClr val="accent1"/>
            </a:solidFill>
            <a:ln>
              <a:noFill/>
            </a:ln>
          </p:spPr>
          <p:style>
            <a:lnRef idx="1">
              <a:schemeClr val="accent2"/>
            </a:lnRef>
            <a:fillRef idx="0">
              <a:schemeClr val="accent2"/>
            </a:fillRef>
            <a:effectRef idx="0">
              <a:schemeClr val="accent2"/>
            </a:effectRef>
            <a:fontRef idx="minor">
              <a:schemeClr val="tx1"/>
            </a:fontRef>
          </p:style>
          <p:txBody>
            <a:bodyPr wrap="none" anchor="ctr"/>
            <a:lstStyle/>
            <a:p>
              <a:pPr defTabSz="914377">
                <a:buClrTx/>
              </a:pPr>
              <a:endParaRPr lang="ru-RU" sz="1800" kern="1200">
                <a:solidFill>
                  <a:srgbClr val="000000"/>
                </a:solidFill>
                <a:latin typeface="Calibri" panose="020F0502020204030204"/>
              </a:endParaRPr>
            </a:p>
          </p:txBody>
        </p:sp>
        <p:sp>
          <p:nvSpPr>
            <p:cNvPr id="5" name="Freeform 4"/>
            <p:cNvSpPr>
              <a:spLocks noChangeArrowheads="1"/>
            </p:cNvSpPr>
            <p:nvPr/>
          </p:nvSpPr>
          <p:spPr bwMode="auto">
            <a:xfrm>
              <a:off x="7020929" y="1412143"/>
              <a:ext cx="223486" cy="223486"/>
            </a:xfrm>
            <a:custGeom>
              <a:avLst/>
              <a:gdLst>
                <a:gd name="T0" fmla="*/ 486 w 988"/>
                <a:gd name="T1" fmla="*/ 988 h 989"/>
                <a:gd name="T2" fmla="*/ 486 w 988"/>
                <a:gd name="T3" fmla="*/ 0 h 989"/>
                <a:gd name="T4" fmla="*/ 486 w 988"/>
                <a:gd name="T5" fmla="*/ 988 h 989"/>
                <a:gd name="T6" fmla="*/ 486 w 988"/>
                <a:gd name="T7" fmla="*/ 47 h 989"/>
                <a:gd name="T8" fmla="*/ 486 w 988"/>
                <a:gd name="T9" fmla="*/ 941 h 989"/>
                <a:gd name="T10" fmla="*/ 486 w 988"/>
                <a:gd name="T11" fmla="*/ 47 h 989"/>
                <a:gd name="T12" fmla="*/ 673 w 988"/>
                <a:gd name="T13" fmla="*/ 784 h 989"/>
                <a:gd name="T14" fmla="*/ 594 w 988"/>
                <a:gd name="T15" fmla="*/ 612 h 989"/>
                <a:gd name="T16" fmla="*/ 751 w 988"/>
                <a:gd name="T17" fmla="*/ 612 h 989"/>
                <a:gd name="T18" fmla="*/ 751 w 988"/>
                <a:gd name="T19" fmla="*/ 753 h 989"/>
                <a:gd name="T20" fmla="*/ 673 w 988"/>
                <a:gd name="T21" fmla="*/ 627 h 989"/>
                <a:gd name="T22" fmla="*/ 626 w 988"/>
                <a:gd name="T23" fmla="*/ 643 h 989"/>
                <a:gd name="T24" fmla="*/ 720 w 988"/>
                <a:gd name="T25" fmla="*/ 722 h 989"/>
                <a:gd name="T26" fmla="*/ 720 w 988"/>
                <a:gd name="T27" fmla="*/ 643 h 989"/>
                <a:gd name="T28" fmla="*/ 298 w 988"/>
                <a:gd name="T29" fmla="*/ 784 h 989"/>
                <a:gd name="T30" fmla="*/ 235 w 988"/>
                <a:gd name="T31" fmla="*/ 753 h 989"/>
                <a:gd name="T32" fmla="*/ 298 w 988"/>
                <a:gd name="T33" fmla="*/ 581 h 989"/>
                <a:gd name="T34" fmla="*/ 407 w 988"/>
                <a:gd name="T35" fmla="*/ 690 h 989"/>
                <a:gd name="T36" fmla="*/ 298 w 988"/>
                <a:gd name="T37" fmla="*/ 784 h 989"/>
                <a:gd name="T38" fmla="*/ 298 w 988"/>
                <a:gd name="T39" fmla="*/ 627 h 989"/>
                <a:gd name="T40" fmla="*/ 266 w 988"/>
                <a:gd name="T41" fmla="*/ 722 h 989"/>
                <a:gd name="T42" fmla="*/ 361 w 988"/>
                <a:gd name="T43" fmla="*/ 690 h 989"/>
                <a:gd name="T44" fmla="*/ 298 w 988"/>
                <a:gd name="T45" fmla="*/ 627 h 989"/>
                <a:gd name="T46" fmla="*/ 486 w 988"/>
                <a:gd name="T47" fmla="*/ 596 h 989"/>
                <a:gd name="T48" fmla="*/ 423 w 988"/>
                <a:gd name="T49" fmla="*/ 424 h 989"/>
                <a:gd name="T50" fmla="*/ 563 w 988"/>
                <a:gd name="T51" fmla="*/ 424 h 989"/>
                <a:gd name="T52" fmla="*/ 563 w 988"/>
                <a:gd name="T53" fmla="*/ 565 h 989"/>
                <a:gd name="T54" fmla="*/ 486 w 988"/>
                <a:gd name="T55" fmla="*/ 439 h 989"/>
                <a:gd name="T56" fmla="*/ 454 w 988"/>
                <a:gd name="T57" fmla="*/ 455 h 989"/>
                <a:gd name="T58" fmla="*/ 532 w 988"/>
                <a:gd name="T59" fmla="*/ 533 h 989"/>
                <a:gd name="T60" fmla="*/ 532 w 988"/>
                <a:gd name="T61" fmla="*/ 455 h 989"/>
                <a:gd name="T62" fmla="*/ 673 w 988"/>
                <a:gd name="T63" fmla="*/ 424 h 989"/>
                <a:gd name="T64" fmla="*/ 594 w 988"/>
                <a:gd name="T65" fmla="*/ 393 h 989"/>
                <a:gd name="T66" fmla="*/ 673 w 988"/>
                <a:gd name="T67" fmla="*/ 204 h 989"/>
                <a:gd name="T68" fmla="*/ 782 w 988"/>
                <a:gd name="T69" fmla="*/ 314 h 989"/>
                <a:gd name="T70" fmla="*/ 673 w 988"/>
                <a:gd name="T71" fmla="*/ 424 h 989"/>
                <a:gd name="T72" fmla="*/ 673 w 988"/>
                <a:gd name="T73" fmla="*/ 251 h 989"/>
                <a:gd name="T74" fmla="*/ 626 w 988"/>
                <a:gd name="T75" fmla="*/ 361 h 989"/>
                <a:gd name="T76" fmla="*/ 736 w 988"/>
                <a:gd name="T77" fmla="*/ 314 h 989"/>
                <a:gd name="T78" fmla="*/ 673 w 988"/>
                <a:gd name="T79" fmla="*/ 251 h 989"/>
                <a:gd name="T80" fmla="*/ 298 w 988"/>
                <a:gd name="T81" fmla="*/ 424 h 989"/>
                <a:gd name="T82" fmla="*/ 235 w 988"/>
                <a:gd name="T83" fmla="*/ 236 h 989"/>
                <a:gd name="T84" fmla="*/ 376 w 988"/>
                <a:gd name="T85" fmla="*/ 236 h 989"/>
                <a:gd name="T86" fmla="*/ 376 w 988"/>
                <a:gd name="T87" fmla="*/ 393 h 989"/>
                <a:gd name="T88" fmla="*/ 298 w 988"/>
                <a:gd name="T89" fmla="*/ 251 h 989"/>
                <a:gd name="T90" fmla="*/ 266 w 988"/>
                <a:gd name="T91" fmla="*/ 267 h 989"/>
                <a:gd name="T92" fmla="*/ 345 w 988"/>
                <a:gd name="T93" fmla="*/ 361 h 989"/>
                <a:gd name="T94" fmla="*/ 345 w 988"/>
                <a:gd name="T95" fmla="*/ 267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989">
                  <a:moveTo>
                    <a:pt x="486" y="988"/>
                  </a:moveTo>
                  <a:lnTo>
                    <a:pt x="486" y="988"/>
                  </a:lnTo>
                  <a:cubicBezTo>
                    <a:pt x="219" y="988"/>
                    <a:pt x="0" y="769"/>
                    <a:pt x="0" y="502"/>
                  </a:cubicBezTo>
                  <a:cubicBezTo>
                    <a:pt x="0" y="220"/>
                    <a:pt x="219" y="0"/>
                    <a:pt x="486" y="0"/>
                  </a:cubicBezTo>
                  <a:cubicBezTo>
                    <a:pt x="767" y="0"/>
                    <a:pt x="987" y="220"/>
                    <a:pt x="987" y="502"/>
                  </a:cubicBezTo>
                  <a:cubicBezTo>
                    <a:pt x="987" y="769"/>
                    <a:pt x="767" y="988"/>
                    <a:pt x="486" y="988"/>
                  </a:cubicBezTo>
                  <a:close/>
                  <a:moveTo>
                    <a:pt x="486" y="47"/>
                  </a:moveTo>
                  <a:lnTo>
                    <a:pt x="486" y="47"/>
                  </a:lnTo>
                  <a:cubicBezTo>
                    <a:pt x="251" y="47"/>
                    <a:pt x="47" y="251"/>
                    <a:pt x="47" y="502"/>
                  </a:cubicBezTo>
                  <a:cubicBezTo>
                    <a:pt x="47" y="737"/>
                    <a:pt x="251" y="941"/>
                    <a:pt x="486" y="941"/>
                  </a:cubicBezTo>
                  <a:cubicBezTo>
                    <a:pt x="736" y="941"/>
                    <a:pt x="939" y="737"/>
                    <a:pt x="939" y="502"/>
                  </a:cubicBezTo>
                  <a:cubicBezTo>
                    <a:pt x="939" y="251"/>
                    <a:pt x="736" y="47"/>
                    <a:pt x="486" y="47"/>
                  </a:cubicBezTo>
                  <a:close/>
                  <a:moveTo>
                    <a:pt x="673" y="784"/>
                  </a:moveTo>
                  <a:lnTo>
                    <a:pt x="673" y="784"/>
                  </a:lnTo>
                  <a:cubicBezTo>
                    <a:pt x="641" y="784"/>
                    <a:pt x="626" y="784"/>
                    <a:pt x="594" y="753"/>
                  </a:cubicBezTo>
                  <a:cubicBezTo>
                    <a:pt x="563" y="722"/>
                    <a:pt x="563" y="643"/>
                    <a:pt x="594" y="612"/>
                  </a:cubicBezTo>
                  <a:cubicBezTo>
                    <a:pt x="626" y="581"/>
                    <a:pt x="641" y="581"/>
                    <a:pt x="673" y="581"/>
                  </a:cubicBezTo>
                  <a:cubicBezTo>
                    <a:pt x="704" y="581"/>
                    <a:pt x="736" y="581"/>
                    <a:pt x="751" y="612"/>
                  </a:cubicBezTo>
                  <a:cubicBezTo>
                    <a:pt x="767" y="627"/>
                    <a:pt x="782" y="659"/>
                    <a:pt x="782" y="690"/>
                  </a:cubicBezTo>
                  <a:cubicBezTo>
                    <a:pt x="782" y="706"/>
                    <a:pt x="767" y="737"/>
                    <a:pt x="751" y="753"/>
                  </a:cubicBezTo>
                  <a:cubicBezTo>
                    <a:pt x="736" y="784"/>
                    <a:pt x="704" y="784"/>
                    <a:pt x="673" y="784"/>
                  </a:cubicBezTo>
                  <a:close/>
                  <a:moveTo>
                    <a:pt x="673" y="627"/>
                  </a:moveTo>
                  <a:lnTo>
                    <a:pt x="673" y="627"/>
                  </a:lnTo>
                  <a:cubicBezTo>
                    <a:pt x="657" y="627"/>
                    <a:pt x="641" y="627"/>
                    <a:pt x="626" y="643"/>
                  </a:cubicBezTo>
                  <a:cubicBezTo>
                    <a:pt x="610" y="659"/>
                    <a:pt x="610" y="706"/>
                    <a:pt x="626" y="722"/>
                  </a:cubicBezTo>
                  <a:cubicBezTo>
                    <a:pt x="657" y="753"/>
                    <a:pt x="689" y="753"/>
                    <a:pt x="720" y="722"/>
                  </a:cubicBezTo>
                  <a:cubicBezTo>
                    <a:pt x="736" y="722"/>
                    <a:pt x="736" y="706"/>
                    <a:pt x="736" y="690"/>
                  </a:cubicBezTo>
                  <a:cubicBezTo>
                    <a:pt x="736" y="659"/>
                    <a:pt x="736" y="659"/>
                    <a:pt x="720" y="643"/>
                  </a:cubicBezTo>
                  <a:cubicBezTo>
                    <a:pt x="704" y="627"/>
                    <a:pt x="689" y="627"/>
                    <a:pt x="673" y="627"/>
                  </a:cubicBezTo>
                  <a:close/>
                  <a:moveTo>
                    <a:pt x="298" y="784"/>
                  </a:moveTo>
                  <a:lnTo>
                    <a:pt x="298" y="784"/>
                  </a:lnTo>
                  <a:cubicBezTo>
                    <a:pt x="282" y="784"/>
                    <a:pt x="251" y="784"/>
                    <a:pt x="235" y="753"/>
                  </a:cubicBezTo>
                  <a:cubicBezTo>
                    <a:pt x="188" y="722"/>
                    <a:pt x="188" y="643"/>
                    <a:pt x="235" y="612"/>
                  </a:cubicBezTo>
                  <a:cubicBezTo>
                    <a:pt x="251" y="581"/>
                    <a:pt x="282" y="581"/>
                    <a:pt x="298" y="581"/>
                  </a:cubicBezTo>
                  <a:cubicBezTo>
                    <a:pt x="329" y="581"/>
                    <a:pt x="361" y="581"/>
                    <a:pt x="376" y="612"/>
                  </a:cubicBezTo>
                  <a:cubicBezTo>
                    <a:pt x="407" y="627"/>
                    <a:pt x="407" y="659"/>
                    <a:pt x="407" y="690"/>
                  </a:cubicBezTo>
                  <a:cubicBezTo>
                    <a:pt x="407" y="706"/>
                    <a:pt x="407" y="737"/>
                    <a:pt x="376" y="753"/>
                  </a:cubicBezTo>
                  <a:cubicBezTo>
                    <a:pt x="361" y="784"/>
                    <a:pt x="329" y="784"/>
                    <a:pt x="298" y="784"/>
                  </a:cubicBezTo>
                  <a:close/>
                  <a:moveTo>
                    <a:pt x="298" y="627"/>
                  </a:moveTo>
                  <a:lnTo>
                    <a:pt x="298" y="627"/>
                  </a:lnTo>
                  <a:cubicBezTo>
                    <a:pt x="282" y="627"/>
                    <a:pt x="266" y="627"/>
                    <a:pt x="266" y="643"/>
                  </a:cubicBezTo>
                  <a:cubicBezTo>
                    <a:pt x="235" y="659"/>
                    <a:pt x="235" y="706"/>
                    <a:pt x="266" y="722"/>
                  </a:cubicBezTo>
                  <a:cubicBezTo>
                    <a:pt x="282" y="753"/>
                    <a:pt x="329" y="753"/>
                    <a:pt x="345" y="722"/>
                  </a:cubicBezTo>
                  <a:cubicBezTo>
                    <a:pt x="361" y="722"/>
                    <a:pt x="361" y="706"/>
                    <a:pt x="361" y="690"/>
                  </a:cubicBezTo>
                  <a:cubicBezTo>
                    <a:pt x="361" y="659"/>
                    <a:pt x="361" y="659"/>
                    <a:pt x="345" y="643"/>
                  </a:cubicBezTo>
                  <a:cubicBezTo>
                    <a:pt x="329" y="627"/>
                    <a:pt x="313" y="627"/>
                    <a:pt x="298" y="627"/>
                  </a:cubicBezTo>
                  <a:close/>
                  <a:moveTo>
                    <a:pt x="486" y="596"/>
                  </a:moveTo>
                  <a:lnTo>
                    <a:pt x="486" y="596"/>
                  </a:lnTo>
                  <a:cubicBezTo>
                    <a:pt x="470" y="596"/>
                    <a:pt x="439" y="596"/>
                    <a:pt x="423" y="565"/>
                  </a:cubicBezTo>
                  <a:cubicBezTo>
                    <a:pt x="376" y="533"/>
                    <a:pt x="376" y="455"/>
                    <a:pt x="423" y="424"/>
                  </a:cubicBezTo>
                  <a:cubicBezTo>
                    <a:pt x="439" y="393"/>
                    <a:pt x="470" y="393"/>
                    <a:pt x="486" y="393"/>
                  </a:cubicBezTo>
                  <a:cubicBezTo>
                    <a:pt x="516" y="393"/>
                    <a:pt x="548" y="393"/>
                    <a:pt x="563" y="424"/>
                  </a:cubicBezTo>
                  <a:cubicBezTo>
                    <a:pt x="594" y="439"/>
                    <a:pt x="594" y="471"/>
                    <a:pt x="594" y="502"/>
                  </a:cubicBezTo>
                  <a:cubicBezTo>
                    <a:pt x="594" y="518"/>
                    <a:pt x="594" y="549"/>
                    <a:pt x="563" y="565"/>
                  </a:cubicBezTo>
                  <a:cubicBezTo>
                    <a:pt x="548" y="596"/>
                    <a:pt x="516" y="596"/>
                    <a:pt x="486" y="596"/>
                  </a:cubicBezTo>
                  <a:close/>
                  <a:moveTo>
                    <a:pt x="486" y="439"/>
                  </a:moveTo>
                  <a:lnTo>
                    <a:pt x="486" y="439"/>
                  </a:lnTo>
                  <a:cubicBezTo>
                    <a:pt x="470" y="439"/>
                    <a:pt x="454" y="439"/>
                    <a:pt x="454" y="455"/>
                  </a:cubicBezTo>
                  <a:cubicBezTo>
                    <a:pt x="423" y="471"/>
                    <a:pt x="423" y="518"/>
                    <a:pt x="454" y="533"/>
                  </a:cubicBezTo>
                  <a:cubicBezTo>
                    <a:pt x="470" y="565"/>
                    <a:pt x="516" y="565"/>
                    <a:pt x="532" y="533"/>
                  </a:cubicBezTo>
                  <a:cubicBezTo>
                    <a:pt x="548" y="533"/>
                    <a:pt x="548" y="518"/>
                    <a:pt x="548" y="502"/>
                  </a:cubicBezTo>
                  <a:cubicBezTo>
                    <a:pt x="548" y="471"/>
                    <a:pt x="548" y="471"/>
                    <a:pt x="532" y="455"/>
                  </a:cubicBezTo>
                  <a:cubicBezTo>
                    <a:pt x="516" y="439"/>
                    <a:pt x="501" y="439"/>
                    <a:pt x="486" y="439"/>
                  </a:cubicBezTo>
                  <a:close/>
                  <a:moveTo>
                    <a:pt x="673" y="424"/>
                  </a:moveTo>
                  <a:lnTo>
                    <a:pt x="673" y="424"/>
                  </a:lnTo>
                  <a:cubicBezTo>
                    <a:pt x="641" y="424"/>
                    <a:pt x="626" y="408"/>
                    <a:pt x="594" y="393"/>
                  </a:cubicBezTo>
                  <a:cubicBezTo>
                    <a:pt x="563" y="345"/>
                    <a:pt x="563" y="283"/>
                    <a:pt x="594" y="236"/>
                  </a:cubicBezTo>
                  <a:cubicBezTo>
                    <a:pt x="626" y="220"/>
                    <a:pt x="641" y="204"/>
                    <a:pt x="673" y="204"/>
                  </a:cubicBezTo>
                  <a:cubicBezTo>
                    <a:pt x="704" y="204"/>
                    <a:pt x="736" y="220"/>
                    <a:pt x="751" y="236"/>
                  </a:cubicBezTo>
                  <a:cubicBezTo>
                    <a:pt x="767" y="251"/>
                    <a:pt x="782" y="283"/>
                    <a:pt x="782" y="314"/>
                  </a:cubicBezTo>
                  <a:cubicBezTo>
                    <a:pt x="782" y="345"/>
                    <a:pt x="767" y="361"/>
                    <a:pt x="751" y="393"/>
                  </a:cubicBezTo>
                  <a:cubicBezTo>
                    <a:pt x="736" y="408"/>
                    <a:pt x="704" y="424"/>
                    <a:pt x="673" y="424"/>
                  </a:cubicBezTo>
                  <a:close/>
                  <a:moveTo>
                    <a:pt x="673" y="251"/>
                  </a:moveTo>
                  <a:lnTo>
                    <a:pt x="673" y="251"/>
                  </a:lnTo>
                  <a:cubicBezTo>
                    <a:pt x="657" y="251"/>
                    <a:pt x="641" y="251"/>
                    <a:pt x="626" y="267"/>
                  </a:cubicBezTo>
                  <a:cubicBezTo>
                    <a:pt x="610" y="298"/>
                    <a:pt x="610" y="330"/>
                    <a:pt x="626" y="361"/>
                  </a:cubicBezTo>
                  <a:cubicBezTo>
                    <a:pt x="657" y="376"/>
                    <a:pt x="689" y="376"/>
                    <a:pt x="720" y="361"/>
                  </a:cubicBezTo>
                  <a:cubicBezTo>
                    <a:pt x="736" y="345"/>
                    <a:pt x="736" y="330"/>
                    <a:pt x="736" y="314"/>
                  </a:cubicBezTo>
                  <a:cubicBezTo>
                    <a:pt x="736" y="298"/>
                    <a:pt x="736" y="283"/>
                    <a:pt x="720" y="267"/>
                  </a:cubicBezTo>
                  <a:cubicBezTo>
                    <a:pt x="704" y="251"/>
                    <a:pt x="689" y="251"/>
                    <a:pt x="673" y="251"/>
                  </a:cubicBezTo>
                  <a:close/>
                  <a:moveTo>
                    <a:pt x="298" y="424"/>
                  </a:moveTo>
                  <a:lnTo>
                    <a:pt x="298" y="424"/>
                  </a:lnTo>
                  <a:cubicBezTo>
                    <a:pt x="282" y="424"/>
                    <a:pt x="251" y="408"/>
                    <a:pt x="235" y="393"/>
                  </a:cubicBezTo>
                  <a:cubicBezTo>
                    <a:pt x="188" y="345"/>
                    <a:pt x="188" y="283"/>
                    <a:pt x="235" y="236"/>
                  </a:cubicBezTo>
                  <a:cubicBezTo>
                    <a:pt x="251" y="220"/>
                    <a:pt x="282" y="204"/>
                    <a:pt x="298" y="204"/>
                  </a:cubicBezTo>
                  <a:cubicBezTo>
                    <a:pt x="329" y="204"/>
                    <a:pt x="361" y="220"/>
                    <a:pt x="376" y="236"/>
                  </a:cubicBezTo>
                  <a:cubicBezTo>
                    <a:pt x="407" y="251"/>
                    <a:pt x="407" y="283"/>
                    <a:pt x="407" y="314"/>
                  </a:cubicBezTo>
                  <a:cubicBezTo>
                    <a:pt x="407" y="345"/>
                    <a:pt x="407" y="361"/>
                    <a:pt x="376" y="393"/>
                  </a:cubicBezTo>
                  <a:cubicBezTo>
                    <a:pt x="361" y="408"/>
                    <a:pt x="329" y="424"/>
                    <a:pt x="298" y="424"/>
                  </a:cubicBezTo>
                  <a:close/>
                  <a:moveTo>
                    <a:pt x="298" y="251"/>
                  </a:moveTo>
                  <a:lnTo>
                    <a:pt x="298" y="251"/>
                  </a:lnTo>
                  <a:cubicBezTo>
                    <a:pt x="282" y="251"/>
                    <a:pt x="266" y="251"/>
                    <a:pt x="266" y="267"/>
                  </a:cubicBezTo>
                  <a:cubicBezTo>
                    <a:pt x="235" y="298"/>
                    <a:pt x="235" y="330"/>
                    <a:pt x="266" y="361"/>
                  </a:cubicBezTo>
                  <a:cubicBezTo>
                    <a:pt x="282" y="376"/>
                    <a:pt x="329" y="376"/>
                    <a:pt x="345" y="361"/>
                  </a:cubicBezTo>
                  <a:cubicBezTo>
                    <a:pt x="361" y="345"/>
                    <a:pt x="361" y="330"/>
                    <a:pt x="361" y="314"/>
                  </a:cubicBezTo>
                  <a:cubicBezTo>
                    <a:pt x="361" y="298"/>
                    <a:pt x="361" y="283"/>
                    <a:pt x="345" y="267"/>
                  </a:cubicBezTo>
                  <a:cubicBezTo>
                    <a:pt x="329" y="251"/>
                    <a:pt x="313" y="251"/>
                    <a:pt x="298" y="25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1" name="TextBox 10"/>
            <p:cNvSpPr txBox="1"/>
            <p:nvPr/>
          </p:nvSpPr>
          <p:spPr>
            <a:xfrm>
              <a:off x="6696740" y="1688391"/>
              <a:ext cx="871874" cy="230833"/>
            </a:xfrm>
            <a:prstGeom prst="rect">
              <a:avLst/>
            </a:prstGeom>
            <a:noFill/>
          </p:spPr>
          <p:txBody>
            <a:bodyPr wrap="none" rtlCol="0">
              <a:spAutoFit/>
            </a:bodyPr>
            <a:lstStyle/>
            <a:p>
              <a:pPr algn="ctr" defTabSz="914377">
                <a:buClrTx/>
              </a:pPr>
              <a:r>
                <a:rPr lang="de-DE" kern="1200" dirty="0">
                  <a:solidFill>
                    <a:srgbClr val="FFFFFF"/>
                  </a:solidFill>
                  <a:latin typeface="Bebas Neue" charset="0"/>
                  <a:ea typeface="Bebas Neue" charset="0"/>
                  <a:cs typeface="Bebas Neue" charset="0"/>
                </a:rPr>
                <a:t>Geschwindigkeit</a:t>
              </a:r>
            </a:p>
          </p:txBody>
        </p:sp>
        <p:sp>
          <p:nvSpPr>
            <p:cNvPr id="12" name="TextBox 11"/>
            <p:cNvSpPr txBox="1"/>
            <p:nvPr/>
          </p:nvSpPr>
          <p:spPr>
            <a:xfrm>
              <a:off x="6557109" y="1863337"/>
              <a:ext cx="1151125" cy="331485"/>
            </a:xfrm>
            <a:prstGeom prst="rect">
              <a:avLst/>
            </a:prstGeom>
            <a:noFill/>
          </p:spPr>
          <p:txBody>
            <a:bodyPr wrap="square" rtlCol="0">
              <a:spAutoFit/>
            </a:bodyPr>
            <a:lstStyle/>
            <a:p>
              <a:pPr algn="ctr" defTabSz="914377">
                <a:lnSpc>
                  <a:spcPct val="150000"/>
                </a:lnSpc>
                <a:buClrTx/>
              </a:pPr>
              <a:r>
                <a:rPr lang="de-DE" sz="800" kern="1200" dirty="0">
                  <a:solidFill>
                    <a:srgbClr val="FFFFFF"/>
                  </a:solidFill>
                  <a:latin typeface="Open Sans" charset="0"/>
                  <a:ea typeface="Open Sans" charset="0"/>
                  <a:cs typeface="Open Sans" charset="0"/>
                </a:rPr>
                <a:t>In Sekunden den neusten Stand live auf dem System</a:t>
              </a:r>
            </a:p>
          </p:txBody>
        </p:sp>
      </p:grpSp>
      <p:grpSp>
        <p:nvGrpSpPr>
          <p:cNvPr id="8" name="Группа 7"/>
          <p:cNvGrpSpPr/>
          <p:nvPr/>
        </p:nvGrpSpPr>
        <p:grpSpPr>
          <a:xfrm>
            <a:off x="7290669" y="3795463"/>
            <a:ext cx="1759951" cy="2041968"/>
            <a:chOff x="5468001" y="2846597"/>
            <a:chExt cx="1319963" cy="1531476"/>
          </a:xfrm>
        </p:grpSpPr>
        <p:sp>
          <p:nvSpPr>
            <p:cNvPr id="9" name="Freeform 1"/>
            <p:cNvSpPr>
              <a:spLocks noChangeArrowheads="1"/>
            </p:cNvSpPr>
            <p:nvPr/>
          </p:nvSpPr>
          <p:spPr bwMode="auto">
            <a:xfrm rot="14696352">
              <a:off x="5362245" y="2952353"/>
              <a:ext cx="1531476" cy="1319963"/>
            </a:xfrm>
            <a:custGeom>
              <a:avLst/>
              <a:gdLst>
                <a:gd name="T0" fmla="*/ 3448 w 6771"/>
                <a:gd name="T1" fmla="*/ 0 h 5832"/>
                <a:gd name="T2" fmla="*/ 3448 w 6771"/>
                <a:gd name="T3" fmla="*/ 0 h 5832"/>
                <a:gd name="T4" fmla="*/ 313 w 6771"/>
                <a:gd name="T5" fmla="*/ 5831 h 5832"/>
                <a:gd name="T6" fmla="*/ 3448 w 6771"/>
                <a:gd name="T7" fmla="*/ 5141 h 5832"/>
                <a:gd name="T8" fmla="*/ 6707 w 6771"/>
                <a:gd name="T9" fmla="*/ 5831 h 5832"/>
                <a:gd name="T10" fmla="*/ 3448 w 6771"/>
                <a:gd name="T11" fmla="*/ 0 h 5832"/>
              </a:gdLst>
              <a:ahLst/>
              <a:cxnLst>
                <a:cxn ang="0">
                  <a:pos x="T0" y="T1"/>
                </a:cxn>
                <a:cxn ang="0">
                  <a:pos x="T2" y="T3"/>
                </a:cxn>
                <a:cxn ang="0">
                  <a:pos x="T4" y="T5"/>
                </a:cxn>
                <a:cxn ang="0">
                  <a:pos x="T6" y="T7"/>
                </a:cxn>
                <a:cxn ang="0">
                  <a:pos x="T8" y="T9"/>
                </a:cxn>
                <a:cxn ang="0">
                  <a:pos x="T10" y="T11"/>
                </a:cxn>
              </a:cxnLst>
              <a:rect l="0" t="0" r="r" b="b"/>
              <a:pathLst>
                <a:path w="6771" h="5832">
                  <a:moveTo>
                    <a:pt x="3448" y="0"/>
                  </a:moveTo>
                  <a:lnTo>
                    <a:pt x="3448" y="0"/>
                  </a:lnTo>
                  <a:cubicBezTo>
                    <a:pt x="3448" y="0"/>
                    <a:pt x="0" y="1677"/>
                    <a:pt x="313" y="5831"/>
                  </a:cubicBezTo>
                  <a:cubicBezTo>
                    <a:pt x="329" y="5721"/>
                    <a:pt x="2257" y="5016"/>
                    <a:pt x="3448" y="5141"/>
                  </a:cubicBezTo>
                  <a:cubicBezTo>
                    <a:pt x="3416" y="5109"/>
                    <a:pt x="4983" y="5047"/>
                    <a:pt x="6707" y="5831"/>
                  </a:cubicBezTo>
                  <a:cubicBezTo>
                    <a:pt x="6723" y="5831"/>
                    <a:pt x="6770" y="1834"/>
                    <a:pt x="3448" y="0"/>
                  </a:cubicBezTo>
                </a:path>
              </a:pathLst>
            </a:custGeom>
            <a:solidFill>
              <a:srgbClr val="383838"/>
            </a:solidFill>
            <a:ln>
              <a:noFill/>
            </a:ln>
            <a:effectLst/>
          </p:spPr>
          <p:txBody>
            <a:bodyPr wrap="none" anchor="ctr"/>
            <a:lstStyle/>
            <a:p>
              <a:pPr defTabSz="914377">
                <a:buClrTx/>
              </a:pPr>
              <a:endParaRPr lang="ru-RU" sz="1800" kern="1200">
                <a:latin typeface="Calibri" panose="020F0502020204030204"/>
                <a:ea typeface="+mn-ea"/>
                <a:cs typeface="+mn-cs"/>
              </a:endParaRPr>
            </a:p>
          </p:txBody>
        </p:sp>
        <p:sp>
          <p:nvSpPr>
            <p:cNvPr id="17" name="Freeform 4"/>
            <p:cNvSpPr>
              <a:spLocks noChangeArrowheads="1"/>
            </p:cNvSpPr>
            <p:nvPr/>
          </p:nvSpPr>
          <p:spPr bwMode="auto">
            <a:xfrm>
              <a:off x="6047173" y="3114211"/>
              <a:ext cx="223486" cy="223486"/>
            </a:xfrm>
            <a:custGeom>
              <a:avLst/>
              <a:gdLst>
                <a:gd name="T0" fmla="*/ 486 w 988"/>
                <a:gd name="T1" fmla="*/ 988 h 989"/>
                <a:gd name="T2" fmla="*/ 486 w 988"/>
                <a:gd name="T3" fmla="*/ 0 h 989"/>
                <a:gd name="T4" fmla="*/ 486 w 988"/>
                <a:gd name="T5" fmla="*/ 988 h 989"/>
                <a:gd name="T6" fmla="*/ 486 w 988"/>
                <a:gd name="T7" fmla="*/ 47 h 989"/>
                <a:gd name="T8" fmla="*/ 486 w 988"/>
                <a:gd name="T9" fmla="*/ 941 h 989"/>
                <a:gd name="T10" fmla="*/ 486 w 988"/>
                <a:gd name="T11" fmla="*/ 47 h 989"/>
                <a:gd name="T12" fmla="*/ 673 w 988"/>
                <a:gd name="T13" fmla="*/ 784 h 989"/>
                <a:gd name="T14" fmla="*/ 594 w 988"/>
                <a:gd name="T15" fmla="*/ 612 h 989"/>
                <a:gd name="T16" fmla="*/ 751 w 988"/>
                <a:gd name="T17" fmla="*/ 612 h 989"/>
                <a:gd name="T18" fmla="*/ 751 w 988"/>
                <a:gd name="T19" fmla="*/ 753 h 989"/>
                <a:gd name="T20" fmla="*/ 673 w 988"/>
                <a:gd name="T21" fmla="*/ 627 h 989"/>
                <a:gd name="T22" fmla="*/ 626 w 988"/>
                <a:gd name="T23" fmla="*/ 643 h 989"/>
                <a:gd name="T24" fmla="*/ 720 w 988"/>
                <a:gd name="T25" fmla="*/ 722 h 989"/>
                <a:gd name="T26" fmla="*/ 720 w 988"/>
                <a:gd name="T27" fmla="*/ 643 h 989"/>
                <a:gd name="T28" fmla="*/ 298 w 988"/>
                <a:gd name="T29" fmla="*/ 784 h 989"/>
                <a:gd name="T30" fmla="*/ 235 w 988"/>
                <a:gd name="T31" fmla="*/ 753 h 989"/>
                <a:gd name="T32" fmla="*/ 298 w 988"/>
                <a:gd name="T33" fmla="*/ 581 h 989"/>
                <a:gd name="T34" fmla="*/ 407 w 988"/>
                <a:gd name="T35" fmla="*/ 690 h 989"/>
                <a:gd name="T36" fmla="*/ 298 w 988"/>
                <a:gd name="T37" fmla="*/ 784 h 989"/>
                <a:gd name="T38" fmla="*/ 298 w 988"/>
                <a:gd name="T39" fmla="*/ 627 h 989"/>
                <a:gd name="T40" fmla="*/ 266 w 988"/>
                <a:gd name="T41" fmla="*/ 722 h 989"/>
                <a:gd name="T42" fmla="*/ 361 w 988"/>
                <a:gd name="T43" fmla="*/ 690 h 989"/>
                <a:gd name="T44" fmla="*/ 298 w 988"/>
                <a:gd name="T45" fmla="*/ 627 h 989"/>
                <a:gd name="T46" fmla="*/ 486 w 988"/>
                <a:gd name="T47" fmla="*/ 596 h 989"/>
                <a:gd name="T48" fmla="*/ 423 w 988"/>
                <a:gd name="T49" fmla="*/ 424 h 989"/>
                <a:gd name="T50" fmla="*/ 563 w 988"/>
                <a:gd name="T51" fmla="*/ 424 h 989"/>
                <a:gd name="T52" fmla="*/ 563 w 988"/>
                <a:gd name="T53" fmla="*/ 565 h 989"/>
                <a:gd name="T54" fmla="*/ 486 w 988"/>
                <a:gd name="T55" fmla="*/ 439 h 989"/>
                <a:gd name="T56" fmla="*/ 454 w 988"/>
                <a:gd name="T57" fmla="*/ 455 h 989"/>
                <a:gd name="T58" fmla="*/ 532 w 988"/>
                <a:gd name="T59" fmla="*/ 533 h 989"/>
                <a:gd name="T60" fmla="*/ 532 w 988"/>
                <a:gd name="T61" fmla="*/ 455 h 989"/>
                <a:gd name="T62" fmla="*/ 673 w 988"/>
                <a:gd name="T63" fmla="*/ 424 h 989"/>
                <a:gd name="T64" fmla="*/ 594 w 988"/>
                <a:gd name="T65" fmla="*/ 393 h 989"/>
                <a:gd name="T66" fmla="*/ 673 w 988"/>
                <a:gd name="T67" fmla="*/ 204 h 989"/>
                <a:gd name="T68" fmla="*/ 782 w 988"/>
                <a:gd name="T69" fmla="*/ 314 h 989"/>
                <a:gd name="T70" fmla="*/ 673 w 988"/>
                <a:gd name="T71" fmla="*/ 424 h 989"/>
                <a:gd name="T72" fmla="*/ 673 w 988"/>
                <a:gd name="T73" fmla="*/ 251 h 989"/>
                <a:gd name="T74" fmla="*/ 626 w 988"/>
                <a:gd name="T75" fmla="*/ 361 h 989"/>
                <a:gd name="T76" fmla="*/ 736 w 988"/>
                <a:gd name="T77" fmla="*/ 314 h 989"/>
                <a:gd name="T78" fmla="*/ 673 w 988"/>
                <a:gd name="T79" fmla="*/ 251 h 989"/>
                <a:gd name="T80" fmla="*/ 298 w 988"/>
                <a:gd name="T81" fmla="*/ 424 h 989"/>
                <a:gd name="T82" fmla="*/ 235 w 988"/>
                <a:gd name="T83" fmla="*/ 236 h 989"/>
                <a:gd name="T84" fmla="*/ 376 w 988"/>
                <a:gd name="T85" fmla="*/ 236 h 989"/>
                <a:gd name="T86" fmla="*/ 376 w 988"/>
                <a:gd name="T87" fmla="*/ 393 h 989"/>
                <a:gd name="T88" fmla="*/ 298 w 988"/>
                <a:gd name="T89" fmla="*/ 251 h 989"/>
                <a:gd name="T90" fmla="*/ 266 w 988"/>
                <a:gd name="T91" fmla="*/ 267 h 989"/>
                <a:gd name="T92" fmla="*/ 345 w 988"/>
                <a:gd name="T93" fmla="*/ 361 h 989"/>
                <a:gd name="T94" fmla="*/ 345 w 988"/>
                <a:gd name="T95" fmla="*/ 267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989">
                  <a:moveTo>
                    <a:pt x="486" y="988"/>
                  </a:moveTo>
                  <a:lnTo>
                    <a:pt x="486" y="988"/>
                  </a:lnTo>
                  <a:cubicBezTo>
                    <a:pt x="219" y="988"/>
                    <a:pt x="0" y="769"/>
                    <a:pt x="0" y="502"/>
                  </a:cubicBezTo>
                  <a:cubicBezTo>
                    <a:pt x="0" y="220"/>
                    <a:pt x="219" y="0"/>
                    <a:pt x="486" y="0"/>
                  </a:cubicBezTo>
                  <a:cubicBezTo>
                    <a:pt x="767" y="0"/>
                    <a:pt x="987" y="220"/>
                    <a:pt x="987" y="502"/>
                  </a:cubicBezTo>
                  <a:cubicBezTo>
                    <a:pt x="987" y="769"/>
                    <a:pt x="767" y="988"/>
                    <a:pt x="486" y="988"/>
                  </a:cubicBezTo>
                  <a:close/>
                  <a:moveTo>
                    <a:pt x="486" y="47"/>
                  </a:moveTo>
                  <a:lnTo>
                    <a:pt x="486" y="47"/>
                  </a:lnTo>
                  <a:cubicBezTo>
                    <a:pt x="251" y="47"/>
                    <a:pt x="47" y="251"/>
                    <a:pt x="47" y="502"/>
                  </a:cubicBezTo>
                  <a:cubicBezTo>
                    <a:pt x="47" y="737"/>
                    <a:pt x="251" y="941"/>
                    <a:pt x="486" y="941"/>
                  </a:cubicBezTo>
                  <a:cubicBezTo>
                    <a:pt x="736" y="941"/>
                    <a:pt x="939" y="737"/>
                    <a:pt x="939" y="502"/>
                  </a:cubicBezTo>
                  <a:cubicBezTo>
                    <a:pt x="939" y="251"/>
                    <a:pt x="736" y="47"/>
                    <a:pt x="486" y="47"/>
                  </a:cubicBezTo>
                  <a:close/>
                  <a:moveTo>
                    <a:pt x="673" y="784"/>
                  </a:moveTo>
                  <a:lnTo>
                    <a:pt x="673" y="784"/>
                  </a:lnTo>
                  <a:cubicBezTo>
                    <a:pt x="641" y="784"/>
                    <a:pt x="626" y="784"/>
                    <a:pt x="594" y="753"/>
                  </a:cubicBezTo>
                  <a:cubicBezTo>
                    <a:pt x="563" y="722"/>
                    <a:pt x="563" y="643"/>
                    <a:pt x="594" y="612"/>
                  </a:cubicBezTo>
                  <a:cubicBezTo>
                    <a:pt x="626" y="581"/>
                    <a:pt x="641" y="581"/>
                    <a:pt x="673" y="581"/>
                  </a:cubicBezTo>
                  <a:cubicBezTo>
                    <a:pt x="704" y="581"/>
                    <a:pt x="736" y="581"/>
                    <a:pt x="751" y="612"/>
                  </a:cubicBezTo>
                  <a:cubicBezTo>
                    <a:pt x="767" y="627"/>
                    <a:pt x="782" y="659"/>
                    <a:pt x="782" y="690"/>
                  </a:cubicBezTo>
                  <a:cubicBezTo>
                    <a:pt x="782" y="706"/>
                    <a:pt x="767" y="737"/>
                    <a:pt x="751" y="753"/>
                  </a:cubicBezTo>
                  <a:cubicBezTo>
                    <a:pt x="736" y="784"/>
                    <a:pt x="704" y="784"/>
                    <a:pt x="673" y="784"/>
                  </a:cubicBezTo>
                  <a:close/>
                  <a:moveTo>
                    <a:pt x="673" y="627"/>
                  </a:moveTo>
                  <a:lnTo>
                    <a:pt x="673" y="627"/>
                  </a:lnTo>
                  <a:cubicBezTo>
                    <a:pt x="657" y="627"/>
                    <a:pt x="641" y="627"/>
                    <a:pt x="626" y="643"/>
                  </a:cubicBezTo>
                  <a:cubicBezTo>
                    <a:pt x="610" y="659"/>
                    <a:pt x="610" y="706"/>
                    <a:pt x="626" y="722"/>
                  </a:cubicBezTo>
                  <a:cubicBezTo>
                    <a:pt x="657" y="753"/>
                    <a:pt x="689" y="753"/>
                    <a:pt x="720" y="722"/>
                  </a:cubicBezTo>
                  <a:cubicBezTo>
                    <a:pt x="736" y="722"/>
                    <a:pt x="736" y="706"/>
                    <a:pt x="736" y="690"/>
                  </a:cubicBezTo>
                  <a:cubicBezTo>
                    <a:pt x="736" y="659"/>
                    <a:pt x="736" y="659"/>
                    <a:pt x="720" y="643"/>
                  </a:cubicBezTo>
                  <a:cubicBezTo>
                    <a:pt x="704" y="627"/>
                    <a:pt x="689" y="627"/>
                    <a:pt x="673" y="627"/>
                  </a:cubicBezTo>
                  <a:close/>
                  <a:moveTo>
                    <a:pt x="298" y="784"/>
                  </a:moveTo>
                  <a:lnTo>
                    <a:pt x="298" y="784"/>
                  </a:lnTo>
                  <a:cubicBezTo>
                    <a:pt x="282" y="784"/>
                    <a:pt x="251" y="784"/>
                    <a:pt x="235" y="753"/>
                  </a:cubicBezTo>
                  <a:cubicBezTo>
                    <a:pt x="188" y="722"/>
                    <a:pt x="188" y="643"/>
                    <a:pt x="235" y="612"/>
                  </a:cubicBezTo>
                  <a:cubicBezTo>
                    <a:pt x="251" y="581"/>
                    <a:pt x="282" y="581"/>
                    <a:pt x="298" y="581"/>
                  </a:cubicBezTo>
                  <a:cubicBezTo>
                    <a:pt x="329" y="581"/>
                    <a:pt x="361" y="581"/>
                    <a:pt x="376" y="612"/>
                  </a:cubicBezTo>
                  <a:cubicBezTo>
                    <a:pt x="407" y="627"/>
                    <a:pt x="407" y="659"/>
                    <a:pt x="407" y="690"/>
                  </a:cubicBezTo>
                  <a:cubicBezTo>
                    <a:pt x="407" y="706"/>
                    <a:pt x="407" y="737"/>
                    <a:pt x="376" y="753"/>
                  </a:cubicBezTo>
                  <a:cubicBezTo>
                    <a:pt x="361" y="784"/>
                    <a:pt x="329" y="784"/>
                    <a:pt x="298" y="784"/>
                  </a:cubicBezTo>
                  <a:close/>
                  <a:moveTo>
                    <a:pt x="298" y="627"/>
                  </a:moveTo>
                  <a:lnTo>
                    <a:pt x="298" y="627"/>
                  </a:lnTo>
                  <a:cubicBezTo>
                    <a:pt x="282" y="627"/>
                    <a:pt x="266" y="627"/>
                    <a:pt x="266" y="643"/>
                  </a:cubicBezTo>
                  <a:cubicBezTo>
                    <a:pt x="235" y="659"/>
                    <a:pt x="235" y="706"/>
                    <a:pt x="266" y="722"/>
                  </a:cubicBezTo>
                  <a:cubicBezTo>
                    <a:pt x="282" y="753"/>
                    <a:pt x="329" y="753"/>
                    <a:pt x="345" y="722"/>
                  </a:cubicBezTo>
                  <a:cubicBezTo>
                    <a:pt x="361" y="722"/>
                    <a:pt x="361" y="706"/>
                    <a:pt x="361" y="690"/>
                  </a:cubicBezTo>
                  <a:cubicBezTo>
                    <a:pt x="361" y="659"/>
                    <a:pt x="361" y="659"/>
                    <a:pt x="345" y="643"/>
                  </a:cubicBezTo>
                  <a:cubicBezTo>
                    <a:pt x="329" y="627"/>
                    <a:pt x="313" y="627"/>
                    <a:pt x="298" y="627"/>
                  </a:cubicBezTo>
                  <a:close/>
                  <a:moveTo>
                    <a:pt x="486" y="596"/>
                  </a:moveTo>
                  <a:lnTo>
                    <a:pt x="486" y="596"/>
                  </a:lnTo>
                  <a:cubicBezTo>
                    <a:pt x="470" y="596"/>
                    <a:pt x="439" y="596"/>
                    <a:pt x="423" y="565"/>
                  </a:cubicBezTo>
                  <a:cubicBezTo>
                    <a:pt x="376" y="533"/>
                    <a:pt x="376" y="455"/>
                    <a:pt x="423" y="424"/>
                  </a:cubicBezTo>
                  <a:cubicBezTo>
                    <a:pt x="439" y="393"/>
                    <a:pt x="470" y="393"/>
                    <a:pt x="486" y="393"/>
                  </a:cubicBezTo>
                  <a:cubicBezTo>
                    <a:pt x="516" y="393"/>
                    <a:pt x="548" y="393"/>
                    <a:pt x="563" y="424"/>
                  </a:cubicBezTo>
                  <a:cubicBezTo>
                    <a:pt x="594" y="439"/>
                    <a:pt x="594" y="471"/>
                    <a:pt x="594" y="502"/>
                  </a:cubicBezTo>
                  <a:cubicBezTo>
                    <a:pt x="594" y="518"/>
                    <a:pt x="594" y="549"/>
                    <a:pt x="563" y="565"/>
                  </a:cubicBezTo>
                  <a:cubicBezTo>
                    <a:pt x="548" y="596"/>
                    <a:pt x="516" y="596"/>
                    <a:pt x="486" y="596"/>
                  </a:cubicBezTo>
                  <a:close/>
                  <a:moveTo>
                    <a:pt x="486" y="439"/>
                  </a:moveTo>
                  <a:lnTo>
                    <a:pt x="486" y="439"/>
                  </a:lnTo>
                  <a:cubicBezTo>
                    <a:pt x="470" y="439"/>
                    <a:pt x="454" y="439"/>
                    <a:pt x="454" y="455"/>
                  </a:cubicBezTo>
                  <a:cubicBezTo>
                    <a:pt x="423" y="471"/>
                    <a:pt x="423" y="518"/>
                    <a:pt x="454" y="533"/>
                  </a:cubicBezTo>
                  <a:cubicBezTo>
                    <a:pt x="470" y="565"/>
                    <a:pt x="516" y="565"/>
                    <a:pt x="532" y="533"/>
                  </a:cubicBezTo>
                  <a:cubicBezTo>
                    <a:pt x="548" y="533"/>
                    <a:pt x="548" y="518"/>
                    <a:pt x="548" y="502"/>
                  </a:cubicBezTo>
                  <a:cubicBezTo>
                    <a:pt x="548" y="471"/>
                    <a:pt x="548" y="471"/>
                    <a:pt x="532" y="455"/>
                  </a:cubicBezTo>
                  <a:cubicBezTo>
                    <a:pt x="516" y="439"/>
                    <a:pt x="501" y="439"/>
                    <a:pt x="486" y="439"/>
                  </a:cubicBezTo>
                  <a:close/>
                  <a:moveTo>
                    <a:pt x="673" y="424"/>
                  </a:moveTo>
                  <a:lnTo>
                    <a:pt x="673" y="424"/>
                  </a:lnTo>
                  <a:cubicBezTo>
                    <a:pt x="641" y="424"/>
                    <a:pt x="626" y="408"/>
                    <a:pt x="594" y="393"/>
                  </a:cubicBezTo>
                  <a:cubicBezTo>
                    <a:pt x="563" y="345"/>
                    <a:pt x="563" y="283"/>
                    <a:pt x="594" y="236"/>
                  </a:cubicBezTo>
                  <a:cubicBezTo>
                    <a:pt x="626" y="220"/>
                    <a:pt x="641" y="204"/>
                    <a:pt x="673" y="204"/>
                  </a:cubicBezTo>
                  <a:cubicBezTo>
                    <a:pt x="704" y="204"/>
                    <a:pt x="736" y="220"/>
                    <a:pt x="751" y="236"/>
                  </a:cubicBezTo>
                  <a:cubicBezTo>
                    <a:pt x="767" y="251"/>
                    <a:pt x="782" y="283"/>
                    <a:pt x="782" y="314"/>
                  </a:cubicBezTo>
                  <a:cubicBezTo>
                    <a:pt x="782" y="345"/>
                    <a:pt x="767" y="361"/>
                    <a:pt x="751" y="393"/>
                  </a:cubicBezTo>
                  <a:cubicBezTo>
                    <a:pt x="736" y="408"/>
                    <a:pt x="704" y="424"/>
                    <a:pt x="673" y="424"/>
                  </a:cubicBezTo>
                  <a:close/>
                  <a:moveTo>
                    <a:pt x="673" y="251"/>
                  </a:moveTo>
                  <a:lnTo>
                    <a:pt x="673" y="251"/>
                  </a:lnTo>
                  <a:cubicBezTo>
                    <a:pt x="657" y="251"/>
                    <a:pt x="641" y="251"/>
                    <a:pt x="626" y="267"/>
                  </a:cubicBezTo>
                  <a:cubicBezTo>
                    <a:pt x="610" y="298"/>
                    <a:pt x="610" y="330"/>
                    <a:pt x="626" y="361"/>
                  </a:cubicBezTo>
                  <a:cubicBezTo>
                    <a:pt x="657" y="376"/>
                    <a:pt x="689" y="376"/>
                    <a:pt x="720" y="361"/>
                  </a:cubicBezTo>
                  <a:cubicBezTo>
                    <a:pt x="736" y="345"/>
                    <a:pt x="736" y="330"/>
                    <a:pt x="736" y="314"/>
                  </a:cubicBezTo>
                  <a:cubicBezTo>
                    <a:pt x="736" y="298"/>
                    <a:pt x="736" y="283"/>
                    <a:pt x="720" y="267"/>
                  </a:cubicBezTo>
                  <a:cubicBezTo>
                    <a:pt x="704" y="251"/>
                    <a:pt x="689" y="251"/>
                    <a:pt x="673" y="251"/>
                  </a:cubicBezTo>
                  <a:close/>
                  <a:moveTo>
                    <a:pt x="298" y="424"/>
                  </a:moveTo>
                  <a:lnTo>
                    <a:pt x="298" y="424"/>
                  </a:lnTo>
                  <a:cubicBezTo>
                    <a:pt x="282" y="424"/>
                    <a:pt x="251" y="408"/>
                    <a:pt x="235" y="393"/>
                  </a:cubicBezTo>
                  <a:cubicBezTo>
                    <a:pt x="188" y="345"/>
                    <a:pt x="188" y="283"/>
                    <a:pt x="235" y="236"/>
                  </a:cubicBezTo>
                  <a:cubicBezTo>
                    <a:pt x="251" y="220"/>
                    <a:pt x="282" y="204"/>
                    <a:pt x="298" y="204"/>
                  </a:cubicBezTo>
                  <a:cubicBezTo>
                    <a:pt x="329" y="204"/>
                    <a:pt x="361" y="220"/>
                    <a:pt x="376" y="236"/>
                  </a:cubicBezTo>
                  <a:cubicBezTo>
                    <a:pt x="407" y="251"/>
                    <a:pt x="407" y="283"/>
                    <a:pt x="407" y="314"/>
                  </a:cubicBezTo>
                  <a:cubicBezTo>
                    <a:pt x="407" y="345"/>
                    <a:pt x="407" y="361"/>
                    <a:pt x="376" y="393"/>
                  </a:cubicBezTo>
                  <a:cubicBezTo>
                    <a:pt x="361" y="408"/>
                    <a:pt x="329" y="424"/>
                    <a:pt x="298" y="424"/>
                  </a:cubicBezTo>
                  <a:close/>
                  <a:moveTo>
                    <a:pt x="298" y="251"/>
                  </a:moveTo>
                  <a:lnTo>
                    <a:pt x="298" y="251"/>
                  </a:lnTo>
                  <a:cubicBezTo>
                    <a:pt x="282" y="251"/>
                    <a:pt x="266" y="251"/>
                    <a:pt x="266" y="267"/>
                  </a:cubicBezTo>
                  <a:cubicBezTo>
                    <a:pt x="235" y="298"/>
                    <a:pt x="235" y="330"/>
                    <a:pt x="266" y="361"/>
                  </a:cubicBezTo>
                  <a:cubicBezTo>
                    <a:pt x="282" y="376"/>
                    <a:pt x="329" y="376"/>
                    <a:pt x="345" y="361"/>
                  </a:cubicBezTo>
                  <a:cubicBezTo>
                    <a:pt x="361" y="345"/>
                    <a:pt x="361" y="330"/>
                    <a:pt x="361" y="314"/>
                  </a:cubicBezTo>
                  <a:cubicBezTo>
                    <a:pt x="361" y="298"/>
                    <a:pt x="361" y="283"/>
                    <a:pt x="345" y="267"/>
                  </a:cubicBezTo>
                  <a:cubicBezTo>
                    <a:pt x="329" y="251"/>
                    <a:pt x="313" y="251"/>
                    <a:pt x="298" y="25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8" name="TextBox 17"/>
            <p:cNvSpPr txBox="1"/>
            <p:nvPr/>
          </p:nvSpPr>
          <p:spPr>
            <a:xfrm>
              <a:off x="5832383" y="3390459"/>
              <a:ext cx="653063" cy="230833"/>
            </a:xfrm>
            <a:prstGeom prst="rect">
              <a:avLst/>
            </a:prstGeom>
            <a:noFill/>
          </p:spPr>
          <p:txBody>
            <a:bodyPr wrap="none" rtlCol="0">
              <a:spAutoFit/>
            </a:bodyPr>
            <a:lstStyle/>
            <a:p>
              <a:pPr algn="ctr" defTabSz="914377">
                <a:buClrTx/>
              </a:pPr>
              <a:r>
                <a:rPr lang="de-DE" kern="1200" dirty="0">
                  <a:solidFill>
                    <a:srgbClr val="FFFFFF"/>
                  </a:solidFill>
                  <a:latin typeface="Bebas Neue" charset="0"/>
                  <a:ea typeface="Bebas Neue" charset="0"/>
                  <a:cs typeface="Bebas Neue" charset="0"/>
                </a:rPr>
                <a:t>Unabhängig</a:t>
              </a:r>
            </a:p>
          </p:txBody>
        </p:sp>
        <p:sp>
          <p:nvSpPr>
            <p:cNvPr id="19" name="TextBox 18"/>
            <p:cNvSpPr txBox="1"/>
            <p:nvPr/>
          </p:nvSpPr>
          <p:spPr>
            <a:xfrm>
              <a:off x="5583353" y="3565405"/>
              <a:ext cx="1151125" cy="331485"/>
            </a:xfrm>
            <a:prstGeom prst="rect">
              <a:avLst/>
            </a:prstGeom>
            <a:noFill/>
          </p:spPr>
          <p:txBody>
            <a:bodyPr wrap="square" rtlCol="0">
              <a:spAutoFit/>
            </a:bodyPr>
            <a:lstStyle/>
            <a:p>
              <a:pPr algn="ctr" defTabSz="914377">
                <a:lnSpc>
                  <a:spcPct val="150000"/>
                </a:lnSpc>
                <a:buClrTx/>
              </a:pPr>
              <a:r>
                <a:rPr lang="de-DE" sz="800" kern="1200" dirty="0">
                  <a:solidFill>
                    <a:srgbClr val="FFFFFF"/>
                  </a:solidFill>
                  <a:latin typeface="Open Sans" charset="0"/>
                  <a:ea typeface="Open Sans" charset="0"/>
                  <a:cs typeface="Open Sans" charset="0"/>
                </a:rPr>
                <a:t>Lokal oder Remote das System läuft alleine</a:t>
              </a:r>
            </a:p>
          </p:txBody>
        </p:sp>
      </p:grpSp>
      <p:grpSp>
        <p:nvGrpSpPr>
          <p:cNvPr id="7" name="Группа 6"/>
          <p:cNvGrpSpPr/>
          <p:nvPr/>
        </p:nvGrpSpPr>
        <p:grpSpPr>
          <a:xfrm>
            <a:off x="9944679" y="3795463"/>
            <a:ext cx="1759951" cy="2041968"/>
            <a:chOff x="7458509" y="2846597"/>
            <a:chExt cx="1319963" cy="1531476"/>
          </a:xfrm>
        </p:grpSpPr>
        <p:sp>
          <p:nvSpPr>
            <p:cNvPr id="10" name="Freeform 1"/>
            <p:cNvSpPr>
              <a:spLocks noChangeArrowheads="1"/>
            </p:cNvSpPr>
            <p:nvPr/>
          </p:nvSpPr>
          <p:spPr bwMode="auto">
            <a:xfrm rot="6903648" flipH="1">
              <a:off x="7352753" y="2952353"/>
              <a:ext cx="1531476" cy="1319963"/>
            </a:xfrm>
            <a:custGeom>
              <a:avLst/>
              <a:gdLst>
                <a:gd name="T0" fmla="*/ 3448 w 6771"/>
                <a:gd name="T1" fmla="*/ 0 h 5832"/>
                <a:gd name="T2" fmla="*/ 3448 w 6771"/>
                <a:gd name="T3" fmla="*/ 0 h 5832"/>
                <a:gd name="T4" fmla="*/ 313 w 6771"/>
                <a:gd name="T5" fmla="*/ 5831 h 5832"/>
                <a:gd name="T6" fmla="*/ 3448 w 6771"/>
                <a:gd name="T7" fmla="*/ 5141 h 5832"/>
                <a:gd name="T8" fmla="*/ 6707 w 6771"/>
                <a:gd name="T9" fmla="*/ 5831 h 5832"/>
                <a:gd name="T10" fmla="*/ 3448 w 6771"/>
                <a:gd name="T11" fmla="*/ 0 h 5832"/>
              </a:gdLst>
              <a:ahLst/>
              <a:cxnLst>
                <a:cxn ang="0">
                  <a:pos x="T0" y="T1"/>
                </a:cxn>
                <a:cxn ang="0">
                  <a:pos x="T2" y="T3"/>
                </a:cxn>
                <a:cxn ang="0">
                  <a:pos x="T4" y="T5"/>
                </a:cxn>
                <a:cxn ang="0">
                  <a:pos x="T6" y="T7"/>
                </a:cxn>
                <a:cxn ang="0">
                  <a:pos x="T8" y="T9"/>
                </a:cxn>
                <a:cxn ang="0">
                  <a:pos x="T10" y="T11"/>
                </a:cxn>
              </a:cxnLst>
              <a:rect l="0" t="0" r="r" b="b"/>
              <a:pathLst>
                <a:path w="6771" h="5832">
                  <a:moveTo>
                    <a:pt x="3448" y="0"/>
                  </a:moveTo>
                  <a:lnTo>
                    <a:pt x="3448" y="0"/>
                  </a:lnTo>
                  <a:cubicBezTo>
                    <a:pt x="3448" y="0"/>
                    <a:pt x="0" y="1677"/>
                    <a:pt x="313" y="5831"/>
                  </a:cubicBezTo>
                  <a:cubicBezTo>
                    <a:pt x="329" y="5721"/>
                    <a:pt x="2257" y="5016"/>
                    <a:pt x="3448" y="5141"/>
                  </a:cubicBezTo>
                  <a:cubicBezTo>
                    <a:pt x="3416" y="5109"/>
                    <a:pt x="4983" y="5047"/>
                    <a:pt x="6707" y="5831"/>
                  </a:cubicBezTo>
                  <a:cubicBezTo>
                    <a:pt x="6723" y="5831"/>
                    <a:pt x="6770" y="1834"/>
                    <a:pt x="3448" y="0"/>
                  </a:cubicBezTo>
                </a:path>
              </a:pathLst>
            </a:custGeom>
            <a:solidFill>
              <a:srgbClr val="383838"/>
            </a:solidFill>
            <a:ln>
              <a:noFill/>
            </a:ln>
            <a:effectLst/>
          </p:spPr>
          <p:txBody>
            <a:bodyPr wrap="none" anchor="ctr"/>
            <a:lstStyle/>
            <a:p>
              <a:pPr defTabSz="914377">
                <a:buClrTx/>
              </a:pPr>
              <a:endParaRPr lang="ru-RU" sz="1800" kern="1200">
                <a:latin typeface="Calibri" panose="020F0502020204030204"/>
                <a:ea typeface="+mn-ea"/>
                <a:cs typeface="+mn-cs"/>
              </a:endParaRPr>
            </a:p>
          </p:txBody>
        </p:sp>
        <p:sp>
          <p:nvSpPr>
            <p:cNvPr id="20" name="Freeform 4"/>
            <p:cNvSpPr>
              <a:spLocks noChangeArrowheads="1"/>
            </p:cNvSpPr>
            <p:nvPr/>
          </p:nvSpPr>
          <p:spPr bwMode="auto">
            <a:xfrm>
              <a:off x="7941745" y="3064481"/>
              <a:ext cx="223486" cy="223486"/>
            </a:xfrm>
            <a:custGeom>
              <a:avLst/>
              <a:gdLst>
                <a:gd name="T0" fmla="*/ 486 w 988"/>
                <a:gd name="T1" fmla="*/ 988 h 989"/>
                <a:gd name="T2" fmla="*/ 486 w 988"/>
                <a:gd name="T3" fmla="*/ 0 h 989"/>
                <a:gd name="T4" fmla="*/ 486 w 988"/>
                <a:gd name="T5" fmla="*/ 988 h 989"/>
                <a:gd name="T6" fmla="*/ 486 w 988"/>
                <a:gd name="T7" fmla="*/ 47 h 989"/>
                <a:gd name="T8" fmla="*/ 486 w 988"/>
                <a:gd name="T9" fmla="*/ 941 h 989"/>
                <a:gd name="T10" fmla="*/ 486 w 988"/>
                <a:gd name="T11" fmla="*/ 47 h 989"/>
                <a:gd name="T12" fmla="*/ 673 w 988"/>
                <a:gd name="T13" fmla="*/ 784 h 989"/>
                <a:gd name="T14" fmla="*/ 594 w 988"/>
                <a:gd name="T15" fmla="*/ 612 h 989"/>
                <a:gd name="T16" fmla="*/ 751 w 988"/>
                <a:gd name="T17" fmla="*/ 612 h 989"/>
                <a:gd name="T18" fmla="*/ 751 w 988"/>
                <a:gd name="T19" fmla="*/ 753 h 989"/>
                <a:gd name="T20" fmla="*/ 673 w 988"/>
                <a:gd name="T21" fmla="*/ 627 h 989"/>
                <a:gd name="T22" fmla="*/ 626 w 988"/>
                <a:gd name="T23" fmla="*/ 643 h 989"/>
                <a:gd name="T24" fmla="*/ 720 w 988"/>
                <a:gd name="T25" fmla="*/ 722 h 989"/>
                <a:gd name="T26" fmla="*/ 720 w 988"/>
                <a:gd name="T27" fmla="*/ 643 h 989"/>
                <a:gd name="T28" fmla="*/ 298 w 988"/>
                <a:gd name="T29" fmla="*/ 784 h 989"/>
                <a:gd name="T30" fmla="*/ 235 w 988"/>
                <a:gd name="T31" fmla="*/ 753 h 989"/>
                <a:gd name="T32" fmla="*/ 298 w 988"/>
                <a:gd name="T33" fmla="*/ 581 h 989"/>
                <a:gd name="T34" fmla="*/ 407 w 988"/>
                <a:gd name="T35" fmla="*/ 690 h 989"/>
                <a:gd name="T36" fmla="*/ 298 w 988"/>
                <a:gd name="T37" fmla="*/ 784 h 989"/>
                <a:gd name="T38" fmla="*/ 298 w 988"/>
                <a:gd name="T39" fmla="*/ 627 h 989"/>
                <a:gd name="T40" fmla="*/ 266 w 988"/>
                <a:gd name="T41" fmla="*/ 722 h 989"/>
                <a:gd name="T42" fmla="*/ 361 w 988"/>
                <a:gd name="T43" fmla="*/ 690 h 989"/>
                <a:gd name="T44" fmla="*/ 298 w 988"/>
                <a:gd name="T45" fmla="*/ 627 h 989"/>
                <a:gd name="T46" fmla="*/ 486 w 988"/>
                <a:gd name="T47" fmla="*/ 596 h 989"/>
                <a:gd name="T48" fmla="*/ 423 w 988"/>
                <a:gd name="T49" fmla="*/ 424 h 989"/>
                <a:gd name="T50" fmla="*/ 563 w 988"/>
                <a:gd name="T51" fmla="*/ 424 h 989"/>
                <a:gd name="T52" fmla="*/ 563 w 988"/>
                <a:gd name="T53" fmla="*/ 565 h 989"/>
                <a:gd name="T54" fmla="*/ 486 w 988"/>
                <a:gd name="T55" fmla="*/ 439 h 989"/>
                <a:gd name="T56" fmla="*/ 454 w 988"/>
                <a:gd name="T57" fmla="*/ 455 h 989"/>
                <a:gd name="T58" fmla="*/ 532 w 988"/>
                <a:gd name="T59" fmla="*/ 533 h 989"/>
                <a:gd name="T60" fmla="*/ 532 w 988"/>
                <a:gd name="T61" fmla="*/ 455 h 989"/>
                <a:gd name="T62" fmla="*/ 673 w 988"/>
                <a:gd name="T63" fmla="*/ 424 h 989"/>
                <a:gd name="T64" fmla="*/ 594 w 988"/>
                <a:gd name="T65" fmla="*/ 393 h 989"/>
                <a:gd name="T66" fmla="*/ 673 w 988"/>
                <a:gd name="T67" fmla="*/ 204 h 989"/>
                <a:gd name="T68" fmla="*/ 782 w 988"/>
                <a:gd name="T69" fmla="*/ 314 h 989"/>
                <a:gd name="T70" fmla="*/ 673 w 988"/>
                <a:gd name="T71" fmla="*/ 424 h 989"/>
                <a:gd name="T72" fmla="*/ 673 w 988"/>
                <a:gd name="T73" fmla="*/ 251 h 989"/>
                <a:gd name="T74" fmla="*/ 626 w 988"/>
                <a:gd name="T75" fmla="*/ 361 h 989"/>
                <a:gd name="T76" fmla="*/ 736 w 988"/>
                <a:gd name="T77" fmla="*/ 314 h 989"/>
                <a:gd name="T78" fmla="*/ 673 w 988"/>
                <a:gd name="T79" fmla="*/ 251 h 989"/>
                <a:gd name="T80" fmla="*/ 298 w 988"/>
                <a:gd name="T81" fmla="*/ 424 h 989"/>
                <a:gd name="T82" fmla="*/ 235 w 988"/>
                <a:gd name="T83" fmla="*/ 236 h 989"/>
                <a:gd name="T84" fmla="*/ 376 w 988"/>
                <a:gd name="T85" fmla="*/ 236 h 989"/>
                <a:gd name="T86" fmla="*/ 376 w 988"/>
                <a:gd name="T87" fmla="*/ 393 h 989"/>
                <a:gd name="T88" fmla="*/ 298 w 988"/>
                <a:gd name="T89" fmla="*/ 251 h 989"/>
                <a:gd name="T90" fmla="*/ 266 w 988"/>
                <a:gd name="T91" fmla="*/ 267 h 989"/>
                <a:gd name="T92" fmla="*/ 345 w 988"/>
                <a:gd name="T93" fmla="*/ 361 h 989"/>
                <a:gd name="T94" fmla="*/ 345 w 988"/>
                <a:gd name="T95" fmla="*/ 267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989">
                  <a:moveTo>
                    <a:pt x="486" y="988"/>
                  </a:moveTo>
                  <a:lnTo>
                    <a:pt x="486" y="988"/>
                  </a:lnTo>
                  <a:cubicBezTo>
                    <a:pt x="219" y="988"/>
                    <a:pt x="0" y="769"/>
                    <a:pt x="0" y="502"/>
                  </a:cubicBezTo>
                  <a:cubicBezTo>
                    <a:pt x="0" y="220"/>
                    <a:pt x="219" y="0"/>
                    <a:pt x="486" y="0"/>
                  </a:cubicBezTo>
                  <a:cubicBezTo>
                    <a:pt x="767" y="0"/>
                    <a:pt x="987" y="220"/>
                    <a:pt x="987" y="502"/>
                  </a:cubicBezTo>
                  <a:cubicBezTo>
                    <a:pt x="987" y="769"/>
                    <a:pt x="767" y="988"/>
                    <a:pt x="486" y="988"/>
                  </a:cubicBezTo>
                  <a:close/>
                  <a:moveTo>
                    <a:pt x="486" y="47"/>
                  </a:moveTo>
                  <a:lnTo>
                    <a:pt x="486" y="47"/>
                  </a:lnTo>
                  <a:cubicBezTo>
                    <a:pt x="251" y="47"/>
                    <a:pt x="47" y="251"/>
                    <a:pt x="47" y="502"/>
                  </a:cubicBezTo>
                  <a:cubicBezTo>
                    <a:pt x="47" y="737"/>
                    <a:pt x="251" y="941"/>
                    <a:pt x="486" y="941"/>
                  </a:cubicBezTo>
                  <a:cubicBezTo>
                    <a:pt x="736" y="941"/>
                    <a:pt x="939" y="737"/>
                    <a:pt x="939" y="502"/>
                  </a:cubicBezTo>
                  <a:cubicBezTo>
                    <a:pt x="939" y="251"/>
                    <a:pt x="736" y="47"/>
                    <a:pt x="486" y="47"/>
                  </a:cubicBezTo>
                  <a:close/>
                  <a:moveTo>
                    <a:pt x="673" y="784"/>
                  </a:moveTo>
                  <a:lnTo>
                    <a:pt x="673" y="784"/>
                  </a:lnTo>
                  <a:cubicBezTo>
                    <a:pt x="641" y="784"/>
                    <a:pt x="626" y="784"/>
                    <a:pt x="594" y="753"/>
                  </a:cubicBezTo>
                  <a:cubicBezTo>
                    <a:pt x="563" y="722"/>
                    <a:pt x="563" y="643"/>
                    <a:pt x="594" y="612"/>
                  </a:cubicBezTo>
                  <a:cubicBezTo>
                    <a:pt x="626" y="581"/>
                    <a:pt x="641" y="581"/>
                    <a:pt x="673" y="581"/>
                  </a:cubicBezTo>
                  <a:cubicBezTo>
                    <a:pt x="704" y="581"/>
                    <a:pt x="736" y="581"/>
                    <a:pt x="751" y="612"/>
                  </a:cubicBezTo>
                  <a:cubicBezTo>
                    <a:pt x="767" y="627"/>
                    <a:pt x="782" y="659"/>
                    <a:pt x="782" y="690"/>
                  </a:cubicBezTo>
                  <a:cubicBezTo>
                    <a:pt x="782" y="706"/>
                    <a:pt x="767" y="737"/>
                    <a:pt x="751" y="753"/>
                  </a:cubicBezTo>
                  <a:cubicBezTo>
                    <a:pt x="736" y="784"/>
                    <a:pt x="704" y="784"/>
                    <a:pt x="673" y="784"/>
                  </a:cubicBezTo>
                  <a:close/>
                  <a:moveTo>
                    <a:pt x="673" y="627"/>
                  </a:moveTo>
                  <a:lnTo>
                    <a:pt x="673" y="627"/>
                  </a:lnTo>
                  <a:cubicBezTo>
                    <a:pt x="657" y="627"/>
                    <a:pt x="641" y="627"/>
                    <a:pt x="626" y="643"/>
                  </a:cubicBezTo>
                  <a:cubicBezTo>
                    <a:pt x="610" y="659"/>
                    <a:pt x="610" y="706"/>
                    <a:pt x="626" y="722"/>
                  </a:cubicBezTo>
                  <a:cubicBezTo>
                    <a:pt x="657" y="753"/>
                    <a:pt x="689" y="753"/>
                    <a:pt x="720" y="722"/>
                  </a:cubicBezTo>
                  <a:cubicBezTo>
                    <a:pt x="736" y="722"/>
                    <a:pt x="736" y="706"/>
                    <a:pt x="736" y="690"/>
                  </a:cubicBezTo>
                  <a:cubicBezTo>
                    <a:pt x="736" y="659"/>
                    <a:pt x="736" y="659"/>
                    <a:pt x="720" y="643"/>
                  </a:cubicBezTo>
                  <a:cubicBezTo>
                    <a:pt x="704" y="627"/>
                    <a:pt x="689" y="627"/>
                    <a:pt x="673" y="627"/>
                  </a:cubicBezTo>
                  <a:close/>
                  <a:moveTo>
                    <a:pt x="298" y="784"/>
                  </a:moveTo>
                  <a:lnTo>
                    <a:pt x="298" y="784"/>
                  </a:lnTo>
                  <a:cubicBezTo>
                    <a:pt x="282" y="784"/>
                    <a:pt x="251" y="784"/>
                    <a:pt x="235" y="753"/>
                  </a:cubicBezTo>
                  <a:cubicBezTo>
                    <a:pt x="188" y="722"/>
                    <a:pt x="188" y="643"/>
                    <a:pt x="235" y="612"/>
                  </a:cubicBezTo>
                  <a:cubicBezTo>
                    <a:pt x="251" y="581"/>
                    <a:pt x="282" y="581"/>
                    <a:pt x="298" y="581"/>
                  </a:cubicBezTo>
                  <a:cubicBezTo>
                    <a:pt x="329" y="581"/>
                    <a:pt x="361" y="581"/>
                    <a:pt x="376" y="612"/>
                  </a:cubicBezTo>
                  <a:cubicBezTo>
                    <a:pt x="407" y="627"/>
                    <a:pt x="407" y="659"/>
                    <a:pt x="407" y="690"/>
                  </a:cubicBezTo>
                  <a:cubicBezTo>
                    <a:pt x="407" y="706"/>
                    <a:pt x="407" y="737"/>
                    <a:pt x="376" y="753"/>
                  </a:cubicBezTo>
                  <a:cubicBezTo>
                    <a:pt x="361" y="784"/>
                    <a:pt x="329" y="784"/>
                    <a:pt x="298" y="784"/>
                  </a:cubicBezTo>
                  <a:close/>
                  <a:moveTo>
                    <a:pt x="298" y="627"/>
                  </a:moveTo>
                  <a:lnTo>
                    <a:pt x="298" y="627"/>
                  </a:lnTo>
                  <a:cubicBezTo>
                    <a:pt x="282" y="627"/>
                    <a:pt x="266" y="627"/>
                    <a:pt x="266" y="643"/>
                  </a:cubicBezTo>
                  <a:cubicBezTo>
                    <a:pt x="235" y="659"/>
                    <a:pt x="235" y="706"/>
                    <a:pt x="266" y="722"/>
                  </a:cubicBezTo>
                  <a:cubicBezTo>
                    <a:pt x="282" y="753"/>
                    <a:pt x="329" y="753"/>
                    <a:pt x="345" y="722"/>
                  </a:cubicBezTo>
                  <a:cubicBezTo>
                    <a:pt x="361" y="722"/>
                    <a:pt x="361" y="706"/>
                    <a:pt x="361" y="690"/>
                  </a:cubicBezTo>
                  <a:cubicBezTo>
                    <a:pt x="361" y="659"/>
                    <a:pt x="361" y="659"/>
                    <a:pt x="345" y="643"/>
                  </a:cubicBezTo>
                  <a:cubicBezTo>
                    <a:pt x="329" y="627"/>
                    <a:pt x="313" y="627"/>
                    <a:pt x="298" y="627"/>
                  </a:cubicBezTo>
                  <a:close/>
                  <a:moveTo>
                    <a:pt x="486" y="596"/>
                  </a:moveTo>
                  <a:lnTo>
                    <a:pt x="486" y="596"/>
                  </a:lnTo>
                  <a:cubicBezTo>
                    <a:pt x="470" y="596"/>
                    <a:pt x="439" y="596"/>
                    <a:pt x="423" y="565"/>
                  </a:cubicBezTo>
                  <a:cubicBezTo>
                    <a:pt x="376" y="533"/>
                    <a:pt x="376" y="455"/>
                    <a:pt x="423" y="424"/>
                  </a:cubicBezTo>
                  <a:cubicBezTo>
                    <a:pt x="439" y="393"/>
                    <a:pt x="470" y="393"/>
                    <a:pt x="486" y="393"/>
                  </a:cubicBezTo>
                  <a:cubicBezTo>
                    <a:pt x="516" y="393"/>
                    <a:pt x="548" y="393"/>
                    <a:pt x="563" y="424"/>
                  </a:cubicBezTo>
                  <a:cubicBezTo>
                    <a:pt x="594" y="439"/>
                    <a:pt x="594" y="471"/>
                    <a:pt x="594" y="502"/>
                  </a:cubicBezTo>
                  <a:cubicBezTo>
                    <a:pt x="594" y="518"/>
                    <a:pt x="594" y="549"/>
                    <a:pt x="563" y="565"/>
                  </a:cubicBezTo>
                  <a:cubicBezTo>
                    <a:pt x="548" y="596"/>
                    <a:pt x="516" y="596"/>
                    <a:pt x="486" y="596"/>
                  </a:cubicBezTo>
                  <a:close/>
                  <a:moveTo>
                    <a:pt x="486" y="439"/>
                  </a:moveTo>
                  <a:lnTo>
                    <a:pt x="486" y="439"/>
                  </a:lnTo>
                  <a:cubicBezTo>
                    <a:pt x="470" y="439"/>
                    <a:pt x="454" y="439"/>
                    <a:pt x="454" y="455"/>
                  </a:cubicBezTo>
                  <a:cubicBezTo>
                    <a:pt x="423" y="471"/>
                    <a:pt x="423" y="518"/>
                    <a:pt x="454" y="533"/>
                  </a:cubicBezTo>
                  <a:cubicBezTo>
                    <a:pt x="470" y="565"/>
                    <a:pt x="516" y="565"/>
                    <a:pt x="532" y="533"/>
                  </a:cubicBezTo>
                  <a:cubicBezTo>
                    <a:pt x="548" y="533"/>
                    <a:pt x="548" y="518"/>
                    <a:pt x="548" y="502"/>
                  </a:cubicBezTo>
                  <a:cubicBezTo>
                    <a:pt x="548" y="471"/>
                    <a:pt x="548" y="471"/>
                    <a:pt x="532" y="455"/>
                  </a:cubicBezTo>
                  <a:cubicBezTo>
                    <a:pt x="516" y="439"/>
                    <a:pt x="501" y="439"/>
                    <a:pt x="486" y="439"/>
                  </a:cubicBezTo>
                  <a:close/>
                  <a:moveTo>
                    <a:pt x="673" y="424"/>
                  </a:moveTo>
                  <a:lnTo>
                    <a:pt x="673" y="424"/>
                  </a:lnTo>
                  <a:cubicBezTo>
                    <a:pt x="641" y="424"/>
                    <a:pt x="626" y="408"/>
                    <a:pt x="594" y="393"/>
                  </a:cubicBezTo>
                  <a:cubicBezTo>
                    <a:pt x="563" y="345"/>
                    <a:pt x="563" y="283"/>
                    <a:pt x="594" y="236"/>
                  </a:cubicBezTo>
                  <a:cubicBezTo>
                    <a:pt x="626" y="220"/>
                    <a:pt x="641" y="204"/>
                    <a:pt x="673" y="204"/>
                  </a:cubicBezTo>
                  <a:cubicBezTo>
                    <a:pt x="704" y="204"/>
                    <a:pt x="736" y="220"/>
                    <a:pt x="751" y="236"/>
                  </a:cubicBezTo>
                  <a:cubicBezTo>
                    <a:pt x="767" y="251"/>
                    <a:pt x="782" y="283"/>
                    <a:pt x="782" y="314"/>
                  </a:cubicBezTo>
                  <a:cubicBezTo>
                    <a:pt x="782" y="345"/>
                    <a:pt x="767" y="361"/>
                    <a:pt x="751" y="393"/>
                  </a:cubicBezTo>
                  <a:cubicBezTo>
                    <a:pt x="736" y="408"/>
                    <a:pt x="704" y="424"/>
                    <a:pt x="673" y="424"/>
                  </a:cubicBezTo>
                  <a:close/>
                  <a:moveTo>
                    <a:pt x="673" y="251"/>
                  </a:moveTo>
                  <a:lnTo>
                    <a:pt x="673" y="251"/>
                  </a:lnTo>
                  <a:cubicBezTo>
                    <a:pt x="657" y="251"/>
                    <a:pt x="641" y="251"/>
                    <a:pt x="626" y="267"/>
                  </a:cubicBezTo>
                  <a:cubicBezTo>
                    <a:pt x="610" y="298"/>
                    <a:pt x="610" y="330"/>
                    <a:pt x="626" y="361"/>
                  </a:cubicBezTo>
                  <a:cubicBezTo>
                    <a:pt x="657" y="376"/>
                    <a:pt x="689" y="376"/>
                    <a:pt x="720" y="361"/>
                  </a:cubicBezTo>
                  <a:cubicBezTo>
                    <a:pt x="736" y="345"/>
                    <a:pt x="736" y="330"/>
                    <a:pt x="736" y="314"/>
                  </a:cubicBezTo>
                  <a:cubicBezTo>
                    <a:pt x="736" y="298"/>
                    <a:pt x="736" y="283"/>
                    <a:pt x="720" y="267"/>
                  </a:cubicBezTo>
                  <a:cubicBezTo>
                    <a:pt x="704" y="251"/>
                    <a:pt x="689" y="251"/>
                    <a:pt x="673" y="251"/>
                  </a:cubicBezTo>
                  <a:close/>
                  <a:moveTo>
                    <a:pt x="298" y="424"/>
                  </a:moveTo>
                  <a:lnTo>
                    <a:pt x="298" y="424"/>
                  </a:lnTo>
                  <a:cubicBezTo>
                    <a:pt x="282" y="424"/>
                    <a:pt x="251" y="408"/>
                    <a:pt x="235" y="393"/>
                  </a:cubicBezTo>
                  <a:cubicBezTo>
                    <a:pt x="188" y="345"/>
                    <a:pt x="188" y="283"/>
                    <a:pt x="235" y="236"/>
                  </a:cubicBezTo>
                  <a:cubicBezTo>
                    <a:pt x="251" y="220"/>
                    <a:pt x="282" y="204"/>
                    <a:pt x="298" y="204"/>
                  </a:cubicBezTo>
                  <a:cubicBezTo>
                    <a:pt x="329" y="204"/>
                    <a:pt x="361" y="220"/>
                    <a:pt x="376" y="236"/>
                  </a:cubicBezTo>
                  <a:cubicBezTo>
                    <a:pt x="407" y="251"/>
                    <a:pt x="407" y="283"/>
                    <a:pt x="407" y="314"/>
                  </a:cubicBezTo>
                  <a:cubicBezTo>
                    <a:pt x="407" y="345"/>
                    <a:pt x="407" y="361"/>
                    <a:pt x="376" y="393"/>
                  </a:cubicBezTo>
                  <a:cubicBezTo>
                    <a:pt x="361" y="408"/>
                    <a:pt x="329" y="424"/>
                    <a:pt x="298" y="424"/>
                  </a:cubicBezTo>
                  <a:close/>
                  <a:moveTo>
                    <a:pt x="298" y="251"/>
                  </a:moveTo>
                  <a:lnTo>
                    <a:pt x="298" y="251"/>
                  </a:lnTo>
                  <a:cubicBezTo>
                    <a:pt x="282" y="251"/>
                    <a:pt x="266" y="251"/>
                    <a:pt x="266" y="267"/>
                  </a:cubicBezTo>
                  <a:cubicBezTo>
                    <a:pt x="235" y="298"/>
                    <a:pt x="235" y="330"/>
                    <a:pt x="266" y="361"/>
                  </a:cubicBezTo>
                  <a:cubicBezTo>
                    <a:pt x="282" y="376"/>
                    <a:pt x="329" y="376"/>
                    <a:pt x="345" y="361"/>
                  </a:cubicBezTo>
                  <a:cubicBezTo>
                    <a:pt x="361" y="345"/>
                    <a:pt x="361" y="330"/>
                    <a:pt x="361" y="314"/>
                  </a:cubicBezTo>
                  <a:cubicBezTo>
                    <a:pt x="361" y="298"/>
                    <a:pt x="361" y="283"/>
                    <a:pt x="345" y="267"/>
                  </a:cubicBezTo>
                  <a:cubicBezTo>
                    <a:pt x="329" y="251"/>
                    <a:pt x="313" y="251"/>
                    <a:pt x="298" y="251"/>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1" name="TextBox 20"/>
            <p:cNvSpPr txBox="1"/>
            <p:nvPr/>
          </p:nvSpPr>
          <p:spPr>
            <a:xfrm>
              <a:off x="7749195" y="3340729"/>
              <a:ext cx="608581" cy="230833"/>
            </a:xfrm>
            <a:prstGeom prst="rect">
              <a:avLst/>
            </a:prstGeom>
            <a:noFill/>
          </p:spPr>
          <p:txBody>
            <a:bodyPr wrap="none" rtlCol="0">
              <a:spAutoFit/>
            </a:bodyPr>
            <a:lstStyle/>
            <a:p>
              <a:pPr algn="ctr" defTabSz="914377">
                <a:buClrTx/>
              </a:pPr>
              <a:r>
                <a:rPr lang="de-DE" kern="1200" dirty="0">
                  <a:solidFill>
                    <a:srgbClr val="FFFFFF"/>
                  </a:solidFill>
                  <a:latin typeface="Bebas Neue" charset="0"/>
                  <a:ea typeface="Bebas Neue" charset="0"/>
                  <a:cs typeface="Bebas Neue" charset="0"/>
                </a:rPr>
                <a:t>Sicherheit</a:t>
              </a:r>
            </a:p>
          </p:txBody>
        </p:sp>
        <p:sp>
          <p:nvSpPr>
            <p:cNvPr id="22" name="TextBox 21"/>
            <p:cNvSpPr txBox="1"/>
            <p:nvPr/>
          </p:nvSpPr>
          <p:spPr>
            <a:xfrm>
              <a:off x="7477925" y="3515675"/>
              <a:ext cx="1151125" cy="331485"/>
            </a:xfrm>
            <a:prstGeom prst="rect">
              <a:avLst/>
            </a:prstGeom>
            <a:noFill/>
          </p:spPr>
          <p:txBody>
            <a:bodyPr wrap="square" rtlCol="0">
              <a:spAutoFit/>
            </a:bodyPr>
            <a:lstStyle/>
            <a:p>
              <a:pPr algn="ctr" defTabSz="914377">
                <a:lnSpc>
                  <a:spcPct val="150000"/>
                </a:lnSpc>
                <a:buClrTx/>
              </a:pPr>
              <a:r>
                <a:rPr lang="de-DE" sz="800" kern="1200" dirty="0">
                  <a:solidFill>
                    <a:srgbClr val="FFFFFF"/>
                  </a:solidFill>
                  <a:latin typeface="Open Sans" charset="0"/>
                  <a:ea typeface="Open Sans" charset="0"/>
                  <a:cs typeface="Open Sans" charset="0"/>
                </a:rPr>
                <a:t>Immer die neuste Version ohne Unterbrechungen</a:t>
              </a:r>
            </a:p>
          </p:txBody>
        </p:sp>
      </p:grpSp>
      <p:grpSp>
        <p:nvGrpSpPr>
          <p:cNvPr id="3" name="Группа 2"/>
          <p:cNvGrpSpPr/>
          <p:nvPr/>
        </p:nvGrpSpPr>
        <p:grpSpPr>
          <a:xfrm>
            <a:off x="1541724" y="2928241"/>
            <a:ext cx="2638899" cy="2366010"/>
            <a:chOff x="1351585" y="2214276"/>
            <a:chExt cx="1979174" cy="1774508"/>
          </a:xfrm>
        </p:grpSpPr>
        <p:sp>
          <p:nvSpPr>
            <p:cNvPr id="23" name="TextBox 22"/>
            <p:cNvSpPr txBox="1"/>
            <p:nvPr/>
          </p:nvSpPr>
          <p:spPr>
            <a:xfrm>
              <a:off x="1351585" y="2214276"/>
              <a:ext cx="903132" cy="284742"/>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Entwicklung</a:t>
              </a:r>
            </a:p>
          </p:txBody>
        </p:sp>
        <p:sp>
          <p:nvSpPr>
            <p:cNvPr id="24" name="TextBox 23"/>
            <p:cNvSpPr txBox="1"/>
            <p:nvPr/>
          </p:nvSpPr>
          <p:spPr>
            <a:xfrm>
              <a:off x="1351585" y="2549303"/>
              <a:ext cx="1979174" cy="1439481"/>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Entwicklung wird immer schwieriger abhängig von der Größe des Projektes und der Komplexität der Software. Um den Overhead eines Entwicklers zu minimieren werden Container verwendet.</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Container erlauben es Entwicklern schnelle Änderungen unter „Echt“-Bedingungen auszutesten.</a:t>
              </a: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Umfangreiche Änderungen können jederzeit an den Containern vorgenommen werden.</a:t>
              </a:r>
            </a:p>
          </p:txBody>
        </p:sp>
      </p:grpSp>
      <p:grpSp>
        <p:nvGrpSpPr>
          <p:cNvPr id="4" name="Группа 3"/>
          <p:cNvGrpSpPr/>
          <p:nvPr/>
        </p:nvGrpSpPr>
        <p:grpSpPr>
          <a:xfrm>
            <a:off x="4180623" y="2952368"/>
            <a:ext cx="2638899" cy="2366010"/>
            <a:chOff x="3135467" y="2214276"/>
            <a:chExt cx="1979174" cy="1774508"/>
          </a:xfrm>
        </p:grpSpPr>
        <p:sp>
          <p:nvSpPr>
            <p:cNvPr id="25" name="TextBox 24"/>
            <p:cNvSpPr txBox="1"/>
            <p:nvPr/>
          </p:nvSpPr>
          <p:spPr>
            <a:xfrm>
              <a:off x="3135467" y="2214276"/>
              <a:ext cx="1051009" cy="284742"/>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Bereitstellung</a:t>
              </a:r>
            </a:p>
          </p:txBody>
        </p:sp>
        <p:sp>
          <p:nvSpPr>
            <p:cNvPr id="26" name="TextBox 25"/>
            <p:cNvSpPr txBox="1"/>
            <p:nvPr/>
          </p:nvSpPr>
          <p:spPr>
            <a:xfrm>
              <a:off x="3135467" y="2549303"/>
              <a:ext cx="1979174" cy="1439481"/>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Bereitstellung dauert ohne Container je nach Projekt und Software Größe eine ganze Weile. Mit Containern ist es möglich schnell und Performance optimiert Software Infrastruktur und ganze Projekte zu starten.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Zudem ist eine Integration von CDI und Automatisierung Abläufen möglich was großen Teams es erlaubt ständige Entwicklung und Auslieferung fast synchron ablaufen zu lassen.</a:t>
              </a:r>
              <a:endParaRPr lang="ru-RU" sz="800" kern="1200" dirty="0">
                <a:solidFill>
                  <a:srgbClr val="FFFFFF">
                    <a:lumMod val="50000"/>
                  </a:srgbClr>
                </a:solidFill>
                <a:latin typeface="Open Sans" charset="0"/>
                <a:ea typeface="Open Sans" charset="0"/>
                <a:cs typeface="Open Sans" charset="0"/>
              </a:endParaRPr>
            </a:p>
          </p:txBody>
        </p:sp>
      </p:grpSp>
      <p:grpSp>
        <p:nvGrpSpPr>
          <p:cNvPr id="27" name="Группа 26"/>
          <p:cNvGrpSpPr/>
          <p:nvPr/>
        </p:nvGrpSpPr>
        <p:grpSpPr>
          <a:xfrm>
            <a:off x="431373" y="0"/>
            <a:ext cx="1720925" cy="1609579"/>
            <a:chOff x="342602" y="-411"/>
            <a:chExt cx="1359528" cy="1207184"/>
          </a:xfrm>
        </p:grpSpPr>
        <p:sp>
          <p:nvSpPr>
            <p:cNvPr id="28" name="Параллелограмм 25"/>
            <p:cNvSpPr/>
            <p:nvPr/>
          </p:nvSpPr>
          <p:spPr>
            <a:xfrm>
              <a:off x="438280" y="-411"/>
              <a:ext cx="1193743" cy="1207184"/>
            </a:xfrm>
            <a:custGeom>
              <a:avLst/>
              <a:gdLst>
                <a:gd name="connsiteX0" fmla="*/ 0 w 713495"/>
                <a:gd name="connsiteY0" fmla="*/ 1203598 h 1203598"/>
                <a:gd name="connsiteX1" fmla="*/ 178374 w 713495"/>
                <a:gd name="connsiteY1" fmla="*/ 0 h 1203598"/>
                <a:gd name="connsiteX2" fmla="*/ 713495 w 713495"/>
                <a:gd name="connsiteY2" fmla="*/ 0 h 1203598"/>
                <a:gd name="connsiteX3" fmla="*/ 535121 w 713495"/>
                <a:gd name="connsiteY3" fmla="*/ 1203598 h 1203598"/>
                <a:gd name="connsiteX4" fmla="*/ 0 w 713495"/>
                <a:gd name="connsiteY4" fmla="*/ 1203598 h 1203598"/>
                <a:gd name="connsiteX0" fmla="*/ 0 w 1142120"/>
                <a:gd name="connsiteY0" fmla="*/ 1203598 h 1203598"/>
                <a:gd name="connsiteX1" fmla="*/ 178374 w 1142120"/>
                <a:gd name="connsiteY1" fmla="*/ 0 h 1203598"/>
                <a:gd name="connsiteX2" fmla="*/ 1142120 w 1142120"/>
                <a:gd name="connsiteY2" fmla="*/ 0 h 1203598"/>
                <a:gd name="connsiteX3" fmla="*/ 535121 w 1142120"/>
                <a:gd name="connsiteY3" fmla="*/ 1203598 h 1203598"/>
                <a:gd name="connsiteX4" fmla="*/ 0 w 1142120"/>
                <a:gd name="connsiteY4" fmla="*/ 1203598 h 1203598"/>
                <a:gd name="connsiteX0" fmla="*/ 0 w 1142120"/>
                <a:gd name="connsiteY0" fmla="*/ 1206773 h 1206773"/>
                <a:gd name="connsiteX1" fmla="*/ 619699 w 1142120"/>
                <a:gd name="connsiteY1" fmla="*/ 0 h 1206773"/>
                <a:gd name="connsiteX2" fmla="*/ 1142120 w 1142120"/>
                <a:gd name="connsiteY2" fmla="*/ 3175 h 1206773"/>
                <a:gd name="connsiteX3" fmla="*/ 535121 w 1142120"/>
                <a:gd name="connsiteY3" fmla="*/ 1206773 h 1206773"/>
                <a:gd name="connsiteX4" fmla="*/ 0 w 1142120"/>
                <a:gd name="connsiteY4" fmla="*/ 1206773 h 1206773"/>
                <a:gd name="connsiteX0" fmla="*/ 0 w 1189745"/>
                <a:gd name="connsiteY0" fmla="*/ 1206773 h 1206773"/>
                <a:gd name="connsiteX1" fmla="*/ 619699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89745"/>
                <a:gd name="connsiteY0" fmla="*/ 1206773 h 1206773"/>
                <a:gd name="connsiteX1" fmla="*/ 686374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92920"/>
                <a:gd name="connsiteY0" fmla="*/ 1206773 h 1206773"/>
                <a:gd name="connsiteX1" fmla="*/ 686374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92920"/>
                <a:gd name="connsiteY0" fmla="*/ 1206773 h 1206773"/>
                <a:gd name="connsiteX1" fmla="*/ 664149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86570"/>
                <a:gd name="connsiteY0" fmla="*/ 1206773 h 1206773"/>
                <a:gd name="connsiteX1" fmla="*/ 664149 w 1186570"/>
                <a:gd name="connsiteY1" fmla="*/ 0 h 1206773"/>
                <a:gd name="connsiteX2" fmla="*/ 1186570 w 1186570"/>
                <a:gd name="connsiteY2" fmla="*/ 3175 h 1206773"/>
                <a:gd name="connsiteX3" fmla="*/ 535121 w 1186570"/>
                <a:gd name="connsiteY3" fmla="*/ 1206773 h 1206773"/>
                <a:gd name="connsiteX4" fmla="*/ 0 w 1186570"/>
                <a:gd name="connsiteY4" fmla="*/ 1206773 h 1206773"/>
                <a:gd name="connsiteX0" fmla="*/ 0 w 1193742"/>
                <a:gd name="connsiteY0" fmla="*/ 1207184 h 1207184"/>
                <a:gd name="connsiteX1" fmla="*/ 664149 w 1193742"/>
                <a:gd name="connsiteY1" fmla="*/ 411 h 1207184"/>
                <a:gd name="connsiteX2" fmla="*/ 1193742 w 1193742"/>
                <a:gd name="connsiteY2" fmla="*/ 0 h 1207184"/>
                <a:gd name="connsiteX3" fmla="*/ 535121 w 1193742"/>
                <a:gd name="connsiteY3" fmla="*/ 1207184 h 1207184"/>
                <a:gd name="connsiteX4" fmla="*/ 0 w 1193742"/>
                <a:gd name="connsiteY4" fmla="*/ 1207184 h 120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742" h="1207184">
                  <a:moveTo>
                    <a:pt x="0" y="1207184"/>
                  </a:moveTo>
                  <a:lnTo>
                    <a:pt x="664149" y="411"/>
                  </a:lnTo>
                  <a:lnTo>
                    <a:pt x="1193742" y="0"/>
                  </a:lnTo>
                  <a:lnTo>
                    <a:pt x="535121" y="1207184"/>
                  </a:lnTo>
                  <a:lnTo>
                    <a:pt x="0" y="1207184"/>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9" name="Параллелограмм 28"/>
            <p:cNvSpPr/>
            <p:nvPr/>
          </p:nvSpPr>
          <p:spPr>
            <a:xfrm>
              <a:off x="342602" y="0"/>
              <a:ext cx="713495" cy="1203598"/>
            </a:xfrm>
            <a:prstGeom prst="parallelogram">
              <a:avLst>
                <a:gd name="adj" fmla="val 93932"/>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0" name="Прямоугольник 29"/>
            <p:cNvSpPr/>
            <p:nvPr/>
          </p:nvSpPr>
          <p:spPr>
            <a:xfrm>
              <a:off x="797689" y="541841"/>
              <a:ext cx="904441" cy="346249"/>
            </a:xfrm>
            <a:prstGeom prst="rect">
              <a:avLst/>
            </a:prstGeom>
          </p:spPr>
          <p:txBody>
            <a:bodyPr wrap="none">
              <a:spAutoFit/>
            </a:bodyPr>
            <a:lstStyle/>
            <a:p>
              <a:pPr defTabSz="914377">
                <a:buClrTx/>
              </a:pPr>
              <a:r>
                <a:rPr lang="en-US" sz="2400" kern="1200" dirty="0">
                  <a:solidFill>
                    <a:srgbClr val="FFFFFF"/>
                  </a:solidFill>
                  <a:latin typeface="Bebas Neue" charset="0"/>
                  <a:ea typeface="Bebas Neue" charset="0"/>
                  <a:cs typeface="Bebas Neue" charset="0"/>
                </a:rPr>
                <a:t>Ben</a:t>
              </a:r>
              <a:r>
                <a:rPr lang="en-US" sz="2400" kern="1200" dirty="0">
                  <a:solidFill>
                    <a:srgbClr val="1E1E21"/>
                  </a:solidFill>
                  <a:latin typeface="Bebas Neue" charset="0"/>
                  <a:ea typeface="Bebas Neue" charset="0"/>
                  <a:cs typeface="Bebas Neue" charset="0"/>
                </a:rPr>
                <a:t>Coepp</a:t>
              </a:r>
              <a:endParaRPr lang="ru-RU" sz="2400" kern="1200" dirty="0">
                <a:solidFill>
                  <a:srgbClr val="1E1E21"/>
                </a:solidFill>
                <a:latin typeface="Bebas Neue" charset="0"/>
                <a:ea typeface="Bebas Neue" charset="0"/>
                <a:cs typeface="Bebas Neue" charset="0"/>
              </a:endParaRPr>
            </a:p>
          </p:txBody>
        </p:sp>
      </p:grpSp>
      <p:sp>
        <p:nvSpPr>
          <p:cNvPr id="33" name="TextBox 32"/>
          <p:cNvSpPr txBox="1"/>
          <p:nvPr/>
        </p:nvSpPr>
        <p:spPr>
          <a:xfrm>
            <a:off x="9129601" y="3926579"/>
            <a:ext cx="736099" cy="420564"/>
          </a:xfrm>
          <a:prstGeom prst="rect">
            <a:avLst/>
          </a:prstGeom>
          <a:noFill/>
        </p:spPr>
        <p:txBody>
          <a:bodyPr wrap="none" rtlCol="0">
            <a:spAutoFit/>
          </a:bodyPr>
          <a:lstStyle/>
          <a:p>
            <a:pPr algn="ctr" defTabSz="914377">
              <a:buClrTx/>
            </a:pPr>
            <a:r>
              <a:rPr lang="en-US" sz="2133" kern="1200">
                <a:ln w="0"/>
                <a:solidFill>
                  <a:srgbClr val="F6B73A"/>
                </a:solidFill>
                <a:latin typeface="Bebas Neue" charset="0"/>
                <a:ea typeface="Bebas Neue" charset="0"/>
                <a:cs typeface="Bebas Neue" charset="0"/>
              </a:rPr>
              <a:t>hanso</a:t>
            </a:r>
            <a:endParaRPr lang="ru-RU" sz="2133" kern="1200" dirty="0">
              <a:ln w="0"/>
              <a:solidFill>
                <a:srgbClr val="F6B73A"/>
              </a:solidFill>
              <a:latin typeface="Bebas Neue" charset="0"/>
              <a:ea typeface="Bebas Neue" charset="0"/>
              <a:cs typeface="Bebas Neue" charset="0"/>
            </a:endParaRPr>
          </a:p>
        </p:txBody>
      </p:sp>
      <p:grpSp>
        <p:nvGrpSpPr>
          <p:cNvPr id="31" name="Группа 30"/>
          <p:cNvGrpSpPr/>
          <p:nvPr/>
        </p:nvGrpSpPr>
        <p:grpSpPr>
          <a:xfrm>
            <a:off x="11319310" y="359343"/>
            <a:ext cx="603183" cy="603183"/>
            <a:chOff x="8489482" y="269507"/>
            <a:chExt cx="452387" cy="452387"/>
          </a:xfrm>
        </p:grpSpPr>
        <p:sp>
          <p:nvSpPr>
            <p:cNvPr id="32" name="Овал 3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15810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Группа 5"/>
          <p:cNvGrpSpPr/>
          <p:nvPr/>
        </p:nvGrpSpPr>
        <p:grpSpPr>
          <a:xfrm>
            <a:off x="11319310" y="359343"/>
            <a:ext cx="603183" cy="603183"/>
            <a:chOff x="8489482" y="269507"/>
            <a:chExt cx="452387" cy="452387"/>
          </a:xfrm>
        </p:grpSpPr>
        <p:sp>
          <p:nvSpPr>
            <p:cNvPr id="7" name="Овал 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8" name="TextBox 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19</a:t>
              </a:r>
              <a:endParaRPr lang="ru-RU" sz="1600" kern="1200" dirty="0">
                <a:ln w="0"/>
                <a:solidFill>
                  <a:srgbClr val="F6B73A"/>
                </a:solidFill>
                <a:latin typeface="Bebas Neue" charset="0"/>
                <a:ea typeface="Bebas Neue" charset="0"/>
                <a:cs typeface="Bebas Neue" charset="0"/>
              </a:endParaRPr>
            </a:p>
          </p:txBody>
        </p:sp>
      </p:grpSp>
      <p:sp>
        <p:nvSpPr>
          <p:cNvPr id="9" name="TextBox 665">
            <a:extLst>
              <a:ext uri="{FF2B5EF4-FFF2-40B4-BE49-F238E27FC236}">
                <a16:creationId xmlns:a16="http://schemas.microsoft.com/office/drawing/2014/main" id="{9C0BD631-5474-6738-019D-1470037BB340}"/>
              </a:ext>
            </a:extLst>
          </p:cNvPr>
          <p:cNvSpPr txBox="1"/>
          <p:nvPr/>
        </p:nvSpPr>
        <p:spPr>
          <a:xfrm>
            <a:off x="4897032" y="761107"/>
            <a:ext cx="2531463" cy="564322"/>
          </a:xfrm>
          <a:prstGeom prst="rect">
            <a:avLst/>
          </a:prstGeom>
          <a:noFill/>
        </p:spPr>
        <p:txBody>
          <a:bodyPr wrap="none" rtlCol="0">
            <a:spAutoFit/>
          </a:bodyPr>
          <a:lstStyle/>
          <a:p>
            <a:pPr algn="ctr" defTabSz="914377">
              <a:buClrTx/>
            </a:pPr>
            <a:r>
              <a:rPr lang="de-DE" sz="3067" kern="1200" dirty="0">
                <a:solidFill>
                  <a:srgbClr val="383838"/>
                </a:solidFill>
                <a:latin typeface="Bebas Neue" charset="0"/>
                <a:ea typeface="Bebas Neue" charset="0"/>
                <a:cs typeface="Bebas Neue" charset="0"/>
              </a:rPr>
              <a:t>Container Anteile</a:t>
            </a:r>
          </a:p>
        </p:txBody>
      </p:sp>
      <p:sp>
        <p:nvSpPr>
          <p:cNvPr id="10" name="TextBox 666">
            <a:extLst>
              <a:ext uri="{FF2B5EF4-FFF2-40B4-BE49-F238E27FC236}">
                <a16:creationId xmlns:a16="http://schemas.microsoft.com/office/drawing/2014/main" id="{712C9C43-448D-6319-2B41-6356119EF927}"/>
              </a:ext>
            </a:extLst>
          </p:cNvPr>
          <p:cNvSpPr txBox="1"/>
          <p:nvPr/>
        </p:nvSpPr>
        <p:spPr>
          <a:xfrm>
            <a:off x="4743705" y="1228399"/>
            <a:ext cx="2838116" cy="284822"/>
          </a:xfrm>
          <a:prstGeom prst="rect">
            <a:avLst/>
          </a:prstGeom>
          <a:noFill/>
        </p:spPr>
        <p:txBody>
          <a:bodyPr wrap="square" rtlCol="0">
            <a:spAutoFit/>
          </a:bodyPr>
          <a:lstStyle/>
          <a:p>
            <a:pPr algn="ctr" defTabSz="914377">
              <a:lnSpc>
                <a:spcPct val="150000"/>
              </a:lnSpc>
              <a:buClrTx/>
            </a:pPr>
            <a:r>
              <a:rPr lang="de-DE" sz="933" kern="1200" dirty="0">
                <a:solidFill>
                  <a:srgbClr val="FFFFFF">
                    <a:lumMod val="50000"/>
                  </a:srgbClr>
                </a:solidFill>
                <a:latin typeface="Open Sans" charset="0"/>
                <a:ea typeface="Open Sans" charset="0"/>
                <a:cs typeface="Open Sans" charset="0"/>
              </a:rPr>
              <a:t>Wie viele Unternehmen benutzen Container</a:t>
            </a:r>
          </a:p>
        </p:txBody>
      </p:sp>
      <p:sp>
        <p:nvSpPr>
          <p:cNvPr id="11" name="TextBox 663">
            <a:extLst>
              <a:ext uri="{FF2B5EF4-FFF2-40B4-BE49-F238E27FC236}">
                <a16:creationId xmlns:a16="http://schemas.microsoft.com/office/drawing/2014/main" id="{BFB1550E-FEC4-9220-6BA0-4A2DE6D8BC3B}"/>
              </a:ext>
            </a:extLst>
          </p:cNvPr>
          <p:cNvSpPr txBox="1"/>
          <p:nvPr/>
        </p:nvSpPr>
        <p:spPr>
          <a:xfrm>
            <a:off x="7356517" y="3174216"/>
            <a:ext cx="4133467" cy="995978"/>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Container sind in den letzten Jahren ein immer größer verwendeter Zweig in der IT und besonders in der Software Entwicklung geworden. Von kleinen Projekten bis hin zu Industrie Giganten jeder Benutzt Container in einem gewissen Rahmen.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Aber wie groß ist der tatsächliche Anteil an Containern in der Entwicklung.</a:t>
            </a:r>
          </a:p>
        </p:txBody>
      </p:sp>
      <p:sp>
        <p:nvSpPr>
          <p:cNvPr id="12" name="TextBox 664">
            <a:extLst>
              <a:ext uri="{FF2B5EF4-FFF2-40B4-BE49-F238E27FC236}">
                <a16:creationId xmlns:a16="http://schemas.microsoft.com/office/drawing/2014/main" id="{02E9EC49-3FFD-77CE-A5E7-A2F08D61802B}"/>
              </a:ext>
            </a:extLst>
          </p:cNvPr>
          <p:cNvSpPr txBox="1"/>
          <p:nvPr/>
        </p:nvSpPr>
        <p:spPr>
          <a:xfrm>
            <a:off x="7356518" y="2703799"/>
            <a:ext cx="989373" cy="379656"/>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Container</a:t>
            </a:r>
            <a:endParaRPr lang="ru-RU" sz="1867" kern="1200" dirty="0">
              <a:solidFill>
                <a:srgbClr val="383838"/>
              </a:solidFill>
              <a:latin typeface="Bebas Neue" charset="0"/>
              <a:ea typeface="Bebas Neue" charset="0"/>
              <a:cs typeface="Bebas Neue" charset="0"/>
            </a:endParaRPr>
          </a:p>
        </p:txBody>
      </p:sp>
      <p:grpSp>
        <p:nvGrpSpPr>
          <p:cNvPr id="13" name="Группа 12">
            <a:extLst>
              <a:ext uri="{FF2B5EF4-FFF2-40B4-BE49-F238E27FC236}">
                <a16:creationId xmlns:a16="http://schemas.microsoft.com/office/drawing/2014/main" id="{610F28A1-C579-9563-9FFC-6464FC77682C}"/>
              </a:ext>
            </a:extLst>
          </p:cNvPr>
          <p:cNvGrpSpPr/>
          <p:nvPr/>
        </p:nvGrpSpPr>
        <p:grpSpPr>
          <a:xfrm>
            <a:off x="8115758" y="4917816"/>
            <a:ext cx="1724679" cy="285845"/>
            <a:chOff x="6086818" y="3688362"/>
            <a:chExt cx="1293509" cy="214384"/>
          </a:xfrm>
        </p:grpSpPr>
        <p:sp>
          <p:nvSpPr>
            <p:cNvPr id="14" name="Freeform 43">
              <a:extLst>
                <a:ext uri="{FF2B5EF4-FFF2-40B4-BE49-F238E27FC236}">
                  <a16:creationId xmlns:a16="http://schemas.microsoft.com/office/drawing/2014/main" id="{0A140E86-0527-089B-F371-BC2385510B56}"/>
                </a:ext>
              </a:extLst>
            </p:cNvPr>
            <p:cNvSpPr>
              <a:spLocks noChangeArrowheads="1"/>
            </p:cNvSpPr>
            <p:nvPr/>
          </p:nvSpPr>
          <p:spPr bwMode="auto">
            <a:xfrm>
              <a:off x="6086818" y="3732812"/>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29"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lnTo>
                    <a:pt x="9" y="222"/>
                  </a:lnTo>
                  <a:cubicBezTo>
                    <a:pt x="19" y="231"/>
                    <a:pt x="28"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5" name="Freeform 44">
              <a:extLst>
                <a:ext uri="{FF2B5EF4-FFF2-40B4-BE49-F238E27FC236}">
                  <a16:creationId xmlns:a16="http://schemas.microsoft.com/office/drawing/2014/main" id="{ABD88E96-C5B5-C12D-8B80-51C01089A5C1}"/>
                </a:ext>
              </a:extLst>
            </p:cNvPr>
            <p:cNvSpPr>
              <a:spLocks noChangeArrowheads="1"/>
            </p:cNvSpPr>
            <p:nvPr/>
          </p:nvSpPr>
          <p:spPr bwMode="auto">
            <a:xfrm>
              <a:off x="6110630" y="3688362"/>
              <a:ext cx="33338" cy="36513"/>
            </a:xfrm>
            <a:custGeom>
              <a:avLst/>
              <a:gdLst>
                <a:gd name="T0" fmla="*/ 0 w 93"/>
                <a:gd name="T1" fmla="*/ 46 h 103"/>
                <a:gd name="T2" fmla="*/ 9 w 93"/>
                <a:gd name="T3" fmla="*/ 83 h 103"/>
                <a:gd name="T4" fmla="*/ 46 w 93"/>
                <a:gd name="T5" fmla="*/ 102 h 103"/>
                <a:gd name="T6" fmla="*/ 83 w 93"/>
                <a:gd name="T7" fmla="*/ 83 h 103"/>
                <a:gd name="T8" fmla="*/ 92 w 93"/>
                <a:gd name="T9" fmla="*/ 46 h 103"/>
                <a:gd name="T10" fmla="*/ 83 w 93"/>
                <a:gd name="T11" fmla="*/ 18 h 103"/>
                <a:gd name="T12" fmla="*/ 46 w 93"/>
                <a:gd name="T13" fmla="*/ 0 h 103"/>
                <a:gd name="T14" fmla="*/ 9 w 93"/>
                <a:gd name="T15" fmla="*/ 18 h 103"/>
                <a:gd name="T16" fmla="*/ 0 w 93"/>
                <a:gd name="T17" fmla="*/ 46 h 103"/>
                <a:gd name="T18" fmla="*/ 0 w 93"/>
                <a:gd name="T19" fmla="*/ 46 h 103"/>
                <a:gd name="T20" fmla="*/ 0 w 93"/>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3">
                  <a:moveTo>
                    <a:pt x="0" y="46"/>
                  </a:moveTo>
                  <a:cubicBezTo>
                    <a:pt x="0" y="65"/>
                    <a:pt x="0" y="74"/>
                    <a:pt x="9" y="83"/>
                  </a:cubicBezTo>
                  <a:cubicBezTo>
                    <a:pt x="18" y="92"/>
                    <a:pt x="28" y="102"/>
                    <a:pt x="46" y="102"/>
                  </a:cubicBezTo>
                  <a:cubicBezTo>
                    <a:pt x="55" y="102"/>
                    <a:pt x="74" y="92"/>
                    <a:pt x="83" y="83"/>
                  </a:cubicBezTo>
                  <a:cubicBezTo>
                    <a:pt x="92" y="74"/>
                    <a:pt x="92" y="65"/>
                    <a:pt x="92" y="46"/>
                  </a:cubicBezTo>
                  <a:cubicBezTo>
                    <a:pt x="92" y="37"/>
                    <a:pt x="92" y="28"/>
                    <a:pt x="83" y="18"/>
                  </a:cubicBezTo>
                  <a:cubicBezTo>
                    <a:pt x="74" y="9"/>
                    <a:pt x="55" y="0"/>
                    <a:pt x="46" y="0"/>
                  </a:cubicBezTo>
                  <a:cubicBezTo>
                    <a:pt x="28" y="0"/>
                    <a:pt x="18" y="9"/>
                    <a:pt x="9" y="18"/>
                  </a:cubicBezTo>
                  <a:cubicBezTo>
                    <a:pt x="0" y="28"/>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6" name="Freeform 45">
              <a:extLst>
                <a:ext uri="{FF2B5EF4-FFF2-40B4-BE49-F238E27FC236}">
                  <a16:creationId xmlns:a16="http://schemas.microsoft.com/office/drawing/2014/main" id="{AAC13C1E-AEA6-077F-C75C-43D66B255244}"/>
                </a:ext>
              </a:extLst>
            </p:cNvPr>
            <p:cNvSpPr>
              <a:spLocks noChangeArrowheads="1"/>
            </p:cNvSpPr>
            <p:nvPr/>
          </p:nvSpPr>
          <p:spPr bwMode="auto">
            <a:xfrm>
              <a:off x="6216993" y="3732812"/>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67 w 223"/>
                <a:gd name="T15" fmla="*/ 443 h 472"/>
                <a:gd name="T16" fmla="*/ 167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4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30" y="471"/>
                    <a:pt x="148" y="471"/>
                  </a:cubicBezTo>
                  <a:cubicBezTo>
                    <a:pt x="167" y="471"/>
                    <a:pt x="167" y="462"/>
                    <a:pt x="167" y="443"/>
                  </a:cubicBezTo>
                  <a:cubicBezTo>
                    <a:pt x="167" y="65"/>
                    <a:pt x="167" y="65"/>
                    <a:pt x="167" y="65"/>
                  </a:cubicBezTo>
                  <a:cubicBezTo>
                    <a:pt x="185" y="65"/>
                    <a:pt x="185" y="65"/>
                    <a:pt x="185" y="65"/>
                  </a:cubicBezTo>
                  <a:cubicBezTo>
                    <a:pt x="185" y="203"/>
                    <a:pt x="185" y="203"/>
                    <a:pt x="185" y="203"/>
                  </a:cubicBezTo>
                  <a:cubicBezTo>
                    <a:pt x="185" y="213"/>
                    <a:pt x="185" y="213"/>
                    <a:pt x="194" y="222"/>
                  </a:cubicBezTo>
                  <a:cubicBezTo>
                    <a:pt x="194" y="222"/>
                    <a:pt x="204" y="222"/>
                    <a:pt x="213" y="222"/>
                  </a:cubicBezTo>
                  <a:cubicBezTo>
                    <a:pt x="213" y="213"/>
                    <a:pt x="222" y="213"/>
                    <a:pt x="222" y="203"/>
                  </a:cubicBezTo>
                  <a:cubicBezTo>
                    <a:pt x="222" y="56"/>
                    <a:pt x="222" y="56"/>
                    <a:pt x="222" y="56"/>
                  </a:cubicBezTo>
                  <a:cubicBezTo>
                    <a:pt x="222" y="37"/>
                    <a:pt x="213" y="28"/>
                    <a:pt x="204"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cubicBezTo>
                    <a:pt x="0" y="213"/>
                    <a:pt x="0" y="222"/>
                    <a:pt x="9" y="222"/>
                  </a:cubicBezTo>
                  <a:cubicBezTo>
                    <a:pt x="19" y="231"/>
                    <a:pt x="19"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7" name="Freeform 46">
              <a:extLst>
                <a:ext uri="{FF2B5EF4-FFF2-40B4-BE49-F238E27FC236}">
                  <a16:creationId xmlns:a16="http://schemas.microsoft.com/office/drawing/2014/main" id="{BD680539-7C64-0D54-D769-FB96776BB006}"/>
                </a:ext>
              </a:extLst>
            </p:cNvPr>
            <p:cNvSpPr>
              <a:spLocks noChangeArrowheads="1"/>
            </p:cNvSpPr>
            <p:nvPr/>
          </p:nvSpPr>
          <p:spPr bwMode="auto">
            <a:xfrm>
              <a:off x="6236043" y="3688362"/>
              <a:ext cx="36512" cy="36513"/>
            </a:xfrm>
            <a:custGeom>
              <a:avLst/>
              <a:gdLst>
                <a:gd name="T0" fmla="*/ 0 w 102"/>
                <a:gd name="T1" fmla="*/ 46 h 103"/>
                <a:gd name="T2" fmla="*/ 18 w 102"/>
                <a:gd name="T3" fmla="*/ 83 h 103"/>
                <a:gd name="T4" fmla="*/ 55 w 102"/>
                <a:gd name="T5" fmla="*/ 102 h 103"/>
                <a:gd name="T6" fmla="*/ 92 w 102"/>
                <a:gd name="T7" fmla="*/ 83 h 103"/>
                <a:gd name="T8" fmla="*/ 101 w 102"/>
                <a:gd name="T9" fmla="*/ 46 h 103"/>
                <a:gd name="T10" fmla="*/ 92 w 102"/>
                <a:gd name="T11" fmla="*/ 18 h 103"/>
                <a:gd name="T12" fmla="*/ 55 w 102"/>
                <a:gd name="T13" fmla="*/ 0 h 103"/>
                <a:gd name="T14" fmla="*/ 18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9" y="74"/>
                    <a:pt x="18" y="83"/>
                  </a:cubicBezTo>
                  <a:cubicBezTo>
                    <a:pt x="27" y="92"/>
                    <a:pt x="37" y="102"/>
                    <a:pt x="55" y="102"/>
                  </a:cubicBezTo>
                  <a:cubicBezTo>
                    <a:pt x="64" y="102"/>
                    <a:pt x="83" y="92"/>
                    <a:pt x="92" y="83"/>
                  </a:cubicBezTo>
                  <a:cubicBezTo>
                    <a:pt x="101" y="74"/>
                    <a:pt x="101" y="65"/>
                    <a:pt x="101" y="46"/>
                  </a:cubicBezTo>
                  <a:cubicBezTo>
                    <a:pt x="101" y="37"/>
                    <a:pt x="101" y="28"/>
                    <a:pt x="92" y="18"/>
                  </a:cubicBezTo>
                  <a:cubicBezTo>
                    <a:pt x="83" y="9"/>
                    <a:pt x="64" y="0"/>
                    <a:pt x="55" y="0"/>
                  </a:cubicBezTo>
                  <a:cubicBezTo>
                    <a:pt x="37" y="0"/>
                    <a:pt x="27" y="9"/>
                    <a:pt x="18" y="18"/>
                  </a:cubicBezTo>
                  <a:cubicBezTo>
                    <a:pt x="9" y="28"/>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8" name="Freeform 47">
              <a:extLst>
                <a:ext uri="{FF2B5EF4-FFF2-40B4-BE49-F238E27FC236}">
                  <a16:creationId xmlns:a16="http://schemas.microsoft.com/office/drawing/2014/main" id="{009AF8CB-FFA6-DDF8-BAEF-2E507DF5B419}"/>
                </a:ext>
              </a:extLst>
            </p:cNvPr>
            <p:cNvSpPr>
              <a:spLocks noChangeArrowheads="1"/>
            </p:cNvSpPr>
            <p:nvPr/>
          </p:nvSpPr>
          <p:spPr bwMode="auto">
            <a:xfrm>
              <a:off x="6356693" y="3732812"/>
              <a:ext cx="80962" cy="169863"/>
            </a:xfrm>
            <a:custGeom>
              <a:avLst/>
              <a:gdLst>
                <a:gd name="T0" fmla="*/ 56 w 223"/>
                <a:gd name="T1" fmla="*/ 443 h 472"/>
                <a:gd name="T2" fmla="*/ 74 w 223"/>
                <a:gd name="T3" fmla="*/ 471 h 472"/>
                <a:gd name="T4" fmla="*/ 102 w 223"/>
                <a:gd name="T5" fmla="*/ 443 h 472"/>
                <a:gd name="T6" fmla="*/ 102 w 223"/>
                <a:gd name="T7" fmla="*/ 222 h 472"/>
                <a:gd name="T8" fmla="*/ 130 w 223"/>
                <a:gd name="T9" fmla="*/ 222 h 472"/>
                <a:gd name="T10" fmla="*/ 13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66 w 223"/>
                <a:gd name="T33" fmla="*/ 0 h 472"/>
                <a:gd name="T34" fmla="*/ 65 w 223"/>
                <a:gd name="T35" fmla="*/ 0 h 472"/>
                <a:gd name="T36" fmla="*/ 19 w 223"/>
                <a:gd name="T37" fmla="*/ 18 h 472"/>
                <a:gd name="T38" fmla="*/ 0 w 223"/>
                <a:gd name="T39" fmla="*/ 56 h 472"/>
                <a:gd name="T40" fmla="*/ 0 w 223"/>
                <a:gd name="T41" fmla="*/ 213 h 472"/>
                <a:gd name="T42" fmla="*/ 10 w 223"/>
                <a:gd name="T43" fmla="*/ 222 h 472"/>
                <a:gd name="T44" fmla="*/ 28 w 223"/>
                <a:gd name="T45" fmla="*/ 222 h 472"/>
                <a:gd name="T46" fmla="*/ 37 w 223"/>
                <a:gd name="T47" fmla="*/ 213 h 472"/>
                <a:gd name="T48" fmla="*/ 37 w 223"/>
                <a:gd name="T49" fmla="*/ 65 h 472"/>
                <a:gd name="T50" fmla="*/ 56 w 223"/>
                <a:gd name="T51" fmla="*/ 65 h 472"/>
                <a:gd name="T52" fmla="*/ 56 w 223"/>
                <a:gd name="T53" fmla="*/ 443 h 472"/>
                <a:gd name="T54" fmla="*/ 56 w 223"/>
                <a:gd name="T55" fmla="*/ 443 h 472"/>
                <a:gd name="T56" fmla="*/ 5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56" y="443"/>
                  </a:moveTo>
                  <a:cubicBezTo>
                    <a:pt x="56" y="462"/>
                    <a:pt x="56" y="471"/>
                    <a:pt x="74" y="471"/>
                  </a:cubicBezTo>
                  <a:cubicBezTo>
                    <a:pt x="93" y="471"/>
                    <a:pt x="102" y="462"/>
                    <a:pt x="102" y="443"/>
                  </a:cubicBezTo>
                  <a:cubicBezTo>
                    <a:pt x="102" y="222"/>
                    <a:pt x="102" y="222"/>
                    <a:pt x="102" y="222"/>
                  </a:cubicBezTo>
                  <a:cubicBezTo>
                    <a:pt x="130" y="222"/>
                    <a:pt x="130" y="222"/>
                    <a:pt x="130" y="222"/>
                  </a:cubicBezTo>
                  <a:cubicBezTo>
                    <a:pt x="130" y="443"/>
                    <a:pt x="130" y="443"/>
                    <a:pt x="130" y="443"/>
                  </a:cubicBezTo>
                  <a:cubicBezTo>
                    <a:pt x="130" y="462"/>
                    <a:pt x="130"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85" y="0"/>
                    <a:pt x="166" y="0"/>
                  </a:cubicBezTo>
                  <a:cubicBezTo>
                    <a:pt x="65" y="0"/>
                    <a:pt x="65" y="0"/>
                    <a:pt x="65" y="0"/>
                  </a:cubicBezTo>
                  <a:cubicBezTo>
                    <a:pt x="46" y="0"/>
                    <a:pt x="28" y="9"/>
                    <a:pt x="19" y="18"/>
                  </a:cubicBezTo>
                  <a:cubicBezTo>
                    <a:pt x="10" y="18"/>
                    <a:pt x="0" y="37"/>
                    <a:pt x="0" y="56"/>
                  </a:cubicBezTo>
                  <a:cubicBezTo>
                    <a:pt x="0" y="213"/>
                    <a:pt x="0" y="213"/>
                    <a:pt x="0" y="213"/>
                  </a:cubicBezTo>
                  <a:lnTo>
                    <a:pt x="10" y="222"/>
                  </a:lnTo>
                  <a:cubicBezTo>
                    <a:pt x="19" y="231"/>
                    <a:pt x="28" y="231"/>
                    <a:pt x="28" y="222"/>
                  </a:cubicBezTo>
                  <a:cubicBezTo>
                    <a:pt x="37" y="222"/>
                    <a:pt x="37" y="213"/>
                    <a:pt x="37" y="213"/>
                  </a:cubicBezTo>
                  <a:cubicBezTo>
                    <a:pt x="37" y="65"/>
                    <a:pt x="37" y="65"/>
                    <a:pt x="37" y="65"/>
                  </a:cubicBezTo>
                  <a:cubicBezTo>
                    <a:pt x="56" y="65"/>
                    <a:pt x="56" y="65"/>
                    <a:pt x="56" y="65"/>
                  </a:cubicBezTo>
                  <a:lnTo>
                    <a:pt x="56" y="443"/>
                  </a:lnTo>
                  <a:close/>
                  <a:moveTo>
                    <a:pt x="56" y="443"/>
                  </a:moveTo>
                  <a:lnTo>
                    <a:pt x="56" y="4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9" name="Freeform 48">
              <a:extLst>
                <a:ext uri="{FF2B5EF4-FFF2-40B4-BE49-F238E27FC236}">
                  <a16:creationId xmlns:a16="http://schemas.microsoft.com/office/drawing/2014/main" id="{4F9AC06B-DCA6-C082-4A82-D96FE71A05E1}"/>
                </a:ext>
              </a:extLst>
            </p:cNvPr>
            <p:cNvSpPr>
              <a:spLocks noChangeArrowheads="1"/>
            </p:cNvSpPr>
            <p:nvPr/>
          </p:nvSpPr>
          <p:spPr bwMode="auto">
            <a:xfrm>
              <a:off x="6378918" y="3688362"/>
              <a:ext cx="36512" cy="36513"/>
            </a:xfrm>
            <a:custGeom>
              <a:avLst/>
              <a:gdLst>
                <a:gd name="T0" fmla="*/ 0 w 102"/>
                <a:gd name="T1" fmla="*/ 46 h 103"/>
                <a:gd name="T2" fmla="*/ 9 w 102"/>
                <a:gd name="T3" fmla="*/ 83 h 103"/>
                <a:gd name="T4" fmla="*/ 46 w 102"/>
                <a:gd name="T5" fmla="*/ 102 h 103"/>
                <a:gd name="T6" fmla="*/ 83 w 102"/>
                <a:gd name="T7" fmla="*/ 83 h 103"/>
                <a:gd name="T8" fmla="*/ 101 w 102"/>
                <a:gd name="T9" fmla="*/ 46 h 103"/>
                <a:gd name="T10" fmla="*/ 83 w 102"/>
                <a:gd name="T11" fmla="*/ 18 h 103"/>
                <a:gd name="T12" fmla="*/ 46 w 102"/>
                <a:gd name="T13" fmla="*/ 0 h 103"/>
                <a:gd name="T14" fmla="*/ 9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0" y="74"/>
                    <a:pt x="9" y="83"/>
                  </a:cubicBezTo>
                  <a:cubicBezTo>
                    <a:pt x="18" y="92"/>
                    <a:pt x="37" y="102"/>
                    <a:pt x="46" y="102"/>
                  </a:cubicBezTo>
                  <a:cubicBezTo>
                    <a:pt x="65" y="102"/>
                    <a:pt x="74" y="92"/>
                    <a:pt x="83" y="83"/>
                  </a:cubicBezTo>
                  <a:cubicBezTo>
                    <a:pt x="92" y="74"/>
                    <a:pt x="101" y="65"/>
                    <a:pt x="101" y="46"/>
                  </a:cubicBezTo>
                  <a:cubicBezTo>
                    <a:pt x="101" y="37"/>
                    <a:pt x="92" y="28"/>
                    <a:pt x="83" y="18"/>
                  </a:cubicBezTo>
                  <a:cubicBezTo>
                    <a:pt x="74" y="9"/>
                    <a:pt x="65" y="0"/>
                    <a:pt x="46" y="0"/>
                  </a:cubicBezTo>
                  <a:cubicBezTo>
                    <a:pt x="37" y="0"/>
                    <a:pt x="18" y="9"/>
                    <a:pt x="9" y="18"/>
                  </a:cubicBezTo>
                  <a:cubicBezTo>
                    <a:pt x="0" y="28"/>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0" name="Freeform 49">
              <a:extLst>
                <a:ext uri="{FF2B5EF4-FFF2-40B4-BE49-F238E27FC236}">
                  <a16:creationId xmlns:a16="http://schemas.microsoft.com/office/drawing/2014/main" id="{5DB9114A-73BB-EC24-1E56-6EEF3CBE1B85}"/>
                </a:ext>
              </a:extLst>
            </p:cNvPr>
            <p:cNvSpPr>
              <a:spLocks noChangeArrowheads="1"/>
            </p:cNvSpPr>
            <p:nvPr/>
          </p:nvSpPr>
          <p:spPr bwMode="auto">
            <a:xfrm>
              <a:off x="6496393" y="3735987"/>
              <a:ext cx="77787" cy="166688"/>
            </a:xfrm>
            <a:custGeom>
              <a:avLst/>
              <a:gdLst>
                <a:gd name="T0" fmla="*/ 46 w 214"/>
                <a:gd name="T1" fmla="*/ 444 h 463"/>
                <a:gd name="T2" fmla="*/ 74 w 214"/>
                <a:gd name="T3" fmla="*/ 462 h 463"/>
                <a:gd name="T4" fmla="*/ 92 w 214"/>
                <a:gd name="T5" fmla="*/ 444 h 463"/>
                <a:gd name="T6" fmla="*/ 92 w 214"/>
                <a:gd name="T7" fmla="*/ 213 h 463"/>
                <a:gd name="T8" fmla="*/ 120 w 214"/>
                <a:gd name="T9" fmla="*/ 213 h 463"/>
                <a:gd name="T10" fmla="*/ 120 w 214"/>
                <a:gd name="T11" fmla="*/ 444 h 463"/>
                <a:gd name="T12" fmla="*/ 148 w 214"/>
                <a:gd name="T13" fmla="*/ 462 h 463"/>
                <a:gd name="T14" fmla="*/ 167 w 214"/>
                <a:gd name="T15" fmla="*/ 444 h 463"/>
                <a:gd name="T16" fmla="*/ 167 w 214"/>
                <a:gd name="T17" fmla="*/ 56 h 463"/>
                <a:gd name="T18" fmla="*/ 176 w 214"/>
                <a:gd name="T19" fmla="*/ 56 h 463"/>
                <a:gd name="T20" fmla="*/ 176 w 214"/>
                <a:gd name="T21" fmla="*/ 194 h 463"/>
                <a:gd name="T22" fmla="*/ 185 w 214"/>
                <a:gd name="T23" fmla="*/ 213 h 463"/>
                <a:gd name="T24" fmla="*/ 203 w 214"/>
                <a:gd name="T25" fmla="*/ 213 h 463"/>
                <a:gd name="T26" fmla="*/ 213 w 214"/>
                <a:gd name="T27" fmla="*/ 194 h 463"/>
                <a:gd name="T28" fmla="*/ 213 w 214"/>
                <a:gd name="T29" fmla="*/ 47 h 463"/>
                <a:gd name="T30" fmla="*/ 203 w 214"/>
                <a:gd name="T31" fmla="*/ 9 h 463"/>
                <a:gd name="T32" fmla="*/ 157 w 214"/>
                <a:gd name="T33" fmla="*/ 0 h 463"/>
                <a:gd name="T34" fmla="*/ 56 w 214"/>
                <a:gd name="T35" fmla="*/ 0 h 463"/>
                <a:gd name="T36" fmla="*/ 19 w 214"/>
                <a:gd name="T37" fmla="*/ 9 h 463"/>
                <a:gd name="T38" fmla="*/ 0 w 214"/>
                <a:gd name="T39" fmla="*/ 47 h 463"/>
                <a:gd name="T40" fmla="*/ 0 w 214"/>
                <a:gd name="T41" fmla="*/ 204 h 463"/>
                <a:gd name="T42" fmla="*/ 9 w 214"/>
                <a:gd name="T43" fmla="*/ 222 h 463"/>
                <a:gd name="T44" fmla="*/ 28 w 214"/>
                <a:gd name="T45" fmla="*/ 222 h 463"/>
                <a:gd name="T46" fmla="*/ 37 w 214"/>
                <a:gd name="T47" fmla="*/ 204 h 463"/>
                <a:gd name="T48" fmla="*/ 37 w 214"/>
                <a:gd name="T49" fmla="*/ 56 h 463"/>
                <a:gd name="T50" fmla="*/ 46 w 214"/>
                <a:gd name="T51" fmla="*/ 56 h 463"/>
                <a:gd name="T52" fmla="*/ 46 w 214"/>
                <a:gd name="T53" fmla="*/ 444 h 463"/>
                <a:gd name="T54" fmla="*/ 46 w 214"/>
                <a:gd name="T55" fmla="*/ 444 h 463"/>
                <a:gd name="T56" fmla="*/ 46 w 214"/>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463">
                  <a:moveTo>
                    <a:pt x="46" y="444"/>
                  </a:moveTo>
                  <a:cubicBezTo>
                    <a:pt x="46" y="462"/>
                    <a:pt x="56" y="462"/>
                    <a:pt x="74"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30" y="462"/>
                    <a:pt x="148" y="462"/>
                  </a:cubicBezTo>
                  <a:cubicBezTo>
                    <a:pt x="157" y="462"/>
                    <a:pt x="167" y="462"/>
                    <a:pt x="167" y="444"/>
                  </a:cubicBezTo>
                  <a:cubicBezTo>
                    <a:pt x="167" y="56"/>
                    <a:pt x="167" y="56"/>
                    <a:pt x="167" y="56"/>
                  </a:cubicBezTo>
                  <a:cubicBezTo>
                    <a:pt x="176" y="56"/>
                    <a:pt x="176" y="56"/>
                    <a:pt x="176" y="56"/>
                  </a:cubicBezTo>
                  <a:cubicBezTo>
                    <a:pt x="176" y="194"/>
                    <a:pt x="176" y="194"/>
                    <a:pt x="176" y="194"/>
                  </a:cubicBezTo>
                  <a:cubicBezTo>
                    <a:pt x="176" y="204"/>
                    <a:pt x="185" y="213"/>
                    <a:pt x="185" y="213"/>
                  </a:cubicBezTo>
                  <a:cubicBezTo>
                    <a:pt x="194" y="222"/>
                    <a:pt x="203" y="222"/>
                    <a:pt x="203" y="213"/>
                  </a:cubicBezTo>
                  <a:cubicBezTo>
                    <a:pt x="213" y="213"/>
                    <a:pt x="213" y="204"/>
                    <a:pt x="213" y="194"/>
                  </a:cubicBezTo>
                  <a:cubicBezTo>
                    <a:pt x="213" y="47"/>
                    <a:pt x="213" y="47"/>
                    <a:pt x="213" y="47"/>
                  </a:cubicBezTo>
                  <a:cubicBezTo>
                    <a:pt x="213" y="28"/>
                    <a:pt x="213" y="19"/>
                    <a:pt x="203" y="9"/>
                  </a:cubicBezTo>
                  <a:cubicBezTo>
                    <a:pt x="194" y="0"/>
                    <a:pt x="176" y="0"/>
                    <a:pt x="157" y="0"/>
                  </a:cubicBezTo>
                  <a:cubicBezTo>
                    <a:pt x="56" y="0"/>
                    <a:pt x="56" y="0"/>
                    <a:pt x="56" y="0"/>
                  </a:cubicBezTo>
                  <a:cubicBezTo>
                    <a:pt x="37" y="0"/>
                    <a:pt x="28" y="0"/>
                    <a:pt x="19" y="9"/>
                  </a:cubicBezTo>
                  <a:cubicBezTo>
                    <a:pt x="0" y="19"/>
                    <a:pt x="0" y="28"/>
                    <a:pt x="0" y="47"/>
                  </a:cubicBezTo>
                  <a:cubicBezTo>
                    <a:pt x="0" y="204"/>
                    <a:pt x="0" y="204"/>
                    <a:pt x="0" y="204"/>
                  </a:cubicBezTo>
                  <a:cubicBezTo>
                    <a:pt x="0" y="213"/>
                    <a:pt x="0" y="213"/>
                    <a:pt x="9" y="222"/>
                  </a:cubicBezTo>
                  <a:cubicBezTo>
                    <a:pt x="9" y="222"/>
                    <a:pt x="19" y="222"/>
                    <a:pt x="28" y="222"/>
                  </a:cubicBezTo>
                  <a:cubicBezTo>
                    <a:pt x="28"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1" name="Freeform 50">
              <a:extLst>
                <a:ext uri="{FF2B5EF4-FFF2-40B4-BE49-F238E27FC236}">
                  <a16:creationId xmlns:a16="http://schemas.microsoft.com/office/drawing/2014/main" id="{389CD39D-4452-04DD-B1F9-D26928160578}"/>
                </a:ext>
              </a:extLst>
            </p:cNvPr>
            <p:cNvSpPr>
              <a:spLocks noChangeArrowheads="1"/>
            </p:cNvSpPr>
            <p:nvPr/>
          </p:nvSpPr>
          <p:spPr bwMode="auto">
            <a:xfrm>
              <a:off x="6515443" y="3691537"/>
              <a:ext cx="36512" cy="33338"/>
            </a:xfrm>
            <a:custGeom>
              <a:avLst/>
              <a:gdLst>
                <a:gd name="T0" fmla="*/ 0 w 102"/>
                <a:gd name="T1" fmla="*/ 46 h 94"/>
                <a:gd name="T2" fmla="*/ 18 w 102"/>
                <a:gd name="T3" fmla="*/ 83 h 94"/>
                <a:gd name="T4" fmla="*/ 46 w 102"/>
                <a:gd name="T5" fmla="*/ 93 h 94"/>
                <a:gd name="T6" fmla="*/ 83 w 102"/>
                <a:gd name="T7" fmla="*/ 83 h 94"/>
                <a:gd name="T8" fmla="*/ 101 w 102"/>
                <a:gd name="T9" fmla="*/ 46 h 94"/>
                <a:gd name="T10" fmla="*/ 83 w 102"/>
                <a:gd name="T11" fmla="*/ 9 h 94"/>
                <a:gd name="T12" fmla="*/ 46 w 102"/>
                <a:gd name="T13" fmla="*/ 0 h 94"/>
                <a:gd name="T14" fmla="*/ 18 w 102"/>
                <a:gd name="T15" fmla="*/ 9 h 94"/>
                <a:gd name="T16" fmla="*/ 0 w 102"/>
                <a:gd name="T17" fmla="*/ 46 h 94"/>
                <a:gd name="T18" fmla="*/ 0 w 102"/>
                <a:gd name="T19" fmla="*/ 46 h 94"/>
                <a:gd name="T20" fmla="*/ 0 w 102"/>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4">
                  <a:moveTo>
                    <a:pt x="0" y="46"/>
                  </a:moveTo>
                  <a:cubicBezTo>
                    <a:pt x="0" y="56"/>
                    <a:pt x="0" y="74"/>
                    <a:pt x="18" y="83"/>
                  </a:cubicBezTo>
                  <a:cubicBezTo>
                    <a:pt x="27" y="93"/>
                    <a:pt x="36" y="93"/>
                    <a:pt x="46" y="93"/>
                  </a:cubicBezTo>
                  <a:cubicBezTo>
                    <a:pt x="64" y="93"/>
                    <a:pt x="74" y="93"/>
                    <a:pt x="83" y="83"/>
                  </a:cubicBezTo>
                  <a:cubicBezTo>
                    <a:pt x="92" y="74"/>
                    <a:pt x="101" y="56"/>
                    <a:pt x="101" y="46"/>
                  </a:cubicBezTo>
                  <a:cubicBezTo>
                    <a:pt x="101" y="28"/>
                    <a:pt x="92" y="19"/>
                    <a:pt x="83" y="9"/>
                  </a:cubicBezTo>
                  <a:cubicBezTo>
                    <a:pt x="74" y="0"/>
                    <a:pt x="64" y="0"/>
                    <a:pt x="46" y="0"/>
                  </a:cubicBezTo>
                  <a:cubicBezTo>
                    <a:pt x="36" y="0"/>
                    <a:pt x="27" y="0"/>
                    <a:pt x="18" y="9"/>
                  </a:cubicBezTo>
                  <a:cubicBezTo>
                    <a:pt x="0" y="19"/>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2" name="Freeform 51">
              <a:extLst>
                <a:ext uri="{FF2B5EF4-FFF2-40B4-BE49-F238E27FC236}">
                  <a16:creationId xmlns:a16="http://schemas.microsoft.com/office/drawing/2014/main" id="{5BFD7B7B-6384-45F7-C38B-0C940C28ACAC}"/>
                </a:ext>
              </a:extLst>
            </p:cNvPr>
            <p:cNvSpPr>
              <a:spLocks noChangeArrowheads="1"/>
            </p:cNvSpPr>
            <p:nvPr/>
          </p:nvSpPr>
          <p:spPr bwMode="auto">
            <a:xfrm>
              <a:off x="6629743" y="3735987"/>
              <a:ext cx="76200" cy="166688"/>
            </a:xfrm>
            <a:custGeom>
              <a:avLst/>
              <a:gdLst>
                <a:gd name="T0" fmla="*/ 46 w 213"/>
                <a:gd name="T1" fmla="*/ 444 h 463"/>
                <a:gd name="T2" fmla="*/ 73 w 213"/>
                <a:gd name="T3" fmla="*/ 462 h 463"/>
                <a:gd name="T4" fmla="*/ 92 w 213"/>
                <a:gd name="T5" fmla="*/ 444 h 463"/>
                <a:gd name="T6" fmla="*/ 92 w 213"/>
                <a:gd name="T7" fmla="*/ 213 h 463"/>
                <a:gd name="T8" fmla="*/ 120 w 213"/>
                <a:gd name="T9" fmla="*/ 213 h 463"/>
                <a:gd name="T10" fmla="*/ 120 w 213"/>
                <a:gd name="T11" fmla="*/ 444 h 463"/>
                <a:gd name="T12" fmla="*/ 147 w 213"/>
                <a:gd name="T13" fmla="*/ 462 h 463"/>
                <a:gd name="T14" fmla="*/ 166 w 213"/>
                <a:gd name="T15" fmla="*/ 444 h 463"/>
                <a:gd name="T16" fmla="*/ 166 w 213"/>
                <a:gd name="T17" fmla="*/ 56 h 463"/>
                <a:gd name="T18" fmla="*/ 175 w 213"/>
                <a:gd name="T19" fmla="*/ 56 h 463"/>
                <a:gd name="T20" fmla="*/ 175 w 213"/>
                <a:gd name="T21" fmla="*/ 194 h 463"/>
                <a:gd name="T22" fmla="*/ 184 w 213"/>
                <a:gd name="T23" fmla="*/ 213 h 463"/>
                <a:gd name="T24" fmla="*/ 203 w 213"/>
                <a:gd name="T25" fmla="*/ 213 h 463"/>
                <a:gd name="T26" fmla="*/ 212 w 213"/>
                <a:gd name="T27" fmla="*/ 194 h 463"/>
                <a:gd name="T28" fmla="*/ 212 w 213"/>
                <a:gd name="T29" fmla="*/ 47 h 463"/>
                <a:gd name="T30" fmla="*/ 203 w 213"/>
                <a:gd name="T31" fmla="*/ 9 h 463"/>
                <a:gd name="T32" fmla="*/ 157 w 213"/>
                <a:gd name="T33" fmla="*/ 0 h 463"/>
                <a:gd name="T34" fmla="*/ 55 w 213"/>
                <a:gd name="T35" fmla="*/ 0 h 463"/>
                <a:gd name="T36" fmla="*/ 18 w 213"/>
                <a:gd name="T37" fmla="*/ 9 h 463"/>
                <a:gd name="T38" fmla="*/ 0 w 213"/>
                <a:gd name="T39" fmla="*/ 47 h 463"/>
                <a:gd name="T40" fmla="*/ 0 w 213"/>
                <a:gd name="T41" fmla="*/ 204 h 463"/>
                <a:gd name="T42" fmla="*/ 9 w 213"/>
                <a:gd name="T43" fmla="*/ 222 h 463"/>
                <a:gd name="T44" fmla="*/ 27 w 213"/>
                <a:gd name="T45" fmla="*/ 222 h 463"/>
                <a:gd name="T46" fmla="*/ 37 w 213"/>
                <a:gd name="T47" fmla="*/ 204 h 463"/>
                <a:gd name="T48" fmla="*/ 37 w 213"/>
                <a:gd name="T49" fmla="*/ 56 h 463"/>
                <a:gd name="T50" fmla="*/ 46 w 213"/>
                <a:gd name="T51" fmla="*/ 56 h 463"/>
                <a:gd name="T52" fmla="*/ 46 w 213"/>
                <a:gd name="T53" fmla="*/ 444 h 463"/>
                <a:gd name="T54" fmla="*/ 46 w 213"/>
                <a:gd name="T55" fmla="*/ 444 h 463"/>
                <a:gd name="T56" fmla="*/ 46 w 213"/>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463">
                  <a:moveTo>
                    <a:pt x="46" y="444"/>
                  </a:moveTo>
                  <a:cubicBezTo>
                    <a:pt x="46" y="462"/>
                    <a:pt x="55" y="462"/>
                    <a:pt x="73"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29" y="462"/>
                    <a:pt x="147" y="462"/>
                  </a:cubicBezTo>
                  <a:cubicBezTo>
                    <a:pt x="157" y="462"/>
                    <a:pt x="166" y="462"/>
                    <a:pt x="166" y="444"/>
                  </a:cubicBezTo>
                  <a:cubicBezTo>
                    <a:pt x="166" y="56"/>
                    <a:pt x="166" y="56"/>
                    <a:pt x="166" y="56"/>
                  </a:cubicBezTo>
                  <a:cubicBezTo>
                    <a:pt x="175" y="56"/>
                    <a:pt x="175" y="56"/>
                    <a:pt x="175" y="56"/>
                  </a:cubicBezTo>
                  <a:cubicBezTo>
                    <a:pt x="175" y="194"/>
                    <a:pt x="175" y="194"/>
                    <a:pt x="175" y="194"/>
                  </a:cubicBezTo>
                  <a:cubicBezTo>
                    <a:pt x="175" y="204"/>
                    <a:pt x="184" y="213"/>
                    <a:pt x="184" y="213"/>
                  </a:cubicBezTo>
                  <a:cubicBezTo>
                    <a:pt x="193" y="222"/>
                    <a:pt x="203" y="222"/>
                    <a:pt x="203" y="213"/>
                  </a:cubicBezTo>
                  <a:cubicBezTo>
                    <a:pt x="212" y="213"/>
                    <a:pt x="212" y="204"/>
                    <a:pt x="212" y="194"/>
                  </a:cubicBezTo>
                  <a:cubicBezTo>
                    <a:pt x="212" y="47"/>
                    <a:pt x="212" y="47"/>
                    <a:pt x="212" y="47"/>
                  </a:cubicBezTo>
                  <a:cubicBezTo>
                    <a:pt x="212" y="28"/>
                    <a:pt x="212" y="19"/>
                    <a:pt x="203" y="9"/>
                  </a:cubicBezTo>
                  <a:cubicBezTo>
                    <a:pt x="193" y="0"/>
                    <a:pt x="175" y="0"/>
                    <a:pt x="157" y="0"/>
                  </a:cubicBezTo>
                  <a:cubicBezTo>
                    <a:pt x="55" y="0"/>
                    <a:pt x="55" y="0"/>
                    <a:pt x="55" y="0"/>
                  </a:cubicBezTo>
                  <a:cubicBezTo>
                    <a:pt x="37" y="0"/>
                    <a:pt x="27" y="0"/>
                    <a:pt x="18" y="9"/>
                  </a:cubicBezTo>
                  <a:cubicBezTo>
                    <a:pt x="0" y="19"/>
                    <a:pt x="0" y="28"/>
                    <a:pt x="0" y="47"/>
                  </a:cubicBezTo>
                  <a:cubicBezTo>
                    <a:pt x="0" y="204"/>
                    <a:pt x="0" y="204"/>
                    <a:pt x="0" y="204"/>
                  </a:cubicBezTo>
                  <a:cubicBezTo>
                    <a:pt x="0" y="213"/>
                    <a:pt x="0" y="213"/>
                    <a:pt x="9" y="222"/>
                  </a:cubicBezTo>
                  <a:cubicBezTo>
                    <a:pt x="9" y="222"/>
                    <a:pt x="18" y="222"/>
                    <a:pt x="27" y="222"/>
                  </a:cubicBezTo>
                  <a:cubicBezTo>
                    <a:pt x="27"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3" name="Freeform 52">
              <a:extLst>
                <a:ext uri="{FF2B5EF4-FFF2-40B4-BE49-F238E27FC236}">
                  <a16:creationId xmlns:a16="http://schemas.microsoft.com/office/drawing/2014/main" id="{771AAC60-B294-BCE9-7671-D6974441F4BB}"/>
                </a:ext>
              </a:extLst>
            </p:cNvPr>
            <p:cNvSpPr>
              <a:spLocks noChangeArrowheads="1"/>
            </p:cNvSpPr>
            <p:nvPr/>
          </p:nvSpPr>
          <p:spPr bwMode="auto">
            <a:xfrm>
              <a:off x="6648793" y="3691537"/>
              <a:ext cx="36512" cy="33338"/>
            </a:xfrm>
            <a:custGeom>
              <a:avLst/>
              <a:gdLst>
                <a:gd name="T0" fmla="*/ 0 w 103"/>
                <a:gd name="T1" fmla="*/ 46 h 94"/>
                <a:gd name="T2" fmla="*/ 18 w 103"/>
                <a:gd name="T3" fmla="*/ 83 h 94"/>
                <a:gd name="T4" fmla="*/ 46 w 103"/>
                <a:gd name="T5" fmla="*/ 93 h 94"/>
                <a:gd name="T6" fmla="*/ 83 w 103"/>
                <a:gd name="T7" fmla="*/ 83 h 94"/>
                <a:gd name="T8" fmla="*/ 102 w 103"/>
                <a:gd name="T9" fmla="*/ 46 h 94"/>
                <a:gd name="T10" fmla="*/ 83 w 103"/>
                <a:gd name="T11" fmla="*/ 9 h 94"/>
                <a:gd name="T12" fmla="*/ 46 w 103"/>
                <a:gd name="T13" fmla="*/ 0 h 94"/>
                <a:gd name="T14" fmla="*/ 18 w 103"/>
                <a:gd name="T15" fmla="*/ 9 h 94"/>
                <a:gd name="T16" fmla="*/ 0 w 103"/>
                <a:gd name="T17" fmla="*/ 46 h 94"/>
                <a:gd name="T18" fmla="*/ 0 w 103"/>
                <a:gd name="T19" fmla="*/ 46 h 94"/>
                <a:gd name="T20" fmla="*/ 0 w 103"/>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94">
                  <a:moveTo>
                    <a:pt x="0" y="46"/>
                  </a:moveTo>
                  <a:cubicBezTo>
                    <a:pt x="0" y="56"/>
                    <a:pt x="0" y="74"/>
                    <a:pt x="18" y="83"/>
                  </a:cubicBezTo>
                  <a:cubicBezTo>
                    <a:pt x="28" y="93"/>
                    <a:pt x="37" y="93"/>
                    <a:pt x="46" y="93"/>
                  </a:cubicBezTo>
                  <a:cubicBezTo>
                    <a:pt x="65" y="93"/>
                    <a:pt x="74" y="93"/>
                    <a:pt x="83" y="83"/>
                  </a:cubicBezTo>
                  <a:cubicBezTo>
                    <a:pt x="92" y="74"/>
                    <a:pt x="102" y="56"/>
                    <a:pt x="102" y="46"/>
                  </a:cubicBezTo>
                  <a:cubicBezTo>
                    <a:pt x="102" y="28"/>
                    <a:pt x="92" y="19"/>
                    <a:pt x="83" y="9"/>
                  </a:cubicBezTo>
                  <a:cubicBezTo>
                    <a:pt x="74" y="0"/>
                    <a:pt x="65" y="0"/>
                    <a:pt x="46" y="0"/>
                  </a:cubicBezTo>
                  <a:cubicBezTo>
                    <a:pt x="37" y="0"/>
                    <a:pt x="28" y="0"/>
                    <a:pt x="18" y="9"/>
                  </a:cubicBezTo>
                  <a:cubicBezTo>
                    <a:pt x="0" y="19"/>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4" name="Freeform 43">
              <a:extLst>
                <a:ext uri="{FF2B5EF4-FFF2-40B4-BE49-F238E27FC236}">
                  <a16:creationId xmlns:a16="http://schemas.microsoft.com/office/drawing/2014/main" id="{233A5AD4-55C9-D2BC-6FBD-C0C5D26C6DB4}"/>
                </a:ext>
              </a:extLst>
            </p:cNvPr>
            <p:cNvSpPr>
              <a:spLocks noChangeArrowheads="1"/>
            </p:cNvSpPr>
            <p:nvPr/>
          </p:nvSpPr>
          <p:spPr bwMode="auto">
            <a:xfrm>
              <a:off x="6761202" y="3732883"/>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29"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lnTo>
                    <a:pt x="9" y="222"/>
                  </a:lnTo>
                  <a:cubicBezTo>
                    <a:pt x="19" y="231"/>
                    <a:pt x="28"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5" name="Freeform 44">
              <a:extLst>
                <a:ext uri="{FF2B5EF4-FFF2-40B4-BE49-F238E27FC236}">
                  <a16:creationId xmlns:a16="http://schemas.microsoft.com/office/drawing/2014/main" id="{AD864018-1232-261B-CF4B-23638EC155D1}"/>
                </a:ext>
              </a:extLst>
            </p:cNvPr>
            <p:cNvSpPr>
              <a:spLocks noChangeArrowheads="1"/>
            </p:cNvSpPr>
            <p:nvPr/>
          </p:nvSpPr>
          <p:spPr bwMode="auto">
            <a:xfrm>
              <a:off x="6785014" y="3688433"/>
              <a:ext cx="33338" cy="36513"/>
            </a:xfrm>
            <a:custGeom>
              <a:avLst/>
              <a:gdLst>
                <a:gd name="T0" fmla="*/ 0 w 93"/>
                <a:gd name="T1" fmla="*/ 46 h 103"/>
                <a:gd name="T2" fmla="*/ 9 w 93"/>
                <a:gd name="T3" fmla="*/ 83 h 103"/>
                <a:gd name="T4" fmla="*/ 46 w 93"/>
                <a:gd name="T5" fmla="*/ 102 h 103"/>
                <a:gd name="T6" fmla="*/ 83 w 93"/>
                <a:gd name="T7" fmla="*/ 83 h 103"/>
                <a:gd name="T8" fmla="*/ 92 w 93"/>
                <a:gd name="T9" fmla="*/ 46 h 103"/>
                <a:gd name="T10" fmla="*/ 83 w 93"/>
                <a:gd name="T11" fmla="*/ 18 h 103"/>
                <a:gd name="T12" fmla="*/ 46 w 93"/>
                <a:gd name="T13" fmla="*/ 0 h 103"/>
                <a:gd name="T14" fmla="*/ 9 w 93"/>
                <a:gd name="T15" fmla="*/ 18 h 103"/>
                <a:gd name="T16" fmla="*/ 0 w 93"/>
                <a:gd name="T17" fmla="*/ 46 h 103"/>
                <a:gd name="T18" fmla="*/ 0 w 93"/>
                <a:gd name="T19" fmla="*/ 46 h 103"/>
                <a:gd name="T20" fmla="*/ 0 w 93"/>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3">
                  <a:moveTo>
                    <a:pt x="0" y="46"/>
                  </a:moveTo>
                  <a:cubicBezTo>
                    <a:pt x="0" y="65"/>
                    <a:pt x="0" y="74"/>
                    <a:pt x="9" y="83"/>
                  </a:cubicBezTo>
                  <a:cubicBezTo>
                    <a:pt x="18" y="92"/>
                    <a:pt x="28" y="102"/>
                    <a:pt x="46" y="102"/>
                  </a:cubicBezTo>
                  <a:cubicBezTo>
                    <a:pt x="55" y="102"/>
                    <a:pt x="74" y="92"/>
                    <a:pt x="83" y="83"/>
                  </a:cubicBezTo>
                  <a:cubicBezTo>
                    <a:pt x="92" y="74"/>
                    <a:pt x="92" y="65"/>
                    <a:pt x="92" y="46"/>
                  </a:cubicBezTo>
                  <a:cubicBezTo>
                    <a:pt x="92" y="37"/>
                    <a:pt x="92" y="28"/>
                    <a:pt x="83" y="18"/>
                  </a:cubicBezTo>
                  <a:cubicBezTo>
                    <a:pt x="74" y="9"/>
                    <a:pt x="55" y="0"/>
                    <a:pt x="46" y="0"/>
                  </a:cubicBezTo>
                  <a:cubicBezTo>
                    <a:pt x="28" y="0"/>
                    <a:pt x="18" y="9"/>
                    <a:pt x="9" y="18"/>
                  </a:cubicBezTo>
                  <a:cubicBezTo>
                    <a:pt x="0" y="28"/>
                    <a:pt x="0" y="37"/>
                    <a:pt x="0" y="46"/>
                  </a:cubicBezTo>
                  <a:close/>
                  <a:moveTo>
                    <a:pt x="0" y="46"/>
                  </a:moveTo>
                  <a:lnTo>
                    <a:pt x="0" y="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6" name="Freeform 45">
              <a:extLst>
                <a:ext uri="{FF2B5EF4-FFF2-40B4-BE49-F238E27FC236}">
                  <a16:creationId xmlns:a16="http://schemas.microsoft.com/office/drawing/2014/main" id="{6ED4DB31-BBF4-25B4-59B3-1AFB78CACB72}"/>
                </a:ext>
              </a:extLst>
            </p:cNvPr>
            <p:cNvSpPr>
              <a:spLocks noChangeArrowheads="1"/>
            </p:cNvSpPr>
            <p:nvPr/>
          </p:nvSpPr>
          <p:spPr bwMode="auto">
            <a:xfrm>
              <a:off x="6891377" y="3732883"/>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67 w 223"/>
                <a:gd name="T15" fmla="*/ 443 h 472"/>
                <a:gd name="T16" fmla="*/ 167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4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30" y="471"/>
                    <a:pt x="148" y="471"/>
                  </a:cubicBezTo>
                  <a:cubicBezTo>
                    <a:pt x="167" y="471"/>
                    <a:pt x="167" y="462"/>
                    <a:pt x="167" y="443"/>
                  </a:cubicBezTo>
                  <a:cubicBezTo>
                    <a:pt x="167" y="65"/>
                    <a:pt x="167" y="65"/>
                    <a:pt x="167" y="65"/>
                  </a:cubicBezTo>
                  <a:cubicBezTo>
                    <a:pt x="185" y="65"/>
                    <a:pt x="185" y="65"/>
                    <a:pt x="185" y="65"/>
                  </a:cubicBezTo>
                  <a:cubicBezTo>
                    <a:pt x="185" y="203"/>
                    <a:pt x="185" y="203"/>
                    <a:pt x="185" y="203"/>
                  </a:cubicBezTo>
                  <a:cubicBezTo>
                    <a:pt x="185" y="213"/>
                    <a:pt x="185" y="213"/>
                    <a:pt x="194" y="222"/>
                  </a:cubicBezTo>
                  <a:cubicBezTo>
                    <a:pt x="194" y="222"/>
                    <a:pt x="204" y="222"/>
                    <a:pt x="213" y="222"/>
                  </a:cubicBezTo>
                  <a:cubicBezTo>
                    <a:pt x="213" y="213"/>
                    <a:pt x="222" y="213"/>
                    <a:pt x="222" y="203"/>
                  </a:cubicBezTo>
                  <a:cubicBezTo>
                    <a:pt x="222" y="56"/>
                    <a:pt x="222" y="56"/>
                    <a:pt x="222" y="56"/>
                  </a:cubicBezTo>
                  <a:cubicBezTo>
                    <a:pt x="222" y="37"/>
                    <a:pt x="213" y="28"/>
                    <a:pt x="204"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cubicBezTo>
                    <a:pt x="0" y="213"/>
                    <a:pt x="0" y="222"/>
                    <a:pt x="9" y="222"/>
                  </a:cubicBezTo>
                  <a:cubicBezTo>
                    <a:pt x="19" y="231"/>
                    <a:pt x="19"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7" name="Freeform 46">
              <a:extLst>
                <a:ext uri="{FF2B5EF4-FFF2-40B4-BE49-F238E27FC236}">
                  <a16:creationId xmlns:a16="http://schemas.microsoft.com/office/drawing/2014/main" id="{22BA387F-7950-536D-1C26-459D9AE9A235}"/>
                </a:ext>
              </a:extLst>
            </p:cNvPr>
            <p:cNvSpPr>
              <a:spLocks noChangeArrowheads="1"/>
            </p:cNvSpPr>
            <p:nvPr/>
          </p:nvSpPr>
          <p:spPr bwMode="auto">
            <a:xfrm>
              <a:off x="6910427" y="3688433"/>
              <a:ext cx="36512" cy="36513"/>
            </a:xfrm>
            <a:custGeom>
              <a:avLst/>
              <a:gdLst>
                <a:gd name="T0" fmla="*/ 0 w 102"/>
                <a:gd name="T1" fmla="*/ 46 h 103"/>
                <a:gd name="T2" fmla="*/ 18 w 102"/>
                <a:gd name="T3" fmla="*/ 83 h 103"/>
                <a:gd name="T4" fmla="*/ 55 w 102"/>
                <a:gd name="T5" fmla="*/ 102 h 103"/>
                <a:gd name="T6" fmla="*/ 92 w 102"/>
                <a:gd name="T7" fmla="*/ 83 h 103"/>
                <a:gd name="T8" fmla="*/ 101 w 102"/>
                <a:gd name="T9" fmla="*/ 46 h 103"/>
                <a:gd name="T10" fmla="*/ 92 w 102"/>
                <a:gd name="T11" fmla="*/ 18 h 103"/>
                <a:gd name="T12" fmla="*/ 55 w 102"/>
                <a:gd name="T13" fmla="*/ 0 h 103"/>
                <a:gd name="T14" fmla="*/ 18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9" y="74"/>
                    <a:pt x="18" y="83"/>
                  </a:cubicBezTo>
                  <a:cubicBezTo>
                    <a:pt x="27" y="92"/>
                    <a:pt x="37" y="102"/>
                    <a:pt x="55" y="102"/>
                  </a:cubicBezTo>
                  <a:cubicBezTo>
                    <a:pt x="64" y="102"/>
                    <a:pt x="83" y="92"/>
                    <a:pt x="92" y="83"/>
                  </a:cubicBezTo>
                  <a:cubicBezTo>
                    <a:pt x="101" y="74"/>
                    <a:pt x="101" y="65"/>
                    <a:pt x="101" y="46"/>
                  </a:cubicBezTo>
                  <a:cubicBezTo>
                    <a:pt x="101" y="37"/>
                    <a:pt x="101" y="28"/>
                    <a:pt x="92" y="18"/>
                  </a:cubicBezTo>
                  <a:cubicBezTo>
                    <a:pt x="83" y="9"/>
                    <a:pt x="64" y="0"/>
                    <a:pt x="55" y="0"/>
                  </a:cubicBezTo>
                  <a:cubicBezTo>
                    <a:pt x="37" y="0"/>
                    <a:pt x="27" y="9"/>
                    <a:pt x="18" y="18"/>
                  </a:cubicBezTo>
                  <a:cubicBezTo>
                    <a:pt x="9"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8" name="Freeform 47">
              <a:extLst>
                <a:ext uri="{FF2B5EF4-FFF2-40B4-BE49-F238E27FC236}">
                  <a16:creationId xmlns:a16="http://schemas.microsoft.com/office/drawing/2014/main" id="{527CEC23-C47B-A530-E990-91F95D501897}"/>
                </a:ext>
              </a:extLst>
            </p:cNvPr>
            <p:cNvSpPr>
              <a:spLocks noChangeArrowheads="1"/>
            </p:cNvSpPr>
            <p:nvPr/>
          </p:nvSpPr>
          <p:spPr bwMode="auto">
            <a:xfrm>
              <a:off x="7031077" y="3732883"/>
              <a:ext cx="80962" cy="169863"/>
            </a:xfrm>
            <a:custGeom>
              <a:avLst/>
              <a:gdLst>
                <a:gd name="T0" fmla="*/ 56 w 223"/>
                <a:gd name="T1" fmla="*/ 443 h 472"/>
                <a:gd name="T2" fmla="*/ 74 w 223"/>
                <a:gd name="T3" fmla="*/ 471 h 472"/>
                <a:gd name="T4" fmla="*/ 102 w 223"/>
                <a:gd name="T5" fmla="*/ 443 h 472"/>
                <a:gd name="T6" fmla="*/ 102 w 223"/>
                <a:gd name="T7" fmla="*/ 222 h 472"/>
                <a:gd name="T8" fmla="*/ 130 w 223"/>
                <a:gd name="T9" fmla="*/ 222 h 472"/>
                <a:gd name="T10" fmla="*/ 13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66 w 223"/>
                <a:gd name="T33" fmla="*/ 0 h 472"/>
                <a:gd name="T34" fmla="*/ 65 w 223"/>
                <a:gd name="T35" fmla="*/ 0 h 472"/>
                <a:gd name="T36" fmla="*/ 19 w 223"/>
                <a:gd name="T37" fmla="*/ 18 h 472"/>
                <a:gd name="T38" fmla="*/ 0 w 223"/>
                <a:gd name="T39" fmla="*/ 56 h 472"/>
                <a:gd name="T40" fmla="*/ 0 w 223"/>
                <a:gd name="T41" fmla="*/ 213 h 472"/>
                <a:gd name="T42" fmla="*/ 10 w 223"/>
                <a:gd name="T43" fmla="*/ 222 h 472"/>
                <a:gd name="T44" fmla="*/ 28 w 223"/>
                <a:gd name="T45" fmla="*/ 222 h 472"/>
                <a:gd name="T46" fmla="*/ 37 w 223"/>
                <a:gd name="T47" fmla="*/ 213 h 472"/>
                <a:gd name="T48" fmla="*/ 37 w 223"/>
                <a:gd name="T49" fmla="*/ 65 h 472"/>
                <a:gd name="T50" fmla="*/ 56 w 223"/>
                <a:gd name="T51" fmla="*/ 65 h 472"/>
                <a:gd name="T52" fmla="*/ 56 w 223"/>
                <a:gd name="T53" fmla="*/ 443 h 472"/>
                <a:gd name="T54" fmla="*/ 56 w 223"/>
                <a:gd name="T55" fmla="*/ 443 h 472"/>
                <a:gd name="T56" fmla="*/ 5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56" y="443"/>
                  </a:moveTo>
                  <a:cubicBezTo>
                    <a:pt x="56" y="462"/>
                    <a:pt x="56" y="471"/>
                    <a:pt x="74" y="471"/>
                  </a:cubicBezTo>
                  <a:cubicBezTo>
                    <a:pt x="93" y="471"/>
                    <a:pt x="102" y="462"/>
                    <a:pt x="102" y="443"/>
                  </a:cubicBezTo>
                  <a:cubicBezTo>
                    <a:pt x="102" y="222"/>
                    <a:pt x="102" y="222"/>
                    <a:pt x="102" y="222"/>
                  </a:cubicBezTo>
                  <a:cubicBezTo>
                    <a:pt x="130" y="222"/>
                    <a:pt x="130" y="222"/>
                    <a:pt x="130" y="222"/>
                  </a:cubicBezTo>
                  <a:cubicBezTo>
                    <a:pt x="130" y="443"/>
                    <a:pt x="130" y="443"/>
                    <a:pt x="130" y="443"/>
                  </a:cubicBezTo>
                  <a:cubicBezTo>
                    <a:pt x="130" y="462"/>
                    <a:pt x="130"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85" y="0"/>
                    <a:pt x="166" y="0"/>
                  </a:cubicBezTo>
                  <a:cubicBezTo>
                    <a:pt x="65" y="0"/>
                    <a:pt x="65" y="0"/>
                    <a:pt x="65" y="0"/>
                  </a:cubicBezTo>
                  <a:cubicBezTo>
                    <a:pt x="46" y="0"/>
                    <a:pt x="28" y="9"/>
                    <a:pt x="19" y="18"/>
                  </a:cubicBezTo>
                  <a:cubicBezTo>
                    <a:pt x="10" y="18"/>
                    <a:pt x="0" y="37"/>
                    <a:pt x="0" y="56"/>
                  </a:cubicBezTo>
                  <a:cubicBezTo>
                    <a:pt x="0" y="213"/>
                    <a:pt x="0" y="213"/>
                    <a:pt x="0" y="213"/>
                  </a:cubicBezTo>
                  <a:lnTo>
                    <a:pt x="10" y="222"/>
                  </a:lnTo>
                  <a:cubicBezTo>
                    <a:pt x="19" y="231"/>
                    <a:pt x="28" y="231"/>
                    <a:pt x="28" y="222"/>
                  </a:cubicBezTo>
                  <a:cubicBezTo>
                    <a:pt x="37" y="222"/>
                    <a:pt x="37" y="213"/>
                    <a:pt x="37" y="213"/>
                  </a:cubicBezTo>
                  <a:cubicBezTo>
                    <a:pt x="37" y="65"/>
                    <a:pt x="37" y="65"/>
                    <a:pt x="37" y="65"/>
                  </a:cubicBezTo>
                  <a:cubicBezTo>
                    <a:pt x="56" y="65"/>
                    <a:pt x="56" y="65"/>
                    <a:pt x="56" y="65"/>
                  </a:cubicBezTo>
                  <a:lnTo>
                    <a:pt x="56" y="443"/>
                  </a:lnTo>
                  <a:close/>
                  <a:moveTo>
                    <a:pt x="56" y="443"/>
                  </a:moveTo>
                  <a:lnTo>
                    <a:pt x="5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9" name="Freeform 48">
              <a:extLst>
                <a:ext uri="{FF2B5EF4-FFF2-40B4-BE49-F238E27FC236}">
                  <a16:creationId xmlns:a16="http://schemas.microsoft.com/office/drawing/2014/main" id="{0607543B-0271-18A4-AB76-55C60145B46B}"/>
                </a:ext>
              </a:extLst>
            </p:cNvPr>
            <p:cNvSpPr>
              <a:spLocks noChangeArrowheads="1"/>
            </p:cNvSpPr>
            <p:nvPr/>
          </p:nvSpPr>
          <p:spPr bwMode="auto">
            <a:xfrm>
              <a:off x="7053302" y="3688433"/>
              <a:ext cx="36512" cy="36513"/>
            </a:xfrm>
            <a:custGeom>
              <a:avLst/>
              <a:gdLst>
                <a:gd name="T0" fmla="*/ 0 w 102"/>
                <a:gd name="T1" fmla="*/ 46 h 103"/>
                <a:gd name="T2" fmla="*/ 9 w 102"/>
                <a:gd name="T3" fmla="*/ 83 h 103"/>
                <a:gd name="T4" fmla="*/ 46 w 102"/>
                <a:gd name="T5" fmla="*/ 102 h 103"/>
                <a:gd name="T6" fmla="*/ 83 w 102"/>
                <a:gd name="T7" fmla="*/ 83 h 103"/>
                <a:gd name="T8" fmla="*/ 101 w 102"/>
                <a:gd name="T9" fmla="*/ 46 h 103"/>
                <a:gd name="T10" fmla="*/ 83 w 102"/>
                <a:gd name="T11" fmla="*/ 18 h 103"/>
                <a:gd name="T12" fmla="*/ 46 w 102"/>
                <a:gd name="T13" fmla="*/ 0 h 103"/>
                <a:gd name="T14" fmla="*/ 9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0" y="74"/>
                    <a:pt x="9" y="83"/>
                  </a:cubicBezTo>
                  <a:cubicBezTo>
                    <a:pt x="18" y="92"/>
                    <a:pt x="37" y="102"/>
                    <a:pt x="46" y="102"/>
                  </a:cubicBezTo>
                  <a:cubicBezTo>
                    <a:pt x="65" y="102"/>
                    <a:pt x="74" y="92"/>
                    <a:pt x="83" y="83"/>
                  </a:cubicBezTo>
                  <a:cubicBezTo>
                    <a:pt x="92" y="74"/>
                    <a:pt x="101" y="65"/>
                    <a:pt x="101" y="46"/>
                  </a:cubicBezTo>
                  <a:cubicBezTo>
                    <a:pt x="101" y="37"/>
                    <a:pt x="92" y="28"/>
                    <a:pt x="83" y="18"/>
                  </a:cubicBezTo>
                  <a:cubicBezTo>
                    <a:pt x="74" y="9"/>
                    <a:pt x="65" y="0"/>
                    <a:pt x="46" y="0"/>
                  </a:cubicBezTo>
                  <a:cubicBezTo>
                    <a:pt x="37" y="0"/>
                    <a:pt x="18" y="9"/>
                    <a:pt x="9" y="18"/>
                  </a:cubicBezTo>
                  <a:cubicBezTo>
                    <a:pt x="0"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30" name="Freeform 49">
              <a:extLst>
                <a:ext uri="{FF2B5EF4-FFF2-40B4-BE49-F238E27FC236}">
                  <a16:creationId xmlns:a16="http://schemas.microsoft.com/office/drawing/2014/main" id="{EBF2F742-4AEC-2099-6356-EE029F5B1DAF}"/>
                </a:ext>
              </a:extLst>
            </p:cNvPr>
            <p:cNvSpPr>
              <a:spLocks noChangeArrowheads="1"/>
            </p:cNvSpPr>
            <p:nvPr/>
          </p:nvSpPr>
          <p:spPr bwMode="auto">
            <a:xfrm>
              <a:off x="7170777" y="3736058"/>
              <a:ext cx="77787" cy="166688"/>
            </a:xfrm>
            <a:custGeom>
              <a:avLst/>
              <a:gdLst>
                <a:gd name="T0" fmla="*/ 46 w 214"/>
                <a:gd name="T1" fmla="*/ 444 h 463"/>
                <a:gd name="T2" fmla="*/ 74 w 214"/>
                <a:gd name="T3" fmla="*/ 462 h 463"/>
                <a:gd name="T4" fmla="*/ 92 w 214"/>
                <a:gd name="T5" fmla="*/ 444 h 463"/>
                <a:gd name="T6" fmla="*/ 92 w 214"/>
                <a:gd name="T7" fmla="*/ 213 h 463"/>
                <a:gd name="T8" fmla="*/ 120 w 214"/>
                <a:gd name="T9" fmla="*/ 213 h 463"/>
                <a:gd name="T10" fmla="*/ 120 w 214"/>
                <a:gd name="T11" fmla="*/ 444 h 463"/>
                <a:gd name="T12" fmla="*/ 148 w 214"/>
                <a:gd name="T13" fmla="*/ 462 h 463"/>
                <a:gd name="T14" fmla="*/ 167 w 214"/>
                <a:gd name="T15" fmla="*/ 444 h 463"/>
                <a:gd name="T16" fmla="*/ 167 w 214"/>
                <a:gd name="T17" fmla="*/ 56 h 463"/>
                <a:gd name="T18" fmla="*/ 176 w 214"/>
                <a:gd name="T19" fmla="*/ 56 h 463"/>
                <a:gd name="T20" fmla="*/ 176 w 214"/>
                <a:gd name="T21" fmla="*/ 194 h 463"/>
                <a:gd name="T22" fmla="*/ 185 w 214"/>
                <a:gd name="T23" fmla="*/ 213 h 463"/>
                <a:gd name="T24" fmla="*/ 203 w 214"/>
                <a:gd name="T25" fmla="*/ 213 h 463"/>
                <a:gd name="T26" fmla="*/ 213 w 214"/>
                <a:gd name="T27" fmla="*/ 194 h 463"/>
                <a:gd name="T28" fmla="*/ 213 w 214"/>
                <a:gd name="T29" fmla="*/ 47 h 463"/>
                <a:gd name="T30" fmla="*/ 203 w 214"/>
                <a:gd name="T31" fmla="*/ 9 h 463"/>
                <a:gd name="T32" fmla="*/ 157 w 214"/>
                <a:gd name="T33" fmla="*/ 0 h 463"/>
                <a:gd name="T34" fmla="*/ 56 w 214"/>
                <a:gd name="T35" fmla="*/ 0 h 463"/>
                <a:gd name="T36" fmla="*/ 19 w 214"/>
                <a:gd name="T37" fmla="*/ 9 h 463"/>
                <a:gd name="T38" fmla="*/ 0 w 214"/>
                <a:gd name="T39" fmla="*/ 47 h 463"/>
                <a:gd name="T40" fmla="*/ 0 w 214"/>
                <a:gd name="T41" fmla="*/ 204 h 463"/>
                <a:gd name="T42" fmla="*/ 9 w 214"/>
                <a:gd name="T43" fmla="*/ 222 h 463"/>
                <a:gd name="T44" fmla="*/ 28 w 214"/>
                <a:gd name="T45" fmla="*/ 222 h 463"/>
                <a:gd name="T46" fmla="*/ 37 w 214"/>
                <a:gd name="T47" fmla="*/ 204 h 463"/>
                <a:gd name="T48" fmla="*/ 37 w 214"/>
                <a:gd name="T49" fmla="*/ 56 h 463"/>
                <a:gd name="T50" fmla="*/ 46 w 214"/>
                <a:gd name="T51" fmla="*/ 56 h 463"/>
                <a:gd name="T52" fmla="*/ 46 w 214"/>
                <a:gd name="T53" fmla="*/ 444 h 463"/>
                <a:gd name="T54" fmla="*/ 46 w 214"/>
                <a:gd name="T55" fmla="*/ 444 h 463"/>
                <a:gd name="T56" fmla="*/ 46 w 214"/>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463">
                  <a:moveTo>
                    <a:pt x="46" y="444"/>
                  </a:moveTo>
                  <a:cubicBezTo>
                    <a:pt x="46" y="462"/>
                    <a:pt x="56" y="462"/>
                    <a:pt x="74"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30" y="462"/>
                    <a:pt x="148" y="462"/>
                  </a:cubicBezTo>
                  <a:cubicBezTo>
                    <a:pt x="157" y="462"/>
                    <a:pt x="167" y="462"/>
                    <a:pt x="167" y="444"/>
                  </a:cubicBezTo>
                  <a:cubicBezTo>
                    <a:pt x="167" y="56"/>
                    <a:pt x="167" y="56"/>
                    <a:pt x="167" y="56"/>
                  </a:cubicBezTo>
                  <a:cubicBezTo>
                    <a:pt x="176" y="56"/>
                    <a:pt x="176" y="56"/>
                    <a:pt x="176" y="56"/>
                  </a:cubicBezTo>
                  <a:cubicBezTo>
                    <a:pt x="176" y="194"/>
                    <a:pt x="176" y="194"/>
                    <a:pt x="176" y="194"/>
                  </a:cubicBezTo>
                  <a:cubicBezTo>
                    <a:pt x="176" y="204"/>
                    <a:pt x="185" y="213"/>
                    <a:pt x="185" y="213"/>
                  </a:cubicBezTo>
                  <a:cubicBezTo>
                    <a:pt x="194" y="222"/>
                    <a:pt x="203" y="222"/>
                    <a:pt x="203" y="213"/>
                  </a:cubicBezTo>
                  <a:cubicBezTo>
                    <a:pt x="213" y="213"/>
                    <a:pt x="213" y="204"/>
                    <a:pt x="213" y="194"/>
                  </a:cubicBezTo>
                  <a:cubicBezTo>
                    <a:pt x="213" y="47"/>
                    <a:pt x="213" y="47"/>
                    <a:pt x="213" y="47"/>
                  </a:cubicBezTo>
                  <a:cubicBezTo>
                    <a:pt x="213" y="28"/>
                    <a:pt x="213" y="19"/>
                    <a:pt x="203" y="9"/>
                  </a:cubicBezTo>
                  <a:cubicBezTo>
                    <a:pt x="194" y="0"/>
                    <a:pt x="176" y="0"/>
                    <a:pt x="157" y="0"/>
                  </a:cubicBezTo>
                  <a:cubicBezTo>
                    <a:pt x="56" y="0"/>
                    <a:pt x="56" y="0"/>
                    <a:pt x="56" y="0"/>
                  </a:cubicBezTo>
                  <a:cubicBezTo>
                    <a:pt x="37" y="0"/>
                    <a:pt x="28" y="0"/>
                    <a:pt x="19" y="9"/>
                  </a:cubicBezTo>
                  <a:cubicBezTo>
                    <a:pt x="0" y="19"/>
                    <a:pt x="0" y="28"/>
                    <a:pt x="0" y="47"/>
                  </a:cubicBezTo>
                  <a:cubicBezTo>
                    <a:pt x="0" y="204"/>
                    <a:pt x="0" y="204"/>
                    <a:pt x="0" y="204"/>
                  </a:cubicBezTo>
                  <a:cubicBezTo>
                    <a:pt x="0" y="213"/>
                    <a:pt x="0" y="213"/>
                    <a:pt x="9" y="222"/>
                  </a:cubicBezTo>
                  <a:cubicBezTo>
                    <a:pt x="9" y="222"/>
                    <a:pt x="19" y="222"/>
                    <a:pt x="28" y="222"/>
                  </a:cubicBezTo>
                  <a:cubicBezTo>
                    <a:pt x="28"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31" name="Freeform 50">
              <a:extLst>
                <a:ext uri="{FF2B5EF4-FFF2-40B4-BE49-F238E27FC236}">
                  <a16:creationId xmlns:a16="http://schemas.microsoft.com/office/drawing/2014/main" id="{5B2680EF-7E0D-E168-0930-9DF561E2E39A}"/>
                </a:ext>
              </a:extLst>
            </p:cNvPr>
            <p:cNvSpPr>
              <a:spLocks noChangeArrowheads="1"/>
            </p:cNvSpPr>
            <p:nvPr/>
          </p:nvSpPr>
          <p:spPr bwMode="auto">
            <a:xfrm>
              <a:off x="7189827" y="3691608"/>
              <a:ext cx="36512" cy="33338"/>
            </a:xfrm>
            <a:custGeom>
              <a:avLst/>
              <a:gdLst>
                <a:gd name="T0" fmla="*/ 0 w 102"/>
                <a:gd name="T1" fmla="*/ 46 h 94"/>
                <a:gd name="T2" fmla="*/ 18 w 102"/>
                <a:gd name="T3" fmla="*/ 83 h 94"/>
                <a:gd name="T4" fmla="*/ 46 w 102"/>
                <a:gd name="T5" fmla="*/ 93 h 94"/>
                <a:gd name="T6" fmla="*/ 83 w 102"/>
                <a:gd name="T7" fmla="*/ 83 h 94"/>
                <a:gd name="T8" fmla="*/ 101 w 102"/>
                <a:gd name="T9" fmla="*/ 46 h 94"/>
                <a:gd name="T10" fmla="*/ 83 w 102"/>
                <a:gd name="T11" fmla="*/ 9 h 94"/>
                <a:gd name="T12" fmla="*/ 46 w 102"/>
                <a:gd name="T13" fmla="*/ 0 h 94"/>
                <a:gd name="T14" fmla="*/ 18 w 102"/>
                <a:gd name="T15" fmla="*/ 9 h 94"/>
                <a:gd name="T16" fmla="*/ 0 w 102"/>
                <a:gd name="T17" fmla="*/ 46 h 94"/>
                <a:gd name="T18" fmla="*/ 0 w 102"/>
                <a:gd name="T19" fmla="*/ 46 h 94"/>
                <a:gd name="T20" fmla="*/ 0 w 102"/>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4">
                  <a:moveTo>
                    <a:pt x="0" y="46"/>
                  </a:moveTo>
                  <a:cubicBezTo>
                    <a:pt x="0" y="56"/>
                    <a:pt x="0" y="74"/>
                    <a:pt x="18" y="83"/>
                  </a:cubicBezTo>
                  <a:cubicBezTo>
                    <a:pt x="27" y="93"/>
                    <a:pt x="36" y="93"/>
                    <a:pt x="46" y="93"/>
                  </a:cubicBezTo>
                  <a:cubicBezTo>
                    <a:pt x="64" y="93"/>
                    <a:pt x="74" y="93"/>
                    <a:pt x="83" y="83"/>
                  </a:cubicBezTo>
                  <a:cubicBezTo>
                    <a:pt x="92" y="74"/>
                    <a:pt x="101" y="56"/>
                    <a:pt x="101" y="46"/>
                  </a:cubicBezTo>
                  <a:cubicBezTo>
                    <a:pt x="101" y="28"/>
                    <a:pt x="92" y="19"/>
                    <a:pt x="83" y="9"/>
                  </a:cubicBezTo>
                  <a:cubicBezTo>
                    <a:pt x="74" y="0"/>
                    <a:pt x="64" y="0"/>
                    <a:pt x="46" y="0"/>
                  </a:cubicBezTo>
                  <a:cubicBezTo>
                    <a:pt x="36" y="0"/>
                    <a:pt x="27"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32" name="Freeform 51">
              <a:extLst>
                <a:ext uri="{FF2B5EF4-FFF2-40B4-BE49-F238E27FC236}">
                  <a16:creationId xmlns:a16="http://schemas.microsoft.com/office/drawing/2014/main" id="{A1F6F6EE-062B-8C8C-C5B3-7DBC8C7F8CA6}"/>
                </a:ext>
              </a:extLst>
            </p:cNvPr>
            <p:cNvSpPr>
              <a:spLocks noChangeArrowheads="1"/>
            </p:cNvSpPr>
            <p:nvPr/>
          </p:nvSpPr>
          <p:spPr bwMode="auto">
            <a:xfrm>
              <a:off x="7304127" y="3736058"/>
              <a:ext cx="76200" cy="166688"/>
            </a:xfrm>
            <a:custGeom>
              <a:avLst/>
              <a:gdLst>
                <a:gd name="T0" fmla="*/ 46 w 213"/>
                <a:gd name="T1" fmla="*/ 444 h 463"/>
                <a:gd name="T2" fmla="*/ 73 w 213"/>
                <a:gd name="T3" fmla="*/ 462 h 463"/>
                <a:gd name="T4" fmla="*/ 92 w 213"/>
                <a:gd name="T5" fmla="*/ 444 h 463"/>
                <a:gd name="T6" fmla="*/ 92 w 213"/>
                <a:gd name="T7" fmla="*/ 213 h 463"/>
                <a:gd name="T8" fmla="*/ 120 w 213"/>
                <a:gd name="T9" fmla="*/ 213 h 463"/>
                <a:gd name="T10" fmla="*/ 120 w 213"/>
                <a:gd name="T11" fmla="*/ 444 h 463"/>
                <a:gd name="T12" fmla="*/ 147 w 213"/>
                <a:gd name="T13" fmla="*/ 462 h 463"/>
                <a:gd name="T14" fmla="*/ 166 w 213"/>
                <a:gd name="T15" fmla="*/ 444 h 463"/>
                <a:gd name="T16" fmla="*/ 166 w 213"/>
                <a:gd name="T17" fmla="*/ 56 h 463"/>
                <a:gd name="T18" fmla="*/ 175 w 213"/>
                <a:gd name="T19" fmla="*/ 56 h 463"/>
                <a:gd name="T20" fmla="*/ 175 w 213"/>
                <a:gd name="T21" fmla="*/ 194 h 463"/>
                <a:gd name="T22" fmla="*/ 184 w 213"/>
                <a:gd name="T23" fmla="*/ 213 h 463"/>
                <a:gd name="T24" fmla="*/ 203 w 213"/>
                <a:gd name="T25" fmla="*/ 213 h 463"/>
                <a:gd name="T26" fmla="*/ 212 w 213"/>
                <a:gd name="T27" fmla="*/ 194 h 463"/>
                <a:gd name="T28" fmla="*/ 212 w 213"/>
                <a:gd name="T29" fmla="*/ 47 h 463"/>
                <a:gd name="T30" fmla="*/ 203 w 213"/>
                <a:gd name="T31" fmla="*/ 9 h 463"/>
                <a:gd name="T32" fmla="*/ 157 w 213"/>
                <a:gd name="T33" fmla="*/ 0 h 463"/>
                <a:gd name="T34" fmla="*/ 55 w 213"/>
                <a:gd name="T35" fmla="*/ 0 h 463"/>
                <a:gd name="T36" fmla="*/ 18 w 213"/>
                <a:gd name="T37" fmla="*/ 9 h 463"/>
                <a:gd name="T38" fmla="*/ 0 w 213"/>
                <a:gd name="T39" fmla="*/ 47 h 463"/>
                <a:gd name="T40" fmla="*/ 0 w 213"/>
                <a:gd name="T41" fmla="*/ 204 h 463"/>
                <a:gd name="T42" fmla="*/ 9 w 213"/>
                <a:gd name="T43" fmla="*/ 222 h 463"/>
                <a:gd name="T44" fmla="*/ 27 w 213"/>
                <a:gd name="T45" fmla="*/ 222 h 463"/>
                <a:gd name="T46" fmla="*/ 37 w 213"/>
                <a:gd name="T47" fmla="*/ 204 h 463"/>
                <a:gd name="T48" fmla="*/ 37 w 213"/>
                <a:gd name="T49" fmla="*/ 56 h 463"/>
                <a:gd name="T50" fmla="*/ 46 w 213"/>
                <a:gd name="T51" fmla="*/ 56 h 463"/>
                <a:gd name="T52" fmla="*/ 46 w 213"/>
                <a:gd name="T53" fmla="*/ 444 h 463"/>
                <a:gd name="T54" fmla="*/ 46 w 213"/>
                <a:gd name="T55" fmla="*/ 444 h 463"/>
                <a:gd name="T56" fmla="*/ 46 w 213"/>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463">
                  <a:moveTo>
                    <a:pt x="46" y="444"/>
                  </a:moveTo>
                  <a:cubicBezTo>
                    <a:pt x="46" y="462"/>
                    <a:pt x="55" y="462"/>
                    <a:pt x="73"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29" y="462"/>
                    <a:pt x="147" y="462"/>
                  </a:cubicBezTo>
                  <a:cubicBezTo>
                    <a:pt x="157" y="462"/>
                    <a:pt x="166" y="462"/>
                    <a:pt x="166" y="444"/>
                  </a:cubicBezTo>
                  <a:cubicBezTo>
                    <a:pt x="166" y="56"/>
                    <a:pt x="166" y="56"/>
                    <a:pt x="166" y="56"/>
                  </a:cubicBezTo>
                  <a:cubicBezTo>
                    <a:pt x="175" y="56"/>
                    <a:pt x="175" y="56"/>
                    <a:pt x="175" y="56"/>
                  </a:cubicBezTo>
                  <a:cubicBezTo>
                    <a:pt x="175" y="194"/>
                    <a:pt x="175" y="194"/>
                    <a:pt x="175" y="194"/>
                  </a:cubicBezTo>
                  <a:cubicBezTo>
                    <a:pt x="175" y="204"/>
                    <a:pt x="184" y="213"/>
                    <a:pt x="184" y="213"/>
                  </a:cubicBezTo>
                  <a:cubicBezTo>
                    <a:pt x="193" y="222"/>
                    <a:pt x="203" y="222"/>
                    <a:pt x="203" y="213"/>
                  </a:cubicBezTo>
                  <a:cubicBezTo>
                    <a:pt x="212" y="213"/>
                    <a:pt x="212" y="204"/>
                    <a:pt x="212" y="194"/>
                  </a:cubicBezTo>
                  <a:cubicBezTo>
                    <a:pt x="212" y="47"/>
                    <a:pt x="212" y="47"/>
                    <a:pt x="212" y="47"/>
                  </a:cubicBezTo>
                  <a:cubicBezTo>
                    <a:pt x="212" y="28"/>
                    <a:pt x="212" y="19"/>
                    <a:pt x="203" y="9"/>
                  </a:cubicBezTo>
                  <a:cubicBezTo>
                    <a:pt x="193" y="0"/>
                    <a:pt x="175" y="0"/>
                    <a:pt x="157" y="0"/>
                  </a:cubicBezTo>
                  <a:cubicBezTo>
                    <a:pt x="55" y="0"/>
                    <a:pt x="55" y="0"/>
                    <a:pt x="55" y="0"/>
                  </a:cubicBezTo>
                  <a:cubicBezTo>
                    <a:pt x="37" y="0"/>
                    <a:pt x="27" y="0"/>
                    <a:pt x="18" y="9"/>
                  </a:cubicBezTo>
                  <a:cubicBezTo>
                    <a:pt x="0" y="19"/>
                    <a:pt x="0" y="28"/>
                    <a:pt x="0" y="47"/>
                  </a:cubicBezTo>
                  <a:cubicBezTo>
                    <a:pt x="0" y="204"/>
                    <a:pt x="0" y="204"/>
                    <a:pt x="0" y="204"/>
                  </a:cubicBezTo>
                  <a:cubicBezTo>
                    <a:pt x="0" y="213"/>
                    <a:pt x="0" y="213"/>
                    <a:pt x="9" y="222"/>
                  </a:cubicBezTo>
                  <a:cubicBezTo>
                    <a:pt x="9" y="222"/>
                    <a:pt x="18" y="222"/>
                    <a:pt x="27" y="222"/>
                  </a:cubicBezTo>
                  <a:cubicBezTo>
                    <a:pt x="27"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33" name="Freeform 52">
              <a:extLst>
                <a:ext uri="{FF2B5EF4-FFF2-40B4-BE49-F238E27FC236}">
                  <a16:creationId xmlns:a16="http://schemas.microsoft.com/office/drawing/2014/main" id="{EC9772EC-6A1B-7CF2-84F4-00DF7C8837C6}"/>
                </a:ext>
              </a:extLst>
            </p:cNvPr>
            <p:cNvSpPr>
              <a:spLocks noChangeArrowheads="1"/>
            </p:cNvSpPr>
            <p:nvPr/>
          </p:nvSpPr>
          <p:spPr bwMode="auto">
            <a:xfrm>
              <a:off x="7323177" y="3691608"/>
              <a:ext cx="36512" cy="33338"/>
            </a:xfrm>
            <a:custGeom>
              <a:avLst/>
              <a:gdLst>
                <a:gd name="T0" fmla="*/ 0 w 103"/>
                <a:gd name="T1" fmla="*/ 46 h 94"/>
                <a:gd name="T2" fmla="*/ 18 w 103"/>
                <a:gd name="T3" fmla="*/ 83 h 94"/>
                <a:gd name="T4" fmla="*/ 46 w 103"/>
                <a:gd name="T5" fmla="*/ 93 h 94"/>
                <a:gd name="T6" fmla="*/ 83 w 103"/>
                <a:gd name="T7" fmla="*/ 83 h 94"/>
                <a:gd name="T8" fmla="*/ 102 w 103"/>
                <a:gd name="T9" fmla="*/ 46 h 94"/>
                <a:gd name="T10" fmla="*/ 83 w 103"/>
                <a:gd name="T11" fmla="*/ 9 h 94"/>
                <a:gd name="T12" fmla="*/ 46 w 103"/>
                <a:gd name="T13" fmla="*/ 0 h 94"/>
                <a:gd name="T14" fmla="*/ 18 w 103"/>
                <a:gd name="T15" fmla="*/ 9 h 94"/>
                <a:gd name="T16" fmla="*/ 0 w 103"/>
                <a:gd name="T17" fmla="*/ 46 h 94"/>
                <a:gd name="T18" fmla="*/ 0 w 103"/>
                <a:gd name="T19" fmla="*/ 46 h 94"/>
                <a:gd name="T20" fmla="*/ 0 w 103"/>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94">
                  <a:moveTo>
                    <a:pt x="0" y="46"/>
                  </a:moveTo>
                  <a:cubicBezTo>
                    <a:pt x="0" y="56"/>
                    <a:pt x="0" y="74"/>
                    <a:pt x="18" y="83"/>
                  </a:cubicBezTo>
                  <a:cubicBezTo>
                    <a:pt x="28" y="93"/>
                    <a:pt x="37" y="93"/>
                    <a:pt x="46" y="93"/>
                  </a:cubicBezTo>
                  <a:cubicBezTo>
                    <a:pt x="65" y="93"/>
                    <a:pt x="74" y="93"/>
                    <a:pt x="83" y="83"/>
                  </a:cubicBezTo>
                  <a:cubicBezTo>
                    <a:pt x="92" y="74"/>
                    <a:pt x="102" y="56"/>
                    <a:pt x="102" y="46"/>
                  </a:cubicBezTo>
                  <a:cubicBezTo>
                    <a:pt x="102" y="28"/>
                    <a:pt x="92" y="19"/>
                    <a:pt x="83" y="9"/>
                  </a:cubicBezTo>
                  <a:cubicBezTo>
                    <a:pt x="74" y="0"/>
                    <a:pt x="65" y="0"/>
                    <a:pt x="46" y="0"/>
                  </a:cubicBezTo>
                  <a:cubicBezTo>
                    <a:pt x="37" y="0"/>
                    <a:pt x="28"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grpSp>
      <p:sp>
        <p:nvSpPr>
          <p:cNvPr id="34" name="Text Box 6">
            <a:extLst>
              <a:ext uri="{FF2B5EF4-FFF2-40B4-BE49-F238E27FC236}">
                <a16:creationId xmlns:a16="http://schemas.microsoft.com/office/drawing/2014/main" id="{ABE9E151-1BAA-235D-63F4-9877FD095D1E}"/>
              </a:ext>
            </a:extLst>
          </p:cNvPr>
          <p:cNvSpPr txBox="1">
            <a:spLocks noChangeArrowheads="1"/>
          </p:cNvSpPr>
          <p:nvPr/>
        </p:nvSpPr>
        <p:spPr bwMode="auto">
          <a:xfrm>
            <a:off x="7494594" y="4897121"/>
            <a:ext cx="521009" cy="353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en-US" altLang="ru-RU" sz="2400" kern="1200" dirty="0">
                <a:ln w="0"/>
                <a:solidFill>
                  <a:srgbClr val="F6B73A"/>
                </a:solidFill>
                <a:latin typeface="Bebas Neue Bold" charset="0"/>
                <a:ea typeface="Bebas Neue Bold" charset="0"/>
                <a:cs typeface="Bebas Neue Bold" charset="0"/>
              </a:rPr>
              <a:t>89%</a:t>
            </a:r>
            <a:endParaRPr lang="ru-RU" altLang="ru-RU" sz="2800" kern="1200" dirty="0">
              <a:ln w="0"/>
              <a:solidFill>
                <a:srgbClr val="F6B73A"/>
              </a:solidFill>
              <a:latin typeface="Bebas Neue Bold" charset="0"/>
              <a:ea typeface="Bebas Neue Bold" charset="0"/>
              <a:cs typeface="Bebas Neue Bold" charset="0"/>
            </a:endParaRPr>
          </a:p>
        </p:txBody>
      </p:sp>
      <p:grpSp>
        <p:nvGrpSpPr>
          <p:cNvPr id="35" name="Группа 661">
            <a:extLst>
              <a:ext uri="{FF2B5EF4-FFF2-40B4-BE49-F238E27FC236}">
                <a16:creationId xmlns:a16="http://schemas.microsoft.com/office/drawing/2014/main" id="{9BE121EF-5B7A-C9D4-D264-0CB1EBAFC5ED}"/>
              </a:ext>
            </a:extLst>
          </p:cNvPr>
          <p:cNvGrpSpPr/>
          <p:nvPr/>
        </p:nvGrpSpPr>
        <p:grpSpPr>
          <a:xfrm>
            <a:off x="8124743" y="5433163"/>
            <a:ext cx="1724679" cy="285845"/>
            <a:chOff x="6093557" y="4074872"/>
            <a:chExt cx="1293509" cy="214384"/>
          </a:xfrm>
        </p:grpSpPr>
        <p:sp>
          <p:nvSpPr>
            <p:cNvPr id="36" name="Freeform 43">
              <a:extLst>
                <a:ext uri="{FF2B5EF4-FFF2-40B4-BE49-F238E27FC236}">
                  <a16:creationId xmlns:a16="http://schemas.microsoft.com/office/drawing/2014/main" id="{24BC0EDA-1850-12E1-4C1F-5223F11001CF}"/>
                </a:ext>
              </a:extLst>
            </p:cNvPr>
            <p:cNvSpPr>
              <a:spLocks noChangeArrowheads="1"/>
            </p:cNvSpPr>
            <p:nvPr/>
          </p:nvSpPr>
          <p:spPr bwMode="auto">
            <a:xfrm>
              <a:off x="6093557" y="4119322"/>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29"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lnTo>
                    <a:pt x="9" y="222"/>
                  </a:lnTo>
                  <a:cubicBezTo>
                    <a:pt x="19" y="231"/>
                    <a:pt x="28"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37" name="Freeform 44">
              <a:extLst>
                <a:ext uri="{FF2B5EF4-FFF2-40B4-BE49-F238E27FC236}">
                  <a16:creationId xmlns:a16="http://schemas.microsoft.com/office/drawing/2014/main" id="{2174E448-0F21-7C65-653E-AB4E80859822}"/>
                </a:ext>
              </a:extLst>
            </p:cNvPr>
            <p:cNvSpPr>
              <a:spLocks noChangeArrowheads="1"/>
            </p:cNvSpPr>
            <p:nvPr/>
          </p:nvSpPr>
          <p:spPr bwMode="auto">
            <a:xfrm>
              <a:off x="6117369" y="4074872"/>
              <a:ext cx="33338" cy="36513"/>
            </a:xfrm>
            <a:custGeom>
              <a:avLst/>
              <a:gdLst>
                <a:gd name="T0" fmla="*/ 0 w 93"/>
                <a:gd name="T1" fmla="*/ 46 h 103"/>
                <a:gd name="T2" fmla="*/ 9 w 93"/>
                <a:gd name="T3" fmla="*/ 83 h 103"/>
                <a:gd name="T4" fmla="*/ 46 w 93"/>
                <a:gd name="T5" fmla="*/ 102 h 103"/>
                <a:gd name="T6" fmla="*/ 83 w 93"/>
                <a:gd name="T7" fmla="*/ 83 h 103"/>
                <a:gd name="T8" fmla="*/ 92 w 93"/>
                <a:gd name="T9" fmla="*/ 46 h 103"/>
                <a:gd name="T10" fmla="*/ 83 w 93"/>
                <a:gd name="T11" fmla="*/ 18 h 103"/>
                <a:gd name="T12" fmla="*/ 46 w 93"/>
                <a:gd name="T13" fmla="*/ 0 h 103"/>
                <a:gd name="T14" fmla="*/ 9 w 93"/>
                <a:gd name="T15" fmla="*/ 18 h 103"/>
                <a:gd name="T16" fmla="*/ 0 w 93"/>
                <a:gd name="T17" fmla="*/ 46 h 103"/>
                <a:gd name="T18" fmla="*/ 0 w 93"/>
                <a:gd name="T19" fmla="*/ 46 h 103"/>
                <a:gd name="T20" fmla="*/ 0 w 93"/>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3">
                  <a:moveTo>
                    <a:pt x="0" y="46"/>
                  </a:moveTo>
                  <a:cubicBezTo>
                    <a:pt x="0" y="65"/>
                    <a:pt x="0" y="74"/>
                    <a:pt x="9" y="83"/>
                  </a:cubicBezTo>
                  <a:cubicBezTo>
                    <a:pt x="18" y="92"/>
                    <a:pt x="28" y="102"/>
                    <a:pt x="46" y="102"/>
                  </a:cubicBezTo>
                  <a:cubicBezTo>
                    <a:pt x="55" y="102"/>
                    <a:pt x="74" y="92"/>
                    <a:pt x="83" y="83"/>
                  </a:cubicBezTo>
                  <a:cubicBezTo>
                    <a:pt x="92" y="74"/>
                    <a:pt x="92" y="65"/>
                    <a:pt x="92" y="46"/>
                  </a:cubicBezTo>
                  <a:cubicBezTo>
                    <a:pt x="92" y="37"/>
                    <a:pt x="92" y="28"/>
                    <a:pt x="83" y="18"/>
                  </a:cubicBezTo>
                  <a:cubicBezTo>
                    <a:pt x="74" y="9"/>
                    <a:pt x="55" y="0"/>
                    <a:pt x="46" y="0"/>
                  </a:cubicBezTo>
                  <a:cubicBezTo>
                    <a:pt x="28" y="0"/>
                    <a:pt x="18" y="9"/>
                    <a:pt x="9" y="18"/>
                  </a:cubicBezTo>
                  <a:cubicBezTo>
                    <a:pt x="0" y="28"/>
                    <a:pt x="0" y="37"/>
                    <a:pt x="0" y="46"/>
                  </a:cubicBezTo>
                  <a:close/>
                  <a:moveTo>
                    <a:pt x="0" y="46"/>
                  </a:moveTo>
                  <a:lnTo>
                    <a:pt x="0" y="46"/>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38" name="Freeform 45">
              <a:extLst>
                <a:ext uri="{FF2B5EF4-FFF2-40B4-BE49-F238E27FC236}">
                  <a16:creationId xmlns:a16="http://schemas.microsoft.com/office/drawing/2014/main" id="{79C8C63D-D584-74D3-1F3D-0452A596F6C8}"/>
                </a:ext>
              </a:extLst>
            </p:cNvPr>
            <p:cNvSpPr>
              <a:spLocks noChangeArrowheads="1"/>
            </p:cNvSpPr>
            <p:nvPr/>
          </p:nvSpPr>
          <p:spPr bwMode="auto">
            <a:xfrm>
              <a:off x="6223732" y="4119322"/>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67 w 223"/>
                <a:gd name="T15" fmla="*/ 443 h 472"/>
                <a:gd name="T16" fmla="*/ 167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4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30" y="471"/>
                    <a:pt x="148" y="471"/>
                  </a:cubicBezTo>
                  <a:cubicBezTo>
                    <a:pt x="167" y="471"/>
                    <a:pt x="167" y="462"/>
                    <a:pt x="167" y="443"/>
                  </a:cubicBezTo>
                  <a:cubicBezTo>
                    <a:pt x="167" y="65"/>
                    <a:pt x="167" y="65"/>
                    <a:pt x="167" y="65"/>
                  </a:cubicBezTo>
                  <a:cubicBezTo>
                    <a:pt x="185" y="65"/>
                    <a:pt x="185" y="65"/>
                    <a:pt x="185" y="65"/>
                  </a:cubicBezTo>
                  <a:cubicBezTo>
                    <a:pt x="185" y="203"/>
                    <a:pt x="185" y="203"/>
                    <a:pt x="185" y="203"/>
                  </a:cubicBezTo>
                  <a:cubicBezTo>
                    <a:pt x="185" y="213"/>
                    <a:pt x="185" y="213"/>
                    <a:pt x="194" y="222"/>
                  </a:cubicBezTo>
                  <a:cubicBezTo>
                    <a:pt x="194" y="222"/>
                    <a:pt x="204" y="222"/>
                    <a:pt x="213" y="222"/>
                  </a:cubicBezTo>
                  <a:cubicBezTo>
                    <a:pt x="213" y="213"/>
                    <a:pt x="222" y="213"/>
                    <a:pt x="222" y="203"/>
                  </a:cubicBezTo>
                  <a:cubicBezTo>
                    <a:pt x="222" y="56"/>
                    <a:pt x="222" y="56"/>
                    <a:pt x="222" y="56"/>
                  </a:cubicBezTo>
                  <a:cubicBezTo>
                    <a:pt x="222" y="37"/>
                    <a:pt x="213" y="28"/>
                    <a:pt x="204"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cubicBezTo>
                    <a:pt x="0" y="213"/>
                    <a:pt x="0" y="222"/>
                    <a:pt x="9" y="222"/>
                  </a:cubicBezTo>
                  <a:cubicBezTo>
                    <a:pt x="19" y="231"/>
                    <a:pt x="19"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39" name="Freeform 46">
              <a:extLst>
                <a:ext uri="{FF2B5EF4-FFF2-40B4-BE49-F238E27FC236}">
                  <a16:creationId xmlns:a16="http://schemas.microsoft.com/office/drawing/2014/main" id="{DA5BFB08-EFB2-C7EC-935A-F883498EE169}"/>
                </a:ext>
              </a:extLst>
            </p:cNvPr>
            <p:cNvSpPr>
              <a:spLocks noChangeArrowheads="1"/>
            </p:cNvSpPr>
            <p:nvPr/>
          </p:nvSpPr>
          <p:spPr bwMode="auto">
            <a:xfrm>
              <a:off x="6242782" y="4074872"/>
              <a:ext cx="36512" cy="36513"/>
            </a:xfrm>
            <a:custGeom>
              <a:avLst/>
              <a:gdLst>
                <a:gd name="T0" fmla="*/ 0 w 102"/>
                <a:gd name="T1" fmla="*/ 46 h 103"/>
                <a:gd name="T2" fmla="*/ 18 w 102"/>
                <a:gd name="T3" fmla="*/ 83 h 103"/>
                <a:gd name="T4" fmla="*/ 55 w 102"/>
                <a:gd name="T5" fmla="*/ 102 h 103"/>
                <a:gd name="T6" fmla="*/ 92 w 102"/>
                <a:gd name="T7" fmla="*/ 83 h 103"/>
                <a:gd name="T8" fmla="*/ 101 w 102"/>
                <a:gd name="T9" fmla="*/ 46 h 103"/>
                <a:gd name="T10" fmla="*/ 92 w 102"/>
                <a:gd name="T11" fmla="*/ 18 h 103"/>
                <a:gd name="T12" fmla="*/ 55 w 102"/>
                <a:gd name="T13" fmla="*/ 0 h 103"/>
                <a:gd name="T14" fmla="*/ 18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9" y="74"/>
                    <a:pt x="18" y="83"/>
                  </a:cubicBezTo>
                  <a:cubicBezTo>
                    <a:pt x="27" y="92"/>
                    <a:pt x="37" y="102"/>
                    <a:pt x="55" y="102"/>
                  </a:cubicBezTo>
                  <a:cubicBezTo>
                    <a:pt x="64" y="102"/>
                    <a:pt x="83" y="92"/>
                    <a:pt x="92" y="83"/>
                  </a:cubicBezTo>
                  <a:cubicBezTo>
                    <a:pt x="101" y="74"/>
                    <a:pt x="101" y="65"/>
                    <a:pt x="101" y="46"/>
                  </a:cubicBezTo>
                  <a:cubicBezTo>
                    <a:pt x="101" y="37"/>
                    <a:pt x="101" y="28"/>
                    <a:pt x="92" y="18"/>
                  </a:cubicBezTo>
                  <a:cubicBezTo>
                    <a:pt x="83" y="9"/>
                    <a:pt x="64" y="0"/>
                    <a:pt x="55" y="0"/>
                  </a:cubicBezTo>
                  <a:cubicBezTo>
                    <a:pt x="37" y="0"/>
                    <a:pt x="27" y="9"/>
                    <a:pt x="18" y="18"/>
                  </a:cubicBezTo>
                  <a:cubicBezTo>
                    <a:pt x="9" y="28"/>
                    <a:pt x="0" y="37"/>
                    <a:pt x="0" y="46"/>
                  </a:cubicBezTo>
                  <a:close/>
                  <a:moveTo>
                    <a:pt x="0" y="46"/>
                  </a:moveTo>
                  <a:lnTo>
                    <a:pt x="0" y="46"/>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0" name="Freeform 47">
              <a:extLst>
                <a:ext uri="{FF2B5EF4-FFF2-40B4-BE49-F238E27FC236}">
                  <a16:creationId xmlns:a16="http://schemas.microsoft.com/office/drawing/2014/main" id="{85E8195F-BB3F-BDE3-9735-0849FD714247}"/>
                </a:ext>
              </a:extLst>
            </p:cNvPr>
            <p:cNvSpPr>
              <a:spLocks noChangeArrowheads="1"/>
            </p:cNvSpPr>
            <p:nvPr/>
          </p:nvSpPr>
          <p:spPr bwMode="auto">
            <a:xfrm>
              <a:off x="6363432" y="4119322"/>
              <a:ext cx="80962" cy="169863"/>
            </a:xfrm>
            <a:custGeom>
              <a:avLst/>
              <a:gdLst>
                <a:gd name="T0" fmla="*/ 56 w 223"/>
                <a:gd name="T1" fmla="*/ 443 h 472"/>
                <a:gd name="T2" fmla="*/ 74 w 223"/>
                <a:gd name="T3" fmla="*/ 471 h 472"/>
                <a:gd name="T4" fmla="*/ 102 w 223"/>
                <a:gd name="T5" fmla="*/ 443 h 472"/>
                <a:gd name="T6" fmla="*/ 102 w 223"/>
                <a:gd name="T7" fmla="*/ 222 h 472"/>
                <a:gd name="T8" fmla="*/ 130 w 223"/>
                <a:gd name="T9" fmla="*/ 222 h 472"/>
                <a:gd name="T10" fmla="*/ 13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66 w 223"/>
                <a:gd name="T33" fmla="*/ 0 h 472"/>
                <a:gd name="T34" fmla="*/ 65 w 223"/>
                <a:gd name="T35" fmla="*/ 0 h 472"/>
                <a:gd name="T36" fmla="*/ 19 w 223"/>
                <a:gd name="T37" fmla="*/ 18 h 472"/>
                <a:gd name="T38" fmla="*/ 0 w 223"/>
                <a:gd name="T39" fmla="*/ 56 h 472"/>
                <a:gd name="T40" fmla="*/ 0 w 223"/>
                <a:gd name="T41" fmla="*/ 213 h 472"/>
                <a:gd name="T42" fmla="*/ 10 w 223"/>
                <a:gd name="T43" fmla="*/ 222 h 472"/>
                <a:gd name="T44" fmla="*/ 28 w 223"/>
                <a:gd name="T45" fmla="*/ 222 h 472"/>
                <a:gd name="T46" fmla="*/ 37 w 223"/>
                <a:gd name="T47" fmla="*/ 213 h 472"/>
                <a:gd name="T48" fmla="*/ 37 w 223"/>
                <a:gd name="T49" fmla="*/ 65 h 472"/>
                <a:gd name="T50" fmla="*/ 56 w 223"/>
                <a:gd name="T51" fmla="*/ 65 h 472"/>
                <a:gd name="T52" fmla="*/ 56 w 223"/>
                <a:gd name="T53" fmla="*/ 443 h 472"/>
                <a:gd name="T54" fmla="*/ 56 w 223"/>
                <a:gd name="T55" fmla="*/ 443 h 472"/>
                <a:gd name="T56" fmla="*/ 5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56" y="443"/>
                  </a:moveTo>
                  <a:cubicBezTo>
                    <a:pt x="56" y="462"/>
                    <a:pt x="56" y="471"/>
                    <a:pt x="74" y="471"/>
                  </a:cubicBezTo>
                  <a:cubicBezTo>
                    <a:pt x="93" y="471"/>
                    <a:pt x="102" y="462"/>
                    <a:pt x="102" y="443"/>
                  </a:cubicBezTo>
                  <a:cubicBezTo>
                    <a:pt x="102" y="222"/>
                    <a:pt x="102" y="222"/>
                    <a:pt x="102" y="222"/>
                  </a:cubicBezTo>
                  <a:cubicBezTo>
                    <a:pt x="130" y="222"/>
                    <a:pt x="130" y="222"/>
                    <a:pt x="130" y="222"/>
                  </a:cubicBezTo>
                  <a:cubicBezTo>
                    <a:pt x="130" y="443"/>
                    <a:pt x="130" y="443"/>
                    <a:pt x="130" y="443"/>
                  </a:cubicBezTo>
                  <a:cubicBezTo>
                    <a:pt x="130" y="462"/>
                    <a:pt x="130"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85" y="0"/>
                    <a:pt x="166" y="0"/>
                  </a:cubicBezTo>
                  <a:cubicBezTo>
                    <a:pt x="65" y="0"/>
                    <a:pt x="65" y="0"/>
                    <a:pt x="65" y="0"/>
                  </a:cubicBezTo>
                  <a:cubicBezTo>
                    <a:pt x="46" y="0"/>
                    <a:pt x="28" y="9"/>
                    <a:pt x="19" y="18"/>
                  </a:cubicBezTo>
                  <a:cubicBezTo>
                    <a:pt x="10" y="18"/>
                    <a:pt x="0" y="37"/>
                    <a:pt x="0" y="56"/>
                  </a:cubicBezTo>
                  <a:cubicBezTo>
                    <a:pt x="0" y="213"/>
                    <a:pt x="0" y="213"/>
                    <a:pt x="0" y="213"/>
                  </a:cubicBezTo>
                  <a:lnTo>
                    <a:pt x="10" y="222"/>
                  </a:lnTo>
                  <a:cubicBezTo>
                    <a:pt x="19" y="231"/>
                    <a:pt x="28" y="231"/>
                    <a:pt x="28" y="222"/>
                  </a:cubicBezTo>
                  <a:cubicBezTo>
                    <a:pt x="37" y="222"/>
                    <a:pt x="37" y="213"/>
                    <a:pt x="37" y="213"/>
                  </a:cubicBezTo>
                  <a:cubicBezTo>
                    <a:pt x="37" y="65"/>
                    <a:pt x="37" y="65"/>
                    <a:pt x="37" y="65"/>
                  </a:cubicBezTo>
                  <a:cubicBezTo>
                    <a:pt x="56" y="65"/>
                    <a:pt x="56" y="65"/>
                    <a:pt x="56" y="65"/>
                  </a:cubicBezTo>
                  <a:lnTo>
                    <a:pt x="56" y="443"/>
                  </a:lnTo>
                  <a:close/>
                  <a:moveTo>
                    <a:pt x="56" y="443"/>
                  </a:moveTo>
                  <a:lnTo>
                    <a:pt x="56" y="443"/>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1" name="Freeform 48">
              <a:extLst>
                <a:ext uri="{FF2B5EF4-FFF2-40B4-BE49-F238E27FC236}">
                  <a16:creationId xmlns:a16="http://schemas.microsoft.com/office/drawing/2014/main" id="{B5E7D4D2-CDFE-DD0F-F439-02018733ADF8}"/>
                </a:ext>
              </a:extLst>
            </p:cNvPr>
            <p:cNvSpPr>
              <a:spLocks noChangeArrowheads="1"/>
            </p:cNvSpPr>
            <p:nvPr/>
          </p:nvSpPr>
          <p:spPr bwMode="auto">
            <a:xfrm>
              <a:off x="6385657" y="4074872"/>
              <a:ext cx="36512" cy="36513"/>
            </a:xfrm>
            <a:custGeom>
              <a:avLst/>
              <a:gdLst>
                <a:gd name="T0" fmla="*/ 0 w 102"/>
                <a:gd name="T1" fmla="*/ 46 h 103"/>
                <a:gd name="T2" fmla="*/ 9 w 102"/>
                <a:gd name="T3" fmla="*/ 83 h 103"/>
                <a:gd name="T4" fmla="*/ 46 w 102"/>
                <a:gd name="T5" fmla="*/ 102 h 103"/>
                <a:gd name="T6" fmla="*/ 83 w 102"/>
                <a:gd name="T7" fmla="*/ 83 h 103"/>
                <a:gd name="T8" fmla="*/ 101 w 102"/>
                <a:gd name="T9" fmla="*/ 46 h 103"/>
                <a:gd name="T10" fmla="*/ 83 w 102"/>
                <a:gd name="T11" fmla="*/ 18 h 103"/>
                <a:gd name="T12" fmla="*/ 46 w 102"/>
                <a:gd name="T13" fmla="*/ 0 h 103"/>
                <a:gd name="T14" fmla="*/ 9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0" y="74"/>
                    <a:pt x="9" y="83"/>
                  </a:cubicBezTo>
                  <a:cubicBezTo>
                    <a:pt x="18" y="92"/>
                    <a:pt x="37" y="102"/>
                    <a:pt x="46" y="102"/>
                  </a:cubicBezTo>
                  <a:cubicBezTo>
                    <a:pt x="65" y="102"/>
                    <a:pt x="74" y="92"/>
                    <a:pt x="83" y="83"/>
                  </a:cubicBezTo>
                  <a:cubicBezTo>
                    <a:pt x="92" y="74"/>
                    <a:pt x="101" y="65"/>
                    <a:pt x="101" y="46"/>
                  </a:cubicBezTo>
                  <a:cubicBezTo>
                    <a:pt x="101" y="37"/>
                    <a:pt x="92" y="28"/>
                    <a:pt x="83" y="18"/>
                  </a:cubicBezTo>
                  <a:cubicBezTo>
                    <a:pt x="74" y="9"/>
                    <a:pt x="65" y="0"/>
                    <a:pt x="46" y="0"/>
                  </a:cubicBezTo>
                  <a:cubicBezTo>
                    <a:pt x="37" y="0"/>
                    <a:pt x="18" y="9"/>
                    <a:pt x="9" y="18"/>
                  </a:cubicBezTo>
                  <a:cubicBezTo>
                    <a:pt x="0" y="28"/>
                    <a:pt x="0" y="37"/>
                    <a:pt x="0" y="46"/>
                  </a:cubicBezTo>
                  <a:close/>
                  <a:moveTo>
                    <a:pt x="0" y="46"/>
                  </a:moveTo>
                  <a:lnTo>
                    <a:pt x="0" y="46"/>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2" name="Freeform 49">
              <a:extLst>
                <a:ext uri="{FF2B5EF4-FFF2-40B4-BE49-F238E27FC236}">
                  <a16:creationId xmlns:a16="http://schemas.microsoft.com/office/drawing/2014/main" id="{C3341E75-ED8E-D347-5A22-9C725660916F}"/>
                </a:ext>
              </a:extLst>
            </p:cNvPr>
            <p:cNvSpPr>
              <a:spLocks noChangeArrowheads="1"/>
            </p:cNvSpPr>
            <p:nvPr/>
          </p:nvSpPr>
          <p:spPr bwMode="auto">
            <a:xfrm>
              <a:off x="6503132" y="4122497"/>
              <a:ext cx="77787" cy="166688"/>
            </a:xfrm>
            <a:custGeom>
              <a:avLst/>
              <a:gdLst>
                <a:gd name="T0" fmla="*/ 46 w 214"/>
                <a:gd name="T1" fmla="*/ 444 h 463"/>
                <a:gd name="T2" fmla="*/ 74 w 214"/>
                <a:gd name="T3" fmla="*/ 462 h 463"/>
                <a:gd name="T4" fmla="*/ 92 w 214"/>
                <a:gd name="T5" fmla="*/ 444 h 463"/>
                <a:gd name="T6" fmla="*/ 92 w 214"/>
                <a:gd name="T7" fmla="*/ 213 h 463"/>
                <a:gd name="T8" fmla="*/ 120 w 214"/>
                <a:gd name="T9" fmla="*/ 213 h 463"/>
                <a:gd name="T10" fmla="*/ 120 w 214"/>
                <a:gd name="T11" fmla="*/ 444 h 463"/>
                <a:gd name="T12" fmla="*/ 148 w 214"/>
                <a:gd name="T13" fmla="*/ 462 h 463"/>
                <a:gd name="T14" fmla="*/ 167 w 214"/>
                <a:gd name="T15" fmla="*/ 444 h 463"/>
                <a:gd name="T16" fmla="*/ 167 w 214"/>
                <a:gd name="T17" fmla="*/ 56 h 463"/>
                <a:gd name="T18" fmla="*/ 176 w 214"/>
                <a:gd name="T19" fmla="*/ 56 h 463"/>
                <a:gd name="T20" fmla="*/ 176 w 214"/>
                <a:gd name="T21" fmla="*/ 194 h 463"/>
                <a:gd name="T22" fmla="*/ 185 w 214"/>
                <a:gd name="T23" fmla="*/ 213 h 463"/>
                <a:gd name="T24" fmla="*/ 203 w 214"/>
                <a:gd name="T25" fmla="*/ 213 h 463"/>
                <a:gd name="T26" fmla="*/ 213 w 214"/>
                <a:gd name="T27" fmla="*/ 194 h 463"/>
                <a:gd name="T28" fmla="*/ 213 w 214"/>
                <a:gd name="T29" fmla="*/ 47 h 463"/>
                <a:gd name="T30" fmla="*/ 203 w 214"/>
                <a:gd name="T31" fmla="*/ 9 h 463"/>
                <a:gd name="T32" fmla="*/ 157 w 214"/>
                <a:gd name="T33" fmla="*/ 0 h 463"/>
                <a:gd name="T34" fmla="*/ 56 w 214"/>
                <a:gd name="T35" fmla="*/ 0 h 463"/>
                <a:gd name="T36" fmla="*/ 19 w 214"/>
                <a:gd name="T37" fmla="*/ 9 h 463"/>
                <a:gd name="T38" fmla="*/ 0 w 214"/>
                <a:gd name="T39" fmla="*/ 47 h 463"/>
                <a:gd name="T40" fmla="*/ 0 w 214"/>
                <a:gd name="T41" fmla="*/ 204 h 463"/>
                <a:gd name="T42" fmla="*/ 9 w 214"/>
                <a:gd name="T43" fmla="*/ 222 h 463"/>
                <a:gd name="T44" fmla="*/ 28 w 214"/>
                <a:gd name="T45" fmla="*/ 222 h 463"/>
                <a:gd name="T46" fmla="*/ 37 w 214"/>
                <a:gd name="T47" fmla="*/ 204 h 463"/>
                <a:gd name="T48" fmla="*/ 37 w 214"/>
                <a:gd name="T49" fmla="*/ 56 h 463"/>
                <a:gd name="T50" fmla="*/ 46 w 214"/>
                <a:gd name="T51" fmla="*/ 56 h 463"/>
                <a:gd name="T52" fmla="*/ 46 w 214"/>
                <a:gd name="T53" fmla="*/ 444 h 463"/>
                <a:gd name="T54" fmla="*/ 46 w 214"/>
                <a:gd name="T55" fmla="*/ 444 h 463"/>
                <a:gd name="T56" fmla="*/ 46 w 214"/>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463">
                  <a:moveTo>
                    <a:pt x="46" y="444"/>
                  </a:moveTo>
                  <a:cubicBezTo>
                    <a:pt x="46" y="462"/>
                    <a:pt x="56" y="462"/>
                    <a:pt x="74"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30" y="462"/>
                    <a:pt x="148" y="462"/>
                  </a:cubicBezTo>
                  <a:cubicBezTo>
                    <a:pt x="157" y="462"/>
                    <a:pt x="167" y="462"/>
                    <a:pt x="167" y="444"/>
                  </a:cubicBezTo>
                  <a:cubicBezTo>
                    <a:pt x="167" y="56"/>
                    <a:pt x="167" y="56"/>
                    <a:pt x="167" y="56"/>
                  </a:cubicBezTo>
                  <a:cubicBezTo>
                    <a:pt x="176" y="56"/>
                    <a:pt x="176" y="56"/>
                    <a:pt x="176" y="56"/>
                  </a:cubicBezTo>
                  <a:cubicBezTo>
                    <a:pt x="176" y="194"/>
                    <a:pt x="176" y="194"/>
                    <a:pt x="176" y="194"/>
                  </a:cubicBezTo>
                  <a:cubicBezTo>
                    <a:pt x="176" y="204"/>
                    <a:pt x="185" y="213"/>
                    <a:pt x="185" y="213"/>
                  </a:cubicBezTo>
                  <a:cubicBezTo>
                    <a:pt x="194" y="222"/>
                    <a:pt x="203" y="222"/>
                    <a:pt x="203" y="213"/>
                  </a:cubicBezTo>
                  <a:cubicBezTo>
                    <a:pt x="213" y="213"/>
                    <a:pt x="213" y="204"/>
                    <a:pt x="213" y="194"/>
                  </a:cubicBezTo>
                  <a:cubicBezTo>
                    <a:pt x="213" y="47"/>
                    <a:pt x="213" y="47"/>
                    <a:pt x="213" y="47"/>
                  </a:cubicBezTo>
                  <a:cubicBezTo>
                    <a:pt x="213" y="28"/>
                    <a:pt x="213" y="19"/>
                    <a:pt x="203" y="9"/>
                  </a:cubicBezTo>
                  <a:cubicBezTo>
                    <a:pt x="194" y="0"/>
                    <a:pt x="176" y="0"/>
                    <a:pt x="157" y="0"/>
                  </a:cubicBezTo>
                  <a:cubicBezTo>
                    <a:pt x="56" y="0"/>
                    <a:pt x="56" y="0"/>
                    <a:pt x="56" y="0"/>
                  </a:cubicBezTo>
                  <a:cubicBezTo>
                    <a:pt x="37" y="0"/>
                    <a:pt x="28" y="0"/>
                    <a:pt x="19" y="9"/>
                  </a:cubicBezTo>
                  <a:cubicBezTo>
                    <a:pt x="0" y="19"/>
                    <a:pt x="0" y="28"/>
                    <a:pt x="0" y="47"/>
                  </a:cubicBezTo>
                  <a:cubicBezTo>
                    <a:pt x="0" y="204"/>
                    <a:pt x="0" y="204"/>
                    <a:pt x="0" y="204"/>
                  </a:cubicBezTo>
                  <a:cubicBezTo>
                    <a:pt x="0" y="213"/>
                    <a:pt x="0" y="213"/>
                    <a:pt x="9" y="222"/>
                  </a:cubicBezTo>
                  <a:cubicBezTo>
                    <a:pt x="9" y="222"/>
                    <a:pt x="19" y="222"/>
                    <a:pt x="28" y="222"/>
                  </a:cubicBezTo>
                  <a:cubicBezTo>
                    <a:pt x="28"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3" name="Freeform 50">
              <a:extLst>
                <a:ext uri="{FF2B5EF4-FFF2-40B4-BE49-F238E27FC236}">
                  <a16:creationId xmlns:a16="http://schemas.microsoft.com/office/drawing/2014/main" id="{250CEBF7-E709-CD53-01DE-A0048187A19F}"/>
                </a:ext>
              </a:extLst>
            </p:cNvPr>
            <p:cNvSpPr>
              <a:spLocks noChangeArrowheads="1"/>
            </p:cNvSpPr>
            <p:nvPr/>
          </p:nvSpPr>
          <p:spPr bwMode="auto">
            <a:xfrm>
              <a:off x="6522182" y="4078047"/>
              <a:ext cx="36512" cy="33338"/>
            </a:xfrm>
            <a:custGeom>
              <a:avLst/>
              <a:gdLst>
                <a:gd name="T0" fmla="*/ 0 w 102"/>
                <a:gd name="T1" fmla="*/ 46 h 94"/>
                <a:gd name="T2" fmla="*/ 18 w 102"/>
                <a:gd name="T3" fmla="*/ 83 h 94"/>
                <a:gd name="T4" fmla="*/ 46 w 102"/>
                <a:gd name="T5" fmla="*/ 93 h 94"/>
                <a:gd name="T6" fmla="*/ 83 w 102"/>
                <a:gd name="T7" fmla="*/ 83 h 94"/>
                <a:gd name="T8" fmla="*/ 101 w 102"/>
                <a:gd name="T9" fmla="*/ 46 h 94"/>
                <a:gd name="T10" fmla="*/ 83 w 102"/>
                <a:gd name="T11" fmla="*/ 9 h 94"/>
                <a:gd name="T12" fmla="*/ 46 w 102"/>
                <a:gd name="T13" fmla="*/ 0 h 94"/>
                <a:gd name="T14" fmla="*/ 18 w 102"/>
                <a:gd name="T15" fmla="*/ 9 h 94"/>
                <a:gd name="T16" fmla="*/ 0 w 102"/>
                <a:gd name="T17" fmla="*/ 46 h 94"/>
                <a:gd name="T18" fmla="*/ 0 w 102"/>
                <a:gd name="T19" fmla="*/ 46 h 94"/>
                <a:gd name="T20" fmla="*/ 0 w 102"/>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4">
                  <a:moveTo>
                    <a:pt x="0" y="46"/>
                  </a:moveTo>
                  <a:cubicBezTo>
                    <a:pt x="0" y="56"/>
                    <a:pt x="0" y="74"/>
                    <a:pt x="18" y="83"/>
                  </a:cubicBezTo>
                  <a:cubicBezTo>
                    <a:pt x="27" y="93"/>
                    <a:pt x="36" y="93"/>
                    <a:pt x="46" y="93"/>
                  </a:cubicBezTo>
                  <a:cubicBezTo>
                    <a:pt x="64" y="93"/>
                    <a:pt x="74" y="93"/>
                    <a:pt x="83" y="83"/>
                  </a:cubicBezTo>
                  <a:cubicBezTo>
                    <a:pt x="92" y="74"/>
                    <a:pt x="101" y="56"/>
                    <a:pt x="101" y="46"/>
                  </a:cubicBezTo>
                  <a:cubicBezTo>
                    <a:pt x="101" y="28"/>
                    <a:pt x="92" y="19"/>
                    <a:pt x="83" y="9"/>
                  </a:cubicBezTo>
                  <a:cubicBezTo>
                    <a:pt x="74" y="0"/>
                    <a:pt x="64" y="0"/>
                    <a:pt x="46" y="0"/>
                  </a:cubicBezTo>
                  <a:cubicBezTo>
                    <a:pt x="36" y="0"/>
                    <a:pt x="27" y="0"/>
                    <a:pt x="18" y="9"/>
                  </a:cubicBezTo>
                  <a:cubicBezTo>
                    <a:pt x="0" y="19"/>
                    <a:pt x="0" y="37"/>
                    <a:pt x="0" y="46"/>
                  </a:cubicBezTo>
                  <a:close/>
                  <a:moveTo>
                    <a:pt x="0" y="46"/>
                  </a:moveTo>
                  <a:lnTo>
                    <a:pt x="0" y="46"/>
                  </a:ln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4" name="Freeform 51">
              <a:extLst>
                <a:ext uri="{FF2B5EF4-FFF2-40B4-BE49-F238E27FC236}">
                  <a16:creationId xmlns:a16="http://schemas.microsoft.com/office/drawing/2014/main" id="{8B5A6F7E-A58C-F6B0-DCB2-85AE06DBB2BA}"/>
                </a:ext>
              </a:extLst>
            </p:cNvPr>
            <p:cNvSpPr>
              <a:spLocks noChangeArrowheads="1"/>
            </p:cNvSpPr>
            <p:nvPr/>
          </p:nvSpPr>
          <p:spPr bwMode="auto">
            <a:xfrm>
              <a:off x="6636482" y="4122497"/>
              <a:ext cx="76200" cy="166688"/>
            </a:xfrm>
            <a:custGeom>
              <a:avLst/>
              <a:gdLst>
                <a:gd name="T0" fmla="*/ 46 w 213"/>
                <a:gd name="T1" fmla="*/ 444 h 463"/>
                <a:gd name="T2" fmla="*/ 73 w 213"/>
                <a:gd name="T3" fmla="*/ 462 h 463"/>
                <a:gd name="T4" fmla="*/ 92 w 213"/>
                <a:gd name="T5" fmla="*/ 444 h 463"/>
                <a:gd name="T6" fmla="*/ 92 w 213"/>
                <a:gd name="T7" fmla="*/ 213 h 463"/>
                <a:gd name="T8" fmla="*/ 120 w 213"/>
                <a:gd name="T9" fmla="*/ 213 h 463"/>
                <a:gd name="T10" fmla="*/ 120 w 213"/>
                <a:gd name="T11" fmla="*/ 444 h 463"/>
                <a:gd name="T12" fmla="*/ 147 w 213"/>
                <a:gd name="T13" fmla="*/ 462 h 463"/>
                <a:gd name="T14" fmla="*/ 166 w 213"/>
                <a:gd name="T15" fmla="*/ 444 h 463"/>
                <a:gd name="T16" fmla="*/ 166 w 213"/>
                <a:gd name="T17" fmla="*/ 56 h 463"/>
                <a:gd name="T18" fmla="*/ 175 w 213"/>
                <a:gd name="T19" fmla="*/ 56 h 463"/>
                <a:gd name="T20" fmla="*/ 175 w 213"/>
                <a:gd name="T21" fmla="*/ 194 h 463"/>
                <a:gd name="T22" fmla="*/ 184 w 213"/>
                <a:gd name="T23" fmla="*/ 213 h 463"/>
                <a:gd name="T24" fmla="*/ 203 w 213"/>
                <a:gd name="T25" fmla="*/ 213 h 463"/>
                <a:gd name="T26" fmla="*/ 212 w 213"/>
                <a:gd name="T27" fmla="*/ 194 h 463"/>
                <a:gd name="T28" fmla="*/ 212 w 213"/>
                <a:gd name="T29" fmla="*/ 47 h 463"/>
                <a:gd name="T30" fmla="*/ 203 w 213"/>
                <a:gd name="T31" fmla="*/ 9 h 463"/>
                <a:gd name="T32" fmla="*/ 157 w 213"/>
                <a:gd name="T33" fmla="*/ 0 h 463"/>
                <a:gd name="T34" fmla="*/ 55 w 213"/>
                <a:gd name="T35" fmla="*/ 0 h 463"/>
                <a:gd name="T36" fmla="*/ 18 w 213"/>
                <a:gd name="T37" fmla="*/ 9 h 463"/>
                <a:gd name="T38" fmla="*/ 0 w 213"/>
                <a:gd name="T39" fmla="*/ 47 h 463"/>
                <a:gd name="T40" fmla="*/ 0 w 213"/>
                <a:gd name="T41" fmla="*/ 204 h 463"/>
                <a:gd name="T42" fmla="*/ 9 w 213"/>
                <a:gd name="T43" fmla="*/ 222 h 463"/>
                <a:gd name="T44" fmla="*/ 27 w 213"/>
                <a:gd name="T45" fmla="*/ 222 h 463"/>
                <a:gd name="T46" fmla="*/ 37 w 213"/>
                <a:gd name="T47" fmla="*/ 204 h 463"/>
                <a:gd name="T48" fmla="*/ 37 w 213"/>
                <a:gd name="T49" fmla="*/ 56 h 463"/>
                <a:gd name="T50" fmla="*/ 46 w 213"/>
                <a:gd name="T51" fmla="*/ 56 h 463"/>
                <a:gd name="T52" fmla="*/ 46 w 213"/>
                <a:gd name="T53" fmla="*/ 444 h 463"/>
                <a:gd name="T54" fmla="*/ 46 w 213"/>
                <a:gd name="T55" fmla="*/ 444 h 463"/>
                <a:gd name="T56" fmla="*/ 46 w 213"/>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463">
                  <a:moveTo>
                    <a:pt x="46" y="444"/>
                  </a:moveTo>
                  <a:cubicBezTo>
                    <a:pt x="46" y="462"/>
                    <a:pt x="55" y="462"/>
                    <a:pt x="73"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29" y="462"/>
                    <a:pt x="147" y="462"/>
                  </a:cubicBezTo>
                  <a:cubicBezTo>
                    <a:pt x="157" y="462"/>
                    <a:pt x="166" y="462"/>
                    <a:pt x="166" y="444"/>
                  </a:cubicBezTo>
                  <a:cubicBezTo>
                    <a:pt x="166" y="56"/>
                    <a:pt x="166" y="56"/>
                    <a:pt x="166" y="56"/>
                  </a:cubicBezTo>
                  <a:cubicBezTo>
                    <a:pt x="175" y="56"/>
                    <a:pt x="175" y="56"/>
                    <a:pt x="175" y="56"/>
                  </a:cubicBezTo>
                  <a:cubicBezTo>
                    <a:pt x="175" y="194"/>
                    <a:pt x="175" y="194"/>
                    <a:pt x="175" y="194"/>
                  </a:cubicBezTo>
                  <a:cubicBezTo>
                    <a:pt x="175" y="204"/>
                    <a:pt x="184" y="213"/>
                    <a:pt x="184" y="213"/>
                  </a:cubicBezTo>
                  <a:cubicBezTo>
                    <a:pt x="193" y="222"/>
                    <a:pt x="203" y="222"/>
                    <a:pt x="203" y="213"/>
                  </a:cubicBezTo>
                  <a:cubicBezTo>
                    <a:pt x="212" y="213"/>
                    <a:pt x="212" y="204"/>
                    <a:pt x="212" y="194"/>
                  </a:cubicBezTo>
                  <a:cubicBezTo>
                    <a:pt x="212" y="47"/>
                    <a:pt x="212" y="47"/>
                    <a:pt x="212" y="47"/>
                  </a:cubicBezTo>
                  <a:cubicBezTo>
                    <a:pt x="212" y="28"/>
                    <a:pt x="212" y="19"/>
                    <a:pt x="203" y="9"/>
                  </a:cubicBezTo>
                  <a:cubicBezTo>
                    <a:pt x="193" y="0"/>
                    <a:pt x="175" y="0"/>
                    <a:pt x="157" y="0"/>
                  </a:cubicBezTo>
                  <a:cubicBezTo>
                    <a:pt x="55" y="0"/>
                    <a:pt x="55" y="0"/>
                    <a:pt x="55" y="0"/>
                  </a:cubicBezTo>
                  <a:cubicBezTo>
                    <a:pt x="37" y="0"/>
                    <a:pt x="27" y="0"/>
                    <a:pt x="18" y="9"/>
                  </a:cubicBezTo>
                  <a:cubicBezTo>
                    <a:pt x="0" y="19"/>
                    <a:pt x="0" y="28"/>
                    <a:pt x="0" y="47"/>
                  </a:cubicBezTo>
                  <a:cubicBezTo>
                    <a:pt x="0" y="204"/>
                    <a:pt x="0" y="204"/>
                    <a:pt x="0" y="204"/>
                  </a:cubicBezTo>
                  <a:cubicBezTo>
                    <a:pt x="0" y="213"/>
                    <a:pt x="0" y="213"/>
                    <a:pt x="9" y="222"/>
                  </a:cubicBezTo>
                  <a:cubicBezTo>
                    <a:pt x="9" y="222"/>
                    <a:pt x="18" y="222"/>
                    <a:pt x="27" y="222"/>
                  </a:cubicBezTo>
                  <a:cubicBezTo>
                    <a:pt x="27"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5" name="Freeform 52">
              <a:extLst>
                <a:ext uri="{FF2B5EF4-FFF2-40B4-BE49-F238E27FC236}">
                  <a16:creationId xmlns:a16="http://schemas.microsoft.com/office/drawing/2014/main" id="{98F3B7BC-2FFA-4C11-8DB9-8F41C05AB633}"/>
                </a:ext>
              </a:extLst>
            </p:cNvPr>
            <p:cNvSpPr>
              <a:spLocks noChangeArrowheads="1"/>
            </p:cNvSpPr>
            <p:nvPr/>
          </p:nvSpPr>
          <p:spPr bwMode="auto">
            <a:xfrm>
              <a:off x="6655532" y="4078047"/>
              <a:ext cx="36512" cy="33338"/>
            </a:xfrm>
            <a:custGeom>
              <a:avLst/>
              <a:gdLst>
                <a:gd name="T0" fmla="*/ 0 w 103"/>
                <a:gd name="T1" fmla="*/ 46 h 94"/>
                <a:gd name="T2" fmla="*/ 18 w 103"/>
                <a:gd name="T3" fmla="*/ 83 h 94"/>
                <a:gd name="T4" fmla="*/ 46 w 103"/>
                <a:gd name="T5" fmla="*/ 93 h 94"/>
                <a:gd name="T6" fmla="*/ 83 w 103"/>
                <a:gd name="T7" fmla="*/ 83 h 94"/>
                <a:gd name="T8" fmla="*/ 102 w 103"/>
                <a:gd name="T9" fmla="*/ 46 h 94"/>
                <a:gd name="T10" fmla="*/ 83 w 103"/>
                <a:gd name="T11" fmla="*/ 9 h 94"/>
                <a:gd name="T12" fmla="*/ 46 w 103"/>
                <a:gd name="T13" fmla="*/ 0 h 94"/>
                <a:gd name="T14" fmla="*/ 18 w 103"/>
                <a:gd name="T15" fmla="*/ 9 h 94"/>
                <a:gd name="T16" fmla="*/ 0 w 103"/>
                <a:gd name="T17" fmla="*/ 46 h 94"/>
                <a:gd name="T18" fmla="*/ 0 w 103"/>
                <a:gd name="T19" fmla="*/ 46 h 94"/>
                <a:gd name="T20" fmla="*/ 0 w 103"/>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94">
                  <a:moveTo>
                    <a:pt x="0" y="46"/>
                  </a:moveTo>
                  <a:cubicBezTo>
                    <a:pt x="0" y="56"/>
                    <a:pt x="0" y="74"/>
                    <a:pt x="18" y="83"/>
                  </a:cubicBezTo>
                  <a:cubicBezTo>
                    <a:pt x="28" y="93"/>
                    <a:pt x="37" y="93"/>
                    <a:pt x="46" y="93"/>
                  </a:cubicBezTo>
                  <a:cubicBezTo>
                    <a:pt x="65" y="93"/>
                    <a:pt x="74" y="93"/>
                    <a:pt x="83" y="83"/>
                  </a:cubicBezTo>
                  <a:cubicBezTo>
                    <a:pt x="92" y="74"/>
                    <a:pt x="102" y="56"/>
                    <a:pt x="102" y="46"/>
                  </a:cubicBezTo>
                  <a:cubicBezTo>
                    <a:pt x="102" y="28"/>
                    <a:pt x="92" y="19"/>
                    <a:pt x="83" y="9"/>
                  </a:cubicBezTo>
                  <a:cubicBezTo>
                    <a:pt x="74" y="0"/>
                    <a:pt x="65" y="0"/>
                    <a:pt x="46" y="0"/>
                  </a:cubicBezTo>
                  <a:cubicBezTo>
                    <a:pt x="37" y="0"/>
                    <a:pt x="28"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6" name="Freeform 43">
              <a:extLst>
                <a:ext uri="{FF2B5EF4-FFF2-40B4-BE49-F238E27FC236}">
                  <a16:creationId xmlns:a16="http://schemas.microsoft.com/office/drawing/2014/main" id="{B7F7D2D9-B342-B722-1C20-EA1BA1002277}"/>
                </a:ext>
              </a:extLst>
            </p:cNvPr>
            <p:cNvSpPr>
              <a:spLocks noChangeArrowheads="1"/>
            </p:cNvSpPr>
            <p:nvPr/>
          </p:nvSpPr>
          <p:spPr bwMode="auto">
            <a:xfrm>
              <a:off x="6767941" y="4119393"/>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29"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lnTo>
                    <a:pt x="9" y="222"/>
                  </a:lnTo>
                  <a:cubicBezTo>
                    <a:pt x="19" y="231"/>
                    <a:pt x="28"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7" name="Freeform 44">
              <a:extLst>
                <a:ext uri="{FF2B5EF4-FFF2-40B4-BE49-F238E27FC236}">
                  <a16:creationId xmlns:a16="http://schemas.microsoft.com/office/drawing/2014/main" id="{FF1CA023-0FF2-92A3-40D9-7224A2619CC6}"/>
                </a:ext>
              </a:extLst>
            </p:cNvPr>
            <p:cNvSpPr>
              <a:spLocks noChangeArrowheads="1"/>
            </p:cNvSpPr>
            <p:nvPr/>
          </p:nvSpPr>
          <p:spPr bwMode="auto">
            <a:xfrm>
              <a:off x="6791753" y="4074943"/>
              <a:ext cx="33338" cy="36513"/>
            </a:xfrm>
            <a:custGeom>
              <a:avLst/>
              <a:gdLst>
                <a:gd name="T0" fmla="*/ 0 w 93"/>
                <a:gd name="T1" fmla="*/ 46 h 103"/>
                <a:gd name="T2" fmla="*/ 9 w 93"/>
                <a:gd name="T3" fmla="*/ 83 h 103"/>
                <a:gd name="T4" fmla="*/ 46 w 93"/>
                <a:gd name="T5" fmla="*/ 102 h 103"/>
                <a:gd name="T6" fmla="*/ 83 w 93"/>
                <a:gd name="T7" fmla="*/ 83 h 103"/>
                <a:gd name="T8" fmla="*/ 92 w 93"/>
                <a:gd name="T9" fmla="*/ 46 h 103"/>
                <a:gd name="T10" fmla="*/ 83 w 93"/>
                <a:gd name="T11" fmla="*/ 18 h 103"/>
                <a:gd name="T12" fmla="*/ 46 w 93"/>
                <a:gd name="T13" fmla="*/ 0 h 103"/>
                <a:gd name="T14" fmla="*/ 9 w 93"/>
                <a:gd name="T15" fmla="*/ 18 h 103"/>
                <a:gd name="T16" fmla="*/ 0 w 93"/>
                <a:gd name="T17" fmla="*/ 46 h 103"/>
                <a:gd name="T18" fmla="*/ 0 w 93"/>
                <a:gd name="T19" fmla="*/ 46 h 103"/>
                <a:gd name="T20" fmla="*/ 0 w 93"/>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03">
                  <a:moveTo>
                    <a:pt x="0" y="46"/>
                  </a:moveTo>
                  <a:cubicBezTo>
                    <a:pt x="0" y="65"/>
                    <a:pt x="0" y="74"/>
                    <a:pt x="9" y="83"/>
                  </a:cubicBezTo>
                  <a:cubicBezTo>
                    <a:pt x="18" y="92"/>
                    <a:pt x="28" y="102"/>
                    <a:pt x="46" y="102"/>
                  </a:cubicBezTo>
                  <a:cubicBezTo>
                    <a:pt x="55" y="102"/>
                    <a:pt x="74" y="92"/>
                    <a:pt x="83" y="83"/>
                  </a:cubicBezTo>
                  <a:cubicBezTo>
                    <a:pt x="92" y="74"/>
                    <a:pt x="92" y="65"/>
                    <a:pt x="92" y="46"/>
                  </a:cubicBezTo>
                  <a:cubicBezTo>
                    <a:pt x="92" y="37"/>
                    <a:pt x="92" y="28"/>
                    <a:pt x="83" y="18"/>
                  </a:cubicBezTo>
                  <a:cubicBezTo>
                    <a:pt x="74" y="9"/>
                    <a:pt x="55" y="0"/>
                    <a:pt x="46" y="0"/>
                  </a:cubicBezTo>
                  <a:cubicBezTo>
                    <a:pt x="28" y="0"/>
                    <a:pt x="18" y="9"/>
                    <a:pt x="9" y="18"/>
                  </a:cubicBezTo>
                  <a:cubicBezTo>
                    <a:pt x="0"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8" name="Freeform 45">
              <a:extLst>
                <a:ext uri="{FF2B5EF4-FFF2-40B4-BE49-F238E27FC236}">
                  <a16:creationId xmlns:a16="http://schemas.microsoft.com/office/drawing/2014/main" id="{B2A216AB-05B9-5901-D20C-0EFB3F2091CD}"/>
                </a:ext>
              </a:extLst>
            </p:cNvPr>
            <p:cNvSpPr>
              <a:spLocks noChangeArrowheads="1"/>
            </p:cNvSpPr>
            <p:nvPr/>
          </p:nvSpPr>
          <p:spPr bwMode="auto">
            <a:xfrm>
              <a:off x="6898116" y="4119393"/>
              <a:ext cx="80962" cy="169863"/>
            </a:xfrm>
            <a:custGeom>
              <a:avLst/>
              <a:gdLst>
                <a:gd name="T0" fmla="*/ 46 w 223"/>
                <a:gd name="T1" fmla="*/ 443 h 472"/>
                <a:gd name="T2" fmla="*/ 74 w 223"/>
                <a:gd name="T3" fmla="*/ 471 h 472"/>
                <a:gd name="T4" fmla="*/ 102 w 223"/>
                <a:gd name="T5" fmla="*/ 443 h 472"/>
                <a:gd name="T6" fmla="*/ 102 w 223"/>
                <a:gd name="T7" fmla="*/ 222 h 472"/>
                <a:gd name="T8" fmla="*/ 120 w 223"/>
                <a:gd name="T9" fmla="*/ 222 h 472"/>
                <a:gd name="T10" fmla="*/ 120 w 223"/>
                <a:gd name="T11" fmla="*/ 443 h 472"/>
                <a:gd name="T12" fmla="*/ 148 w 223"/>
                <a:gd name="T13" fmla="*/ 471 h 472"/>
                <a:gd name="T14" fmla="*/ 167 w 223"/>
                <a:gd name="T15" fmla="*/ 443 h 472"/>
                <a:gd name="T16" fmla="*/ 167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4 w 223"/>
                <a:gd name="T31" fmla="*/ 18 h 472"/>
                <a:gd name="T32" fmla="*/ 157 w 223"/>
                <a:gd name="T33" fmla="*/ 0 h 472"/>
                <a:gd name="T34" fmla="*/ 65 w 223"/>
                <a:gd name="T35" fmla="*/ 0 h 472"/>
                <a:gd name="T36" fmla="*/ 19 w 223"/>
                <a:gd name="T37" fmla="*/ 18 h 472"/>
                <a:gd name="T38" fmla="*/ 0 w 223"/>
                <a:gd name="T39" fmla="*/ 56 h 472"/>
                <a:gd name="T40" fmla="*/ 0 w 223"/>
                <a:gd name="T41" fmla="*/ 213 h 472"/>
                <a:gd name="T42" fmla="*/ 9 w 223"/>
                <a:gd name="T43" fmla="*/ 222 h 472"/>
                <a:gd name="T44" fmla="*/ 28 w 223"/>
                <a:gd name="T45" fmla="*/ 222 h 472"/>
                <a:gd name="T46" fmla="*/ 37 w 223"/>
                <a:gd name="T47" fmla="*/ 213 h 472"/>
                <a:gd name="T48" fmla="*/ 37 w 223"/>
                <a:gd name="T49" fmla="*/ 65 h 472"/>
                <a:gd name="T50" fmla="*/ 46 w 223"/>
                <a:gd name="T51" fmla="*/ 65 h 472"/>
                <a:gd name="T52" fmla="*/ 46 w 223"/>
                <a:gd name="T53" fmla="*/ 443 h 472"/>
                <a:gd name="T54" fmla="*/ 46 w 223"/>
                <a:gd name="T55" fmla="*/ 443 h 472"/>
                <a:gd name="T56" fmla="*/ 4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46" y="443"/>
                  </a:moveTo>
                  <a:cubicBezTo>
                    <a:pt x="46" y="462"/>
                    <a:pt x="56" y="471"/>
                    <a:pt x="74" y="471"/>
                  </a:cubicBezTo>
                  <a:cubicBezTo>
                    <a:pt x="93" y="471"/>
                    <a:pt x="102" y="462"/>
                    <a:pt x="102" y="443"/>
                  </a:cubicBezTo>
                  <a:cubicBezTo>
                    <a:pt x="102" y="222"/>
                    <a:pt x="102" y="222"/>
                    <a:pt x="102" y="222"/>
                  </a:cubicBezTo>
                  <a:cubicBezTo>
                    <a:pt x="120" y="222"/>
                    <a:pt x="120" y="222"/>
                    <a:pt x="120" y="222"/>
                  </a:cubicBezTo>
                  <a:cubicBezTo>
                    <a:pt x="120" y="443"/>
                    <a:pt x="120" y="443"/>
                    <a:pt x="120" y="443"/>
                  </a:cubicBezTo>
                  <a:cubicBezTo>
                    <a:pt x="120" y="462"/>
                    <a:pt x="130" y="471"/>
                    <a:pt x="148" y="471"/>
                  </a:cubicBezTo>
                  <a:cubicBezTo>
                    <a:pt x="167" y="471"/>
                    <a:pt x="167" y="462"/>
                    <a:pt x="167" y="443"/>
                  </a:cubicBezTo>
                  <a:cubicBezTo>
                    <a:pt x="167" y="65"/>
                    <a:pt x="167" y="65"/>
                    <a:pt x="167" y="65"/>
                  </a:cubicBezTo>
                  <a:cubicBezTo>
                    <a:pt x="185" y="65"/>
                    <a:pt x="185" y="65"/>
                    <a:pt x="185" y="65"/>
                  </a:cubicBezTo>
                  <a:cubicBezTo>
                    <a:pt x="185" y="203"/>
                    <a:pt x="185" y="203"/>
                    <a:pt x="185" y="203"/>
                  </a:cubicBezTo>
                  <a:cubicBezTo>
                    <a:pt x="185" y="213"/>
                    <a:pt x="185" y="213"/>
                    <a:pt x="194" y="222"/>
                  </a:cubicBezTo>
                  <a:cubicBezTo>
                    <a:pt x="194" y="222"/>
                    <a:pt x="204" y="222"/>
                    <a:pt x="213" y="222"/>
                  </a:cubicBezTo>
                  <a:cubicBezTo>
                    <a:pt x="213" y="213"/>
                    <a:pt x="222" y="213"/>
                    <a:pt x="222" y="203"/>
                  </a:cubicBezTo>
                  <a:cubicBezTo>
                    <a:pt x="222" y="56"/>
                    <a:pt x="222" y="56"/>
                    <a:pt x="222" y="56"/>
                  </a:cubicBezTo>
                  <a:cubicBezTo>
                    <a:pt x="222" y="37"/>
                    <a:pt x="213" y="28"/>
                    <a:pt x="204" y="18"/>
                  </a:cubicBezTo>
                  <a:cubicBezTo>
                    <a:pt x="194" y="9"/>
                    <a:pt x="176" y="0"/>
                    <a:pt x="157" y="0"/>
                  </a:cubicBezTo>
                  <a:cubicBezTo>
                    <a:pt x="65" y="0"/>
                    <a:pt x="65" y="0"/>
                    <a:pt x="65" y="0"/>
                  </a:cubicBezTo>
                  <a:cubicBezTo>
                    <a:pt x="46" y="0"/>
                    <a:pt x="28" y="9"/>
                    <a:pt x="19" y="18"/>
                  </a:cubicBezTo>
                  <a:cubicBezTo>
                    <a:pt x="9" y="18"/>
                    <a:pt x="0" y="37"/>
                    <a:pt x="0" y="56"/>
                  </a:cubicBezTo>
                  <a:cubicBezTo>
                    <a:pt x="0" y="213"/>
                    <a:pt x="0" y="213"/>
                    <a:pt x="0" y="213"/>
                  </a:cubicBezTo>
                  <a:cubicBezTo>
                    <a:pt x="0" y="213"/>
                    <a:pt x="0" y="222"/>
                    <a:pt x="9" y="222"/>
                  </a:cubicBezTo>
                  <a:cubicBezTo>
                    <a:pt x="19" y="231"/>
                    <a:pt x="19" y="231"/>
                    <a:pt x="28" y="222"/>
                  </a:cubicBezTo>
                  <a:cubicBezTo>
                    <a:pt x="37" y="222"/>
                    <a:pt x="37" y="213"/>
                    <a:pt x="37" y="213"/>
                  </a:cubicBezTo>
                  <a:cubicBezTo>
                    <a:pt x="37" y="65"/>
                    <a:pt x="37" y="65"/>
                    <a:pt x="37" y="65"/>
                  </a:cubicBezTo>
                  <a:cubicBezTo>
                    <a:pt x="46" y="65"/>
                    <a:pt x="46" y="65"/>
                    <a:pt x="46" y="65"/>
                  </a:cubicBezTo>
                  <a:lnTo>
                    <a:pt x="46" y="443"/>
                  </a:lnTo>
                  <a:close/>
                  <a:moveTo>
                    <a:pt x="46" y="443"/>
                  </a:moveTo>
                  <a:lnTo>
                    <a:pt x="4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49" name="Freeform 46">
              <a:extLst>
                <a:ext uri="{FF2B5EF4-FFF2-40B4-BE49-F238E27FC236}">
                  <a16:creationId xmlns:a16="http://schemas.microsoft.com/office/drawing/2014/main" id="{890663ED-7354-BFE8-A994-C86B9A934F08}"/>
                </a:ext>
              </a:extLst>
            </p:cNvPr>
            <p:cNvSpPr>
              <a:spLocks noChangeArrowheads="1"/>
            </p:cNvSpPr>
            <p:nvPr/>
          </p:nvSpPr>
          <p:spPr bwMode="auto">
            <a:xfrm>
              <a:off x="6917166" y="4074943"/>
              <a:ext cx="36512" cy="36513"/>
            </a:xfrm>
            <a:custGeom>
              <a:avLst/>
              <a:gdLst>
                <a:gd name="T0" fmla="*/ 0 w 102"/>
                <a:gd name="T1" fmla="*/ 46 h 103"/>
                <a:gd name="T2" fmla="*/ 18 w 102"/>
                <a:gd name="T3" fmla="*/ 83 h 103"/>
                <a:gd name="T4" fmla="*/ 55 w 102"/>
                <a:gd name="T5" fmla="*/ 102 h 103"/>
                <a:gd name="T6" fmla="*/ 92 w 102"/>
                <a:gd name="T7" fmla="*/ 83 h 103"/>
                <a:gd name="T8" fmla="*/ 101 w 102"/>
                <a:gd name="T9" fmla="*/ 46 h 103"/>
                <a:gd name="T10" fmla="*/ 92 w 102"/>
                <a:gd name="T11" fmla="*/ 18 h 103"/>
                <a:gd name="T12" fmla="*/ 55 w 102"/>
                <a:gd name="T13" fmla="*/ 0 h 103"/>
                <a:gd name="T14" fmla="*/ 18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9" y="74"/>
                    <a:pt x="18" y="83"/>
                  </a:cubicBezTo>
                  <a:cubicBezTo>
                    <a:pt x="27" y="92"/>
                    <a:pt x="37" y="102"/>
                    <a:pt x="55" y="102"/>
                  </a:cubicBezTo>
                  <a:cubicBezTo>
                    <a:pt x="64" y="102"/>
                    <a:pt x="83" y="92"/>
                    <a:pt x="92" y="83"/>
                  </a:cubicBezTo>
                  <a:cubicBezTo>
                    <a:pt x="101" y="74"/>
                    <a:pt x="101" y="65"/>
                    <a:pt x="101" y="46"/>
                  </a:cubicBezTo>
                  <a:cubicBezTo>
                    <a:pt x="101" y="37"/>
                    <a:pt x="101" y="28"/>
                    <a:pt x="92" y="18"/>
                  </a:cubicBezTo>
                  <a:cubicBezTo>
                    <a:pt x="83" y="9"/>
                    <a:pt x="64" y="0"/>
                    <a:pt x="55" y="0"/>
                  </a:cubicBezTo>
                  <a:cubicBezTo>
                    <a:pt x="37" y="0"/>
                    <a:pt x="27" y="9"/>
                    <a:pt x="18" y="18"/>
                  </a:cubicBezTo>
                  <a:cubicBezTo>
                    <a:pt x="9"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50" name="Freeform 47">
              <a:extLst>
                <a:ext uri="{FF2B5EF4-FFF2-40B4-BE49-F238E27FC236}">
                  <a16:creationId xmlns:a16="http://schemas.microsoft.com/office/drawing/2014/main" id="{A0F15642-EE73-ECAB-F247-C42DBAF0620A}"/>
                </a:ext>
              </a:extLst>
            </p:cNvPr>
            <p:cNvSpPr>
              <a:spLocks noChangeArrowheads="1"/>
            </p:cNvSpPr>
            <p:nvPr/>
          </p:nvSpPr>
          <p:spPr bwMode="auto">
            <a:xfrm>
              <a:off x="7037816" y="4119393"/>
              <a:ext cx="80962" cy="169863"/>
            </a:xfrm>
            <a:custGeom>
              <a:avLst/>
              <a:gdLst>
                <a:gd name="T0" fmla="*/ 56 w 223"/>
                <a:gd name="T1" fmla="*/ 443 h 472"/>
                <a:gd name="T2" fmla="*/ 74 w 223"/>
                <a:gd name="T3" fmla="*/ 471 h 472"/>
                <a:gd name="T4" fmla="*/ 102 w 223"/>
                <a:gd name="T5" fmla="*/ 443 h 472"/>
                <a:gd name="T6" fmla="*/ 102 w 223"/>
                <a:gd name="T7" fmla="*/ 222 h 472"/>
                <a:gd name="T8" fmla="*/ 130 w 223"/>
                <a:gd name="T9" fmla="*/ 222 h 472"/>
                <a:gd name="T10" fmla="*/ 130 w 223"/>
                <a:gd name="T11" fmla="*/ 443 h 472"/>
                <a:gd name="T12" fmla="*/ 148 w 223"/>
                <a:gd name="T13" fmla="*/ 471 h 472"/>
                <a:gd name="T14" fmla="*/ 176 w 223"/>
                <a:gd name="T15" fmla="*/ 443 h 472"/>
                <a:gd name="T16" fmla="*/ 176 w 223"/>
                <a:gd name="T17" fmla="*/ 65 h 472"/>
                <a:gd name="T18" fmla="*/ 185 w 223"/>
                <a:gd name="T19" fmla="*/ 65 h 472"/>
                <a:gd name="T20" fmla="*/ 185 w 223"/>
                <a:gd name="T21" fmla="*/ 203 h 472"/>
                <a:gd name="T22" fmla="*/ 194 w 223"/>
                <a:gd name="T23" fmla="*/ 222 h 472"/>
                <a:gd name="T24" fmla="*/ 213 w 223"/>
                <a:gd name="T25" fmla="*/ 222 h 472"/>
                <a:gd name="T26" fmla="*/ 222 w 223"/>
                <a:gd name="T27" fmla="*/ 203 h 472"/>
                <a:gd name="T28" fmla="*/ 222 w 223"/>
                <a:gd name="T29" fmla="*/ 56 h 472"/>
                <a:gd name="T30" fmla="*/ 203 w 223"/>
                <a:gd name="T31" fmla="*/ 18 h 472"/>
                <a:gd name="T32" fmla="*/ 166 w 223"/>
                <a:gd name="T33" fmla="*/ 0 h 472"/>
                <a:gd name="T34" fmla="*/ 65 w 223"/>
                <a:gd name="T35" fmla="*/ 0 h 472"/>
                <a:gd name="T36" fmla="*/ 19 w 223"/>
                <a:gd name="T37" fmla="*/ 18 h 472"/>
                <a:gd name="T38" fmla="*/ 0 w 223"/>
                <a:gd name="T39" fmla="*/ 56 h 472"/>
                <a:gd name="T40" fmla="*/ 0 w 223"/>
                <a:gd name="T41" fmla="*/ 213 h 472"/>
                <a:gd name="T42" fmla="*/ 10 w 223"/>
                <a:gd name="T43" fmla="*/ 222 h 472"/>
                <a:gd name="T44" fmla="*/ 28 w 223"/>
                <a:gd name="T45" fmla="*/ 222 h 472"/>
                <a:gd name="T46" fmla="*/ 37 w 223"/>
                <a:gd name="T47" fmla="*/ 213 h 472"/>
                <a:gd name="T48" fmla="*/ 37 w 223"/>
                <a:gd name="T49" fmla="*/ 65 h 472"/>
                <a:gd name="T50" fmla="*/ 56 w 223"/>
                <a:gd name="T51" fmla="*/ 65 h 472"/>
                <a:gd name="T52" fmla="*/ 56 w 223"/>
                <a:gd name="T53" fmla="*/ 443 h 472"/>
                <a:gd name="T54" fmla="*/ 56 w 223"/>
                <a:gd name="T55" fmla="*/ 443 h 472"/>
                <a:gd name="T56" fmla="*/ 56 w 223"/>
                <a:gd name="T57" fmla="*/ 443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3" h="472">
                  <a:moveTo>
                    <a:pt x="56" y="443"/>
                  </a:moveTo>
                  <a:cubicBezTo>
                    <a:pt x="56" y="462"/>
                    <a:pt x="56" y="471"/>
                    <a:pt x="74" y="471"/>
                  </a:cubicBezTo>
                  <a:cubicBezTo>
                    <a:pt x="93" y="471"/>
                    <a:pt x="102" y="462"/>
                    <a:pt x="102" y="443"/>
                  </a:cubicBezTo>
                  <a:cubicBezTo>
                    <a:pt x="102" y="222"/>
                    <a:pt x="102" y="222"/>
                    <a:pt x="102" y="222"/>
                  </a:cubicBezTo>
                  <a:cubicBezTo>
                    <a:pt x="130" y="222"/>
                    <a:pt x="130" y="222"/>
                    <a:pt x="130" y="222"/>
                  </a:cubicBezTo>
                  <a:cubicBezTo>
                    <a:pt x="130" y="443"/>
                    <a:pt x="130" y="443"/>
                    <a:pt x="130" y="443"/>
                  </a:cubicBezTo>
                  <a:cubicBezTo>
                    <a:pt x="130" y="462"/>
                    <a:pt x="130" y="471"/>
                    <a:pt x="148" y="471"/>
                  </a:cubicBezTo>
                  <a:cubicBezTo>
                    <a:pt x="166" y="471"/>
                    <a:pt x="176" y="462"/>
                    <a:pt x="176" y="443"/>
                  </a:cubicBezTo>
                  <a:cubicBezTo>
                    <a:pt x="176" y="65"/>
                    <a:pt x="176" y="65"/>
                    <a:pt x="176" y="65"/>
                  </a:cubicBezTo>
                  <a:cubicBezTo>
                    <a:pt x="185" y="65"/>
                    <a:pt x="185" y="65"/>
                    <a:pt x="185" y="65"/>
                  </a:cubicBezTo>
                  <a:cubicBezTo>
                    <a:pt x="185" y="203"/>
                    <a:pt x="185" y="203"/>
                    <a:pt x="185" y="203"/>
                  </a:cubicBezTo>
                  <a:cubicBezTo>
                    <a:pt x="185" y="213"/>
                    <a:pt x="185" y="213"/>
                    <a:pt x="194" y="222"/>
                  </a:cubicBezTo>
                  <a:cubicBezTo>
                    <a:pt x="203" y="222"/>
                    <a:pt x="203" y="222"/>
                    <a:pt x="213" y="222"/>
                  </a:cubicBezTo>
                  <a:cubicBezTo>
                    <a:pt x="222" y="213"/>
                    <a:pt x="222" y="213"/>
                    <a:pt x="222" y="203"/>
                  </a:cubicBezTo>
                  <a:cubicBezTo>
                    <a:pt x="222" y="56"/>
                    <a:pt x="222" y="56"/>
                    <a:pt x="222" y="56"/>
                  </a:cubicBezTo>
                  <a:cubicBezTo>
                    <a:pt x="222" y="37"/>
                    <a:pt x="213" y="28"/>
                    <a:pt x="203" y="18"/>
                  </a:cubicBezTo>
                  <a:cubicBezTo>
                    <a:pt x="194" y="9"/>
                    <a:pt x="185" y="0"/>
                    <a:pt x="166" y="0"/>
                  </a:cubicBezTo>
                  <a:cubicBezTo>
                    <a:pt x="65" y="0"/>
                    <a:pt x="65" y="0"/>
                    <a:pt x="65" y="0"/>
                  </a:cubicBezTo>
                  <a:cubicBezTo>
                    <a:pt x="46" y="0"/>
                    <a:pt x="28" y="9"/>
                    <a:pt x="19" y="18"/>
                  </a:cubicBezTo>
                  <a:cubicBezTo>
                    <a:pt x="10" y="18"/>
                    <a:pt x="0" y="37"/>
                    <a:pt x="0" y="56"/>
                  </a:cubicBezTo>
                  <a:cubicBezTo>
                    <a:pt x="0" y="213"/>
                    <a:pt x="0" y="213"/>
                    <a:pt x="0" y="213"/>
                  </a:cubicBezTo>
                  <a:lnTo>
                    <a:pt x="10" y="222"/>
                  </a:lnTo>
                  <a:cubicBezTo>
                    <a:pt x="19" y="231"/>
                    <a:pt x="28" y="231"/>
                    <a:pt x="28" y="222"/>
                  </a:cubicBezTo>
                  <a:cubicBezTo>
                    <a:pt x="37" y="222"/>
                    <a:pt x="37" y="213"/>
                    <a:pt x="37" y="213"/>
                  </a:cubicBezTo>
                  <a:cubicBezTo>
                    <a:pt x="37" y="65"/>
                    <a:pt x="37" y="65"/>
                    <a:pt x="37" y="65"/>
                  </a:cubicBezTo>
                  <a:cubicBezTo>
                    <a:pt x="56" y="65"/>
                    <a:pt x="56" y="65"/>
                    <a:pt x="56" y="65"/>
                  </a:cubicBezTo>
                  <a:lnTo>
                    <a:pt x="56" y="443"/>
                  </a:lnTo>
                  <a:close/>
                  <a:moveTo>
                    <a:pt x="56" y="443"/>
                  </a:moveTo>
                  <a:lnTo>
                    <a:pt x="56" y="44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51" name="Freeform 48">
              <a:extLst>
                <a:ext uri="{FF2B5EF4-FFF2-40B4-BE49-F238E27FC236}">
                  <a16:creationId xmlns:a16="http://schemas.microsoft.com/office/drawing/2014/main" id="{54546073-058F-80FB-47F3-2CCFD00757C5}"/>
                </a:ext>
              </a:extLst>
            </p:cNvPr>
            <p:cNvSpPr>
              <a:spLocks noChangeArrowheads="1"/>
            </p:cNvSpPr>
            <p:nvPr/>
          </p:nvSpPr>
          <p:spPr bwMode="auto">
            <a:xfrm>
              <a:off x="7060041" y="4074943"/>
              <a:ext cx="36512" cy="36513"/>
            </a:xfrm>
            <a:custGeom>
              <a:avLst/>
              <a:gdLst>
                <a:gd name="T0" fmla="*/ 0 w 102"/>
                <a:gd name="T1" fmla="*/ 46 h 103"/>
                <a:gd name="T2" fmla="*/ 9 w 102"/>
                <a:gd name="T3" fmla="*/ 83 h 103"/>
                <a:gd name="T4" fmla="*/ 46 w 102"/>
                <a:gd name="T5" fmla="*/ 102 h 103"/>
                <a:gd name="T6" fmla="*/ 83 w 102"/>
                <a:gd name="T7" fmla="*/ 83 h 103"/>
                <a:gd name="T8" fmla="*/ 101 w 102"/>
                <a:gd name="T9" fmla="*/ 46 h 103"/>
                <a:gd name="T10" fmla="*/ 83 w 102"/>
                <a:gd name="T11" fmla="*/ 18 h 103"/>
                <a:gd name="T12" fmla="*/ 46 w 102"/>
                <a:gd name="T13" fmla="*/ 0 h 103"/>
                <a:gd name="T14" fmla="*/ 9 w 102"/>
                <a:gd name="T15" fmla="*/ 18 h 103"/>
                <a:gd name="T16" fmla="*/ 0 w 102"/>
                <a:gd name="T17" fmla="*/ 46 h 103"/>
                <a:gd name="T18" fmla="*/ 0 w 102"/>
                <a:gd name="T19" fmla="*/ 46 h 103"/>
                <a:gd name="T20" fmla="*/ 0 w 102"/>
                <a:gd name="T21"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03">
                  <a:moveTo>
                    <a:pt x="0" y="46"/>
                  </a:moveTo>
                  <a:cubicBezTo>
                    <a:pt x="0" y="65"/>
                    <a:pt x="0" y="74"/>
                    <a:pt x="9" y="83"/>
                  </a:cubicBezTo>
                  <a:cubicBezTo>
                    <a:pt x="18" y="92"/>
                    <a:pt x="37" y="102"/>
                    <a:pt x="46" y="102"/>
                  </a:cubicBezTo>
                  <a:cubicBezTo>
                    <a:pt x="65" y="102"/>
                    <a:pt x="74" y="92"/>
                    <a:pt x="83" y="83"/>
                  </a:cubicBezTo>
                  <a:cubicBezTo>
                    <a:pt x="92" y="74"/>
                    <a:pt x="101" y="65"/>
                    <a:pt x="101" y="46"/>
                  </a:cubicBezTo>
                  <a:cubicBezTo>
                    <a:pt x="101" y="37"/>
                    <a:pt x="92" y="28"/>
                    <a:pt x="83" y="18"/>
                  </a:cubicBezTo>
                  <a:cubicBezTo>
                    <a:pt x="74" y="9"/>
                    <a:pt x="65" y="0"/>
                    <a:pt x="46" y="0"/>
                  </a:cubicBezTo>
                  <a:cubicBezTo>
                    <a:pt x="37" y="0"/>
                    <a:pt x="18" y="9"/>
                    <a:pt x="9" y="18"/>
                  </a:cubicBezTo>
                  <a:cubicBezTo>
                    <a:pt x="0" y="28"/>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52" name="Freeform 49">
              <a:extLst>
                <a:ext uri="{FF2B5EF4-FFF2-40B4-BE49-F238E27FC236}">
                  <a16:creationId xmlns:a16="http://schemas.microsoft.com/office/drawing/2014/main" id="{77E81E5A-9B49-0F9F-717E-EBED65B1FD04}"/>
                </a:ext>
              </a:extLst>
            </p:cNvPr>
            <p:cNvSpPr>
              <a:spLocks noChangeArrowheads="1"/>
            </p:cNvSpPr>
            <p:nvPr/>
          </p:nvSpPr>
          <p:spPr bwMode="auto">
            <a:xfrm>
              <a:off x="7177516" y="4122568"/>
              <a:ext cx="77787" cy="166688"/>
            </a:xfrm>
            <a:custGeom>
              <a:avLst/>
              <a:gdLst>
                <a:gd name="T0" fmla="*/ 46 w 214"/>
                <a:gd name="T1" fmla="*/ 444 h 463"/>
                <a:gd name="T2" fmla="*/ 74 w 214"/>
                <a:gd name="T3" fmla="*/ 462 h 463"/>
                <a:gd name="T4" fmla="*/ 92 w 214"/>
                <a:gd name="T5" fmla="*/ 444 h 463"/>
                <a:gd name="T6" fmla="*/ 92 w 214"/>
                <a:gd name="T7" fmla="*/ 213 h 463"/>
                <a:gd name="T8" fmla="*/ 120 w 214"/>
                <a:gd name="T9" fmla="*/ 213 h 463"/>
                <a:gd name="T10" fmla="*/ 120 w 214"/>
                <a:gd name="T11" fmla="*/ 444 h 463"/>
                <a:gd name="T12" fmla="*/ 148 w 214"/>
                <a:gd name="T13" fmla="*/ 462 h 463"/>
                <a:gd name="T14" fmla="*/ 167 w 214"/>
                <a:gd name="T15" fmla="*/ 444 h 463"/>
                <a:gd name="T16" fmla="*/ 167 w 214"/>
                <a:gd name="T17" fmla="*/ 56 h 463"/>
                <a:gd name="T18" fmla="*/ 176 w 214"/>
                <a:gd name="T19" fmla="*/ 56 h 463"/>
                <a:gd name="T20" fmla="*/ 176 w 214"/>
                <a:gd name="T21" fmla="*/ 194 h 463"/>
                <a:gd name="T22" fmla="*/ 185 w 214"/>
                <a:gd name="T23" fmla="*/ 213 h 463"/>
                <a:gd name="T24" fmla="*/ 203 w 214"/>
                <a:gd name="T25" fmla="*/ 213 h 463"/>
                <a:gd name="T26" fmla="*/ 213 w 214"/>
                <a:gd name="T27" fmla="*/ 194 h 463"/>
                <a:gd name="T28" fmla="*/ 213 w 214"/>
                <a:gd name="T29" fmla="*/ 47 h 463"/>
                <a:gd name="T30" fmla="*/ 203 w 214"/>
                <a:gd name="T31" fmla="*/ 9 h 463"/>
                <a:gd name="T32" fmla="*/ 157 w 214"/>
                <a:gd name="T33" fmla="*/ 0 h 463"/>
                <a:gd name="T34" fmla="*/ 56 w 214"/>
                <a:gd name="T35" fmla="*/ 0 h 463"/>
                <a:gd name="T36" fmla="*/ 19 w 214"/>
                <a:gd name="T37" fmla="*/ 9 h 463"/>
                <a:gd name="T38" fmla="*/ 0 w 214"/>
                <a:gd name="T39" fmla="*/ 47 h 463"/>
                <a:gd name="T40" fmla="*/ 0 w 214"/>
                <a:gd name="T41" fmla="*/ 204 h 463"/>
                <a:gd name="T42" fmla="*/ 9 w 214"/>
                <a:gd name="T43" fmla="*/ 222 h 463"/>
                <a:gd name="T44" fmla="*/ 28 w 214"/>
                <a:gd name="T45" fmla="*/ 222 h 463"/>
                <a:gd name="T46" fmla="*/ 37 w 214"/>
                <a:gd name="T47" fmla="*/ 204 h 463"/>
                <a:gd name="T48" fmla="*/ 37 w 214"/>
                <a:gd name="T49" fmla="*/ 56 h 463"/>
                <a:gd name="T50" fmla="*/ 46 w 214"/>
                <a:gd name="T51" fmla="*/ 56 h 463"/>
                <a:gd name="T52" fmla="*/ 46 w 214"/>
                <a:gd name="T53" fmla="*/ 444 h 463"/>
                <a:gd name="T54" fmla="*/ 46 w 214"/>
                <a:gd name="T55" fmla="*/ 444 h 463"/>
                <a:gd name="T56" fmla="*/ 46 w 214"/>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463">
                  <a:moveTo>
                    <a:pt x="46" y="444"/>
                  </a:moveTo>
                  <a:cubicBezTo>
                    <a:pt x="46" y="462"/>
                    <a:pt x="56" y="462"/>
                    <a:pt x="74"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30" y="462"/>
                    <a:pt x="148" y="462"/>
                  </a:cubicBezTo>
                  <a:cubicBezTo>
                    <a:pt x="157" y="462"/>
                    <a:pt x="167" y="462"/>
                    <a:pt x="167" y="444"/>
                  </a:cubicBezTo>
                  <a:cubicBezTo>
                    <a:pt x="167" y="56"/>
                    <a:pt x="167" y="56"/>
                    <a:pt x="167" y="56"/>
                  </a:cubicBezTo>
                  <a:cubicBezTo>
                    <a:pt x="176" y="56"/>
                    <a:pt x="176" y="56"/>
                    <a:pt x="176" y="56"/>
                  </a:cubicBezTo>
                  <a:cubicBezTo>
                    <a:pt x="176" y="194"/>
                    <a:pt x="176" y="194"/>
                    <a:pt x="176" y="194"/>
                  </a:cubicBezTo>
                  <a:cubicBezTo>
                    <a:pt x="176" y="204"/>
                    <a:pt x="185" y="213"/>
                    <a:pt x="185" y="213"/>
                  </a:cubicBezTo>
                  <a:cubicBezTo>
                    <a:pt x="194" y="222"/>
                    <a:pt x="203" y="222"/>
                    <a:pt x="203" y="213"/>
                  </a:cubicBezTo>
                  <a:cubicBezTo>
                    <a:pt x="213" y="213"/>
                    <a:pt x="213" y="204"/>
                    <a:pt x="213" y="194"/>
                  </a:cubicBezTo>
                  <a:cubicBezTo>
                    <a:pt x="213" y="47"/>
                    <a:pt x="213" y="47"/>
                    <a:pt x="213" y="47"/>
                  </a:cubicBezTo>
                  <a:cubicBezTo>
                    <a:pt x="213" y="28"/>
                    <a:pt x="213" y="19"/>
                    <a:pt x="203" y="9"/>
                  </a:cubicBezTo>
                  <a:cubicBezTo>
                    <a:pt x="194" y="0"/>
                    <a:pt x="176" y="0"/>
                    <a:pt x="157" y="0"/>
                  </a:cubicBezTo>
                  <a:cubicBezTo>
                    <a:pt x="56" y="0"/>
                    <a:pt x="56" y="0"/>
                    <a:pt x="56" y="0"/>
                  </a:cubicBezTo>
                  <a:cubicBezTo>
                    <a:pt x="37" y="0"/>
                    <a:pt x="28" y="0"/>
                    <a:pt x="19" y="9"/>
                  </a:cubicBezTo>
                  <a:cubicBezTo>
                    <a:pt x="0" y="19"/>
                    <a:pt x="0" y="28"/>
                    <a:pt x="0" y="47"/>
                  </a:cubicBezTo>
                  <a:cubicBezTo>
                    <a:pt x="0" y="204"/>
                    <a:pt x="0" y="204"/>
                    <a:pt x="0" y="204"/>
                  </a:cubicBezTo>
                  <a:cubicBezTo>
                    <a:pt x="0" y="213"/>
                    <a:pt x="0" y="213"/>
                    <a:pt x="9" y="222"/>
                  </a:cubicBezTo>
                  <a:cubicBezTo>
                    <a:pt x="9" y="222"/>
                    <a:pt x="19" y="222"/>
                    <a:pt x="28" y="222"/>
                  </a:cubicBezTo>
                  <a:cubicBezTo>
                    <a:pt x="28"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53" name="Freeform 50">
              <a:extLst>
                <a:ext uri="{FF2B5EF4-FFF2-40B4-BE49-F238E27FC236}">
                  <a16:creationId xmlns:a16="http://schemas.microsoft.com/office/drawing/2014/main" id="{830FF51F-3370-E4A9-675C-92BAA624850C}"/>
                </a:ext>
              </a:extLst>
            </p:cNvPr>
            <p:cNvSpPr>
              <a:spLocks noChangeArrowheads="1"/>
            </p:cNvSpPr>
            <p:nvPr/>
          </p:nvSpPr>
          <p:spPr bwMode="auto">
            <a:xfrm>
              <a:off x="7196566" y="4078118"/>
              <a:ext cx="36512" cy="33338"/>
            </a:xfrm>
            <a:custGeom>
              <a:avLst/>
              <a:gdLst>
                <a:gd name="T0" fmla="*/ 0 w 102"/>
                <a:gd name="T1" fmla="*/ 46 h 94"/>
                <a:gd name="T2" fmla="*/ 18 w 102"/>
                <a:gd name="T3" fmla="*/ 83 h 94"/>
                <a:gd name="T4" fmla="*/ 46 w 102"/>
                <a:gd name="T5" fmla="*/ 93 h 94"/>
                <a:gd name="T6" fmla="*/ 83 w 102"/>
                <a:gd name="T7" fmla="*/ 83 h 94"/>
                <a:gd name="T8" fmla="*/ 101 w 102"/>
                <a:gd name="T9" fmla="*/ 46 h 94"/>
                <a:gd name="T10" fmla="*/ 83 w 102"/>
                <a:gd name="T11" fmla="*/ 9 h 94"/>
                <a:gd name="T12" fmla="*/ 46 w 102"/>
                <a:gd name="T13" fmla="*/ 0 h 94"/>
                <a:gd name="T14" fmla="*/ 18 w 102"/>
                <a:gd name="T15" fmla="*/ 9 h 94"/>
                <a:gd name="T16" fmla="*/ 0 w 102"/>
                <a:gd name="T17" fmla="*/ 46 h 94"/>
                <a:gd name="T18" fmla="*/ 0 w 102"/>
                <a:gd name="T19" fmla="*/ 46 h 94"/>
                <a:gd name="T20" fmla="*/ 0 w 102"/>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94">
                  <a:moveTo>
                    <a:pt x="0" y="46"/>
                  </a:moveTo>
                  <a:cubicBezTo>
                    <a:pt x="0" y="56"/>
                    <a:pt x="0" y="74"/>
                    <a:pt x="18" y="83"/>
                  </a:cubicBezTo>
                  <a:cubicBezTo>
                    <a:pt x="27" y="93"/>
                    <a:pt x="36" y="93"/>
                    <a:pt x="46" y="93"/>
                  </a:cubicBezTo>
                  <a:cubicBezTo>
                    <a:pt x="64" y="93"/>
                    <a:pt x="74" y="93"/>
                    <a:pt x="83" y="83"/>
                  </a:cubicBezTo>
                  <a:cubicBezTo>
                    <a:pt x="92" y="74"/>
                    <a:pt x="101" y="56"/>
                    <a:pt x="101" y="46"/>
                  </a:cubicBezTo>
                  <a:cubicBezTo>
                    <a:pt x="101" y="28"/>
                    <a:pt x="92" y="19"/>
                    <a:pt x="83" y="9"/>
                  </a:cubicBezTo>
                  <a:cubicBezTo>
                    <a:pt x="74" y="0"/>
                    <a:pt x="64" y="0"/>
                    <a:pt x="46" y="0"/>
                  </a:cubicBezTo>
                  <a:cubicBezTo>
                    <a:pt x="36" y="0"/>
                    <a:pt x="27"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54" name="Freeform 51">
              <a:extLst>
                <a:ext uri="{FF2B5EF4-FFF2-40B4-BE49-F238E27FC236}">
                  <a16:creationId xmlns:a16="http://schemas.microsoft.com/office/drawing/2014/main" id="{CC4E737F-9717-B959-C631-9AD80D9C70A6}"/>
                </a:ext>
              </a:extLst>
            </p:cNvPr>
            <p:cNvSpPr>
              <a:spLocks noChangeArrowheads="1"/>
            </p:cNvSpPr>
            <p:nvPr/>
          </p:nvSpPr>
          <p:spPr bwMode="auto">
            <a:xfrm>
              <a:off x="7310866" y="4122568"/>
              <a:ext cx="76200" cy="166688"/>
            </a:xfrm>
            <a:custGeom>
              <a:avLst/>
              <a:gdLst>
                <a:gd name="T0" fmla="*/ 46 w 213"/>
                <a:gd name="T1" fmla="*/ 444 h 463"/>
                <a:gd name="T2" fmla="*/ 73 w 213"/>
                <a:gd name="T3" fmla="*/ 462 h 463"/>
                <a:gd name="T4" fmla="*/ 92 w 213"/>
                <a:gd name="T5" fmla="*/ 444 h 463"/>
                <a:gd name="T6" fmla="*/ 92 w 213"/>
                <a:gd name="T7" fmla="*/ 213 h 463"/>
                <a:gd name="T8" fmla="*/ 120 w 213"/>
                <a:gd name="T9" fmla="*/ 213 h 463"/>
                <a:gd name="T10" fmla="*/ 120 w 213"/>
                <a:gd name="T11" fmla="*/ 444 h 463"/>
                <a:gd name="T12" fmla="*/ 147 w 213"/>
                <a:gd name="T13" fmla="*/ 462 h 463"/>
                <a:gd name="T14" fmla="*/ 166 w 213"/>
                <a:gd name="T15" fmla="*/ 444 h 463"/>
                <a:gd name="T16" fmla="*/ 166 w 213"/>
                <a:gd name="T17" fmla="*/ 56 h 463"/>
                <a:gd name="T18" fmla="*/ 175 w 213"/>
                <a:gd name="T19" fmla="*/ 56 h 463"/>
                <a:gd name="T20" fmla="*/ 175 w 213"/>
                <a:gd name="T21" fmla="*/ 194 h 463"/>
                <a:gd name="T22" fmla="*/ 184 w 213"/>
                <a:gd name="T23" fmla="*/ 213 h 463"/>
                <a:gd name="T24" fmla="*/ 203 w 213"/>
                <a:gd name="T25" fmla="*/ 213 h 463"/>
                <a:gd name="T26" fmla="*/ 212 w 213"/>
                <a:gd name="T27" fmla="*/ 194 h 463"/>
                <a:gd name="T28" fmla="*/ 212 w 213"/>
                <a:gd name="T29" fmla="*/ 47 h 463"/>
                <a:gd name="T30" fmla="*/ 203 w 213"/>
                <a:gd name="T31" fmla="*/ 9 h 463"/>
                <a:gd name="T32" fmla="*/ 157 w 213"/>
                <a:gd name="T33" fmla="*/ 0 h 463"/>
                <a:gd name="T34" fmla="*/ 55 w 213"/>
                <a:gd name="T35" fmla="*/ 0 h 463"/>
                <a:gd name="T36" fmla="*/ 18 w 213"/>
                <a:gd name="T37" fmla="*/ 9 h 463"/>
                <a:gd name="T38" fmla="*/ 0 w 213"/>
                <a:gd name="T39" fmla="*/ 47 h 463"/>
                <a:gd name="T40" fmla="*/ 0 w 213"/>
                <a:gd name="T41" fmla="*/ 204 h 463"/>
                <a:gd name="T42" fmla="*/ 9 w 213"/>
                <a:gd name="T43" fmla="*/ 222 h 463"/>
                <a:gd name="T44" fmla="*/ 27 w 213"/>
                <a:gd name="T45" fmla="*/ 222 h 463"/>
                <a:gd name="T46" fmla="*/ 37 w 213"/>
                <a:gd name="T47" fmla="*/ 204 h 463"/>
                <a:gd name="T48" fmla="*/ 37 w 213"/>
                <a:gd name="T49" fmla="*/ 56 h 463"/>
                <a:gd name="T50" fmla="*/ 46 w 213"/>
                <a:gd name="T51" fmla="*/ 56 h 463"/>
                <a:gd name="T52" fmla="*/ 46 w 213"/>
                <a:gd name="T53" fmla="*/ 444 h 463"/>
                <a:gd name="T54" fmla="*/ 46 w 213"/>
                <a:gd name="T55" fmla="*/ 444 h 463"/>
                <a:gd name="T56" fmla="*/ 46 w 213"/>
                <a:gd name="T57" fmla="*/ 44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463">
                  <a:moveTo>
                    <a:pt x="46" y="444"/>
                  </a:moveTo>
                  <a:cubicBezTo>
                    <a:pt x="46" y="462"/>
                    <a:pt x="55" y="462"/>
                    <a:pt x="73" y="462"/>
                  </a:cubicBezTo>
                  <a:cubicBezTo>
                    <a:pt x="83" y="462"/>
                    <a:pt x="92" y="462"/>
                    <a:pt x="92" y="444"/>
                  </a:cubicBezTo>
                  <a:cubicBezTo>
                    <a:pt x="92" y="213"/>
                    <a:pt x="92" y="213"/>
                    <a:pt x="92" y="213"/>
                  </a:cubicBezTo>
                  <a:cubicBezTo>
                    <a:pt x="120" y="213"/>
                    <a:pt x="120" y="213"/>
                    <a:pt x="120" y="213"/>
                  </a:cubicBezTo>
                  <a:cubicBezTo>
                    <a:pt x="120" y="444"/>
                    <a:pt x="120" y="444"/>
                    <a:pt x="120" y="444"/>
                  </a:cubicBezTo>
                  <a:cubicBezTo>
                    <a:pt x="120" y="462"/>
                    <a:pt x="129" y="462"/>
                    <a:pt x="147" y="462"/>
                  </a:cubicBezTo>
                  <a:cubicBezTo>
                    <a:pt x="157" y="462"/>
                    <a:pt x="166" y="462"/>
                    <a:pt x="166" y="444"/>
                  </a:cubicBezTo>
                  <a:cubicBezTo>
                    <a:pt x="166" y="56"/>
                    <a:pt x="166" y="56"/>
                    <a:pt x="166" y="56"/>
                  </a:cubicBezTo>
                  <a:cubicBezTo>
                    <a:pt x="175" y="56"/>
                    <a:pt x="175" y="56"/>
                    <a:pt x="175" y="56"/>
                  </a:cubicBezTo>
                  <a:cubicBezTo>
                    <a:pt x="175" y="194"/>
                    <a:pt x="175" y="194"/>
                    <a:pt x="175" y="194"/>
                  </a:cubicBezTo>
                  <a:cubicBezTo>
                    <a:pt x="175" y="204"/>
                    <a:pt x="184" y="213"/>
                    <a:pt x="184" y="213"/>
                  </a:cubicBezTo>
                  <a:cubicBezTo>
                    <a:pt x="193" y="222"/>
                    <a:pt x="203" y="222"/>
                    <a:pt x="203" y="213"/>
                  </a:cubicBezTo>
                  <a:cubicBezTo>
                    <a:pt x="212" y="213"/>
                    <a:pt x="212" y="204"/>
                    <a:pt x="212" y="194"/>
                  </a:cubicBezTo>
                  <a:cubicBezTo>
                    <a:pt x="212" y="47"/>
                    <a:pt x="212" y="47"/>
                    <a:pt x="212" y="47"/>
                  </a:cubicBezTo>
                  <a:cubicBezTo>
                    <a:pt x="212" y="28"/>
                    <a:pt x="212" y="19"/>
                    <a:pt x="203" y="9"/>
                  </a:cubicBezTo>
                  <a:cubicBezTo>
                    <a:pt x="193" y="0"/>
                    <a:pt x="175" y="0"/>
                    <a:pt x="157" y="0"/>
                  </a:cubicBezTo>
                  <a:cubicBezTo>
                    <a:pt x="55" y="0"/>
                    <a:pt x="55" y="0"/>
                    <a:pt x="55" y="0"/>
                  </a:cubicBezTo>
                  <a:cubicBezTo>
                    <a:pt x="37" y="0"/>
                    <a:pt x="27" y="0"/>
                    <a:pt x="18" y="9"/>
                  </a:cubicBezTo>
                  <a:cubicBezTo>
                    <a:pt x="0" y="19"/>
                    <a:pt x="0" y="28"/>
                    <a:pt x="0" y="47"/>
                  </a:cubicBezTo>
                  <a:cubicBezTo>
                    <a:pt x="0" y="204"/>
                    <a:pt x="0" y="204"/>
                    <a:pt x="0" y="204"/>
                  </a:cubicBezTo>
                  <a:cubicBezTo>
                    <a:pt x="0" y="213"/>
                    <a:pt x="0" y="213"/>
                    <a:pt x="9" y="222"/>
                  </a:cubicBezTo>
                  <a:cubicBezTo>
                    <a:pt x="9" y="222"/>
                    <a:pt x="18" y="222"/>
                    <a:pt x="27" y="222"/>
                  </a:cubicBezTo>
                  <a:cubicBezTo>
                    <a:pt x="27" y="213"/>
                    <a:pt x="37" y="213"/>
                    <a:pt x="37" y="204"/>
                  </a:cubicBezTo>
                  <a:cubicBezTo>
                    <a:pt x="37" y="56"/>
                    <a:pt x="37" y="56"/>
                    <a:pt x="37" y="56"/>
                  </a:cubicBezTo>
                  <a:cubicBezTo>
                    <a:pt x="46" y="56"/>
                    <a:pt x="46" y="56"/>
                    <a:pt x="46" y="56"/>
                  </a:cubicBezTo>
                  <a:lnTo>
                    <a:pt x="46" y="444"/>
                  </a:lnTo>
                  <a:close/>
                  <a:moveTo>
                    <a:pt x="46" y="444"/>
                  </a:moveTo>
                  <a:lnTo>
                    <a:pt x="46" y="4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55" name="Freeform 52">
              <a:extLst>
                <a:ext uri="{FF2B5EF4-FFF2-40B4-BE49-F238E27FC236}">
                  <a16:creationId xmlns:a16="http://schemas.microsoft.com/office/drawing/2014/main" id="{BB20C674-B002-6898-85D7-F3752020CDF1}"/>
                </a:ext>
              </a:extLst>
            </p:cNvPr>
            <p:cNvSpPr>
              <a:spLocks noChangeArrowheads="1"/>
            </p:cNvSpPr>
            <p:nvPr/>
          </p:nvSpPr>
          <p:spPr bwMode="auto">
            <a:xfrm>
              <a:off x="7329916" y="4078118"/>
              <a:ext cx="36512" cy="33338"/>
            </a:xfrm>
            <a:custGeom>
              <a:avLst/>
              <a:gdLst>
                <a:gd name="T0" fmla="*/ 0 w 103"/>
                <a:gd name="T1" fmla="*/ 46 h 94"/>
                <a:gd name="T2" fmla="*/ 18 w 103"/>
                <a:gd name="T3" fmla="*/ 83 h 94"/>
                <a:gd name="T4" fmla="*/ 46 w 103"/>
                <a:gd name="T5" fmla="*/ 93 h 94"/>
                <a:gd name="T6" fmla="*/ 83 w 103"/>
                <a:gd name="T7" fmla="*/ 83 h 94"/>
                <a:gd name="T8" fmla="*/ 102 w 103"/>
                <a:gd name="T9" fmla="*/ 46 h 94"/>
                <a:gd name="T10" fmla="*/ 83 w 103"/>
                <a:gd name="T11" fmla="*/ 9 h 94"/>
                <a:gd name="T12" fmla="*/ 46 w 103"/>
                <a:gd name="T13" fmla="*/ 0 h 94"/>
                <a:gd name="T14" fmla="*/ 18 w 103"/>
                <a:gd name="T15" fmla="*/ 9 h 94"/>
                <a:gd name="T16" fmla="*/ 0 w 103"/>
                <a:gd name="T17" fmla="*/ 46 h 94"/>
                <a:gd name="T18" fmla="*/ 0 w 103"/>
                <a:gd name="T19" fmla="*/ 46 h 94"/>
                <a:gd name="T20" fmla="*/ 0 w 103"/>
                <a:gd name="T21"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94">
                  <a:moveTo>
                    <a:pt x="0" y="46"/>
                  </a:moveTo>
                  <a:cubicBezTo>
                    <a:pt x="0" y="56"/>
                    <a:pt x="0" y="74"/>
                    <a:pt x="18" y="83"/>
                  </a:cubicBezTo>
                  <a:cubicBezTo>
                    <a:pt x="28" y="93"/>
                    <a:pt x="37" y="93"/>
                    <a:pt x="46" y="93"/>
                  </a:cubicBezTo>
                  <a:cubicBezTo>
                    <a:pt x="65" y="93"/>
                    <a:pt x="74" y="93"/>
                    <a:pt x="83" y="83"/>
                  </a:cubicBezTo>
                  <a:cubicBezTo>
                    <a:pt x="92" y="74"/>
                    <a:pt x="102" y="56"/>
                    <a:pt x="102" y="46"/>
                  </a:cubicBezTo>
                  <a:cubicBezTo>
                    <a:pt x="102" y="28"/>
                    <a:pt x="92" y="19"/>
                    <a:pt x="83" y="9"/>
                  </a:cubicBezTo>
                  <a:cubicBezTo>
                    <a:pt x="74" y="0"/>
                    <a:pt x="65" y="0"/>
                    <a:pt x="46" y="0"/>
                  </a:cubicBezTo>
                  <a:cubicBezTo>
                    <a:pt x="37" y="0"/>
                    <a:pt x="28" y="0"/>
                    <a:pt x="18" y="9"/>
                  </a:cubicBezTo>
                  <a:cubicBezTo>
                    <a:pt x="0" y="19"/>
                    <a:pt x="0" y="37"/>
                    <a:pt x="0" y="46"/>
                  </a:cubicBezTo>
                  <a:close/>
                  <a:moveTo>
                    <a:pt x="0" y="46"/>
                  </a:moveTo>
                  <a:lnTo>
                    <a:pt x="0" y="4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grpSp>
      <p:sp>
        <p:nvSpPr>
          <p:cNvPr id="56" name="Text Box 6">
            <a:extLst>
              <a:ext uri="{FF2B5EF4-FFF2-40B4-BE49-F238E27FC236}">
                <a16:creationId xmlns:a16="http://schemas.microsoft.com/office/drawing/2014/main" id="{E64E9C5B-35E2-AEF9-5C2D-04747269FAD8}"/>
              </a:ext>
            </a:extLst>
          </p:cNvPr>
          <p:cNvSpPr txBox="1">
            <a:spLocks noChangeArrowheads="1"/>
          </p:cNvSpPr>
          <p:nvPr/>
        </p:nvSpPr>
        <p:spPr bwMode="auto">
          <a:xfrm>
            <a:off x="7503580" y="5412467"/>
            <a:ext cx="521009" cy="353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en-US" altLang="ru-RU" sz="2400" kern="1200" dirty="0">
                <a:ln w="0"/>
                <a:solidFill>
                  <a:sysClr val="windowText" lastClr="000000"/>
                </a:solidFill>
                <a:latin typeface="Bebas Neue Bold" charset="0"/>
                <a:ea typeface="Bebas Neue Bold" charset="0"/>
                <a:cs typeface="Bebas Neue Bold" charset="0"/>
              </a:rPr>
              <a:t>11%</a:t>
            </a:r>
            <a:endParaRPr lang="ru-RU" altLang="ru-RU" sz="2800" kern="1200" dirty="0">
              <a:ln w="0"/>
              <a:solidFill>
                <a:sysClr val="windowText" lastClr="000000"/>
              </a:solidFill>
              <a:latin typeface="Bebas Neue Bold" charset="0"/>
              <a:ea typeface="Bebas Neue Bold" charset="0"/>
              <a:cs typeface="Bebas Neue Bold" charset="0"/>
            </a:endParaRPr>
          </a:p>
        </p:txBody>
      </p:sp>
      <p:pic>
        <p:nvPicPr>
          <p:cNvPr id="61" name="Bildplatzhalter 60" descr="Ein Bild, das Text, Elektronik, Computer, Schreibtisch enthält.&#10;&#10;Automatisch generierte Beschreibung">
            <a:extLst>
              <a:ext uri="{FF2B5EF4-FFF2-40B4-BE49-F238E27FC236}">
                <a16:creationId xmlns:a16="http://schemas.microsoft.com/office/drawing/2014/main" id="{73F24BB2-860E-7022-D8FC-AD7EABB6D246}"/>
              </a:ext>
            </a:extLst>
          </p:cNvPr>
          <p:cNvPicPr>
            <a:picLocks noGrp="1" noChangeAspect="1"/>
          </p:cNvPicPr>
          <p:nvPr>
            <p:ph type="pic" sz="quarter" idx="12"/>
          </p:nvPr>
        </p:nvPicPr>
        <p:blipFill rotWithShape="1">
          <a:blip r:embed="rId3"/>
          <a:srcRect l="5509" r="18848" b="3711"/>
          <a:stretch/>
        </p:blipFill>
        <p:spPr>
          <a:xfrm rot="10800000" flipV="1">
            <a:off x="1510902" y="1871638"/>
            <a:ext cx="4819650" cy="4090147"/>
          </a:xfrm>
        </p:spPr>
      </p:pic>
    </p:spTree>
    <p:extLst>
      <p:ext uri="{BB962C8B-B14F-4D97-AF65-F5344CB8AC3E}">
        <p14:creationId xmlns:p14="http://schemas.microsoft.com/office/powerpoint/2010/main" val="77442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4"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Text, Elektronik, Computer, Schreibtisch enthält.&#10;&#10;Automatisch generierte Beschreibung">
            <a:extLst>
              <a:ext uri="{FF2B5EF4-FFF2-40B4-BE49-F238E27FC236}">
                <a16:creationId xmlns:a16="http://schemas.microsoft.com/office/drawing/2014/main" id="{B1CC7E23-CAC2-031D-4936-30EDCADF364F}"/>
              </a:ext>
            </a:extLst>
          </p:cNvPr>
          <p:cNvPicPr>
            <a:picLocks noGrp="1" noChangeAspect="1"/>
          </p:cNvPicPr>
          <p:nvPr>
            <p:ph type="pic" sz="quarter" idx="13"/>
          </p:nvPr>
        </p:nvPicPr>
        <p:blipFill rotWithShape="1">
          <a:blip r:embed="rId3"/>
          <a:srcRect l="30278" r="34722"/>
          <a:stretch/>
        </p:blipFill>
        <p:spPr>
          <a:xfrm>
            <a:off x="8591550" y="0"/>
            <a:ext cx="3600450" cy="6858000"/>
          </a:xfrm>
        </p:spPr>
      </p:pic>
      <p:cxnSp>
        <p:nvCxnSpPr>
          <p:cNvPr id="6" name="Прямая соединительная линия 5"/>
          <p:cNvCxnSpPr/>
          <p:nvPr/>
        </p:nvCxnSpPr>
        <p:spPr>
          <a:xfrm flipV="1">
            <a:off x="764010" y="3429001"/>
            <a:ext cx="7444225" cy="16020"/>
          </a:xfrm>
          <a:prstGeom prst="line">
            <a:avLst/>
          </a:prstGeom>
          <a:ln w="9525"/>
        </p:spPr>
        <p:style>
          <a:lnRef idx="2">
            <a:schemeClr val="accent1"/>
          </a:lnRef>
          <a:fillRef idx="0">
            <a:schemeClr val="accent1"/>
          </a:fillRef>
          <a:effectRef idx="1">
            <a:schemeClr val="accent1"/>
          </a:effectRef>
          <a:fontRef idx="minor">
            <a:schemeClr val="tx1"/>
          </a:fontRef>
        </p:style>
      </p:cxnSp>
      <p:grpSp>
        <p:nvGrpSpPr>
          <p:cNvPr id="10" name="Группа 9"/>
          <p:cNvGrpSpPr/>
          <p:nvPr/>
        </p:nvGrpSpPr>
        <p:grpSpPr>
          <a:xfrm>
            <a:off x="8174457" y="3011180"/>
            <a:ext cx="835640" cy="835640"/>
            <a:chOff x="6130843" y="2258385"/>
            <a:chExt cx="626730" cy="626730"/>
          </a:xfrm>
        </p:grpSpPr>
        <p:sp>
          <p:nvSpPr>
            <p:cNvPr id="16" name="Овал 15"/>
            <p:cNvSpPr/>
            <p:nvPr/>
          </p:nvSpPr>
          <p:spPr>
            <a:xfrm>
              <a:off x="6130843" y="2258385"/>
              <a:ext cx="626730" cy="6267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7" name="Группа 16"/>
            <p:cNvGrpSpPr/>
            <p:nvPr/>
          </p:nvGrpSpPr>
          <p:grpSpPr>
            <a:xfrm>
              <a:off x="6318197" y="2458033"/>
              <a:ext cx="252023" cy="227435"/>
              <a:chOff x="8372037" y="3136297"/>
              <a:chExt cx="435632" cy="393131"/>
            </a:xfrm>
            <a:solidFill>
              <a:schemeClr val="bg1"/>
            </a:solidFill>
          </p:grpSpPr>
          <p:sp>
            <p:nvSpPr>
              <p:cNvPr id="18" name="Freeform 162"/>
              <p:cNvSpPr>
                <a:spLocks noChangeArrowheads="1"/>
              </p:cNvSpPr>
              <p:nvPr/>
            </p:nvSpPr>
            <p:spPr bwMode="auto">
              <a:xfrm>
                <a:off x="8372037" y="3187491"/>
                <a:ext cx="435632" cy="341937"/>
              </a:xfrm>
              <a:custGeom>
                <a:avLst/>
                <a:gdLst>
                  <a:gd name="T0" fmla="*/ 1986 w 1987"/>
                  <a:gd name="T1" fmla="*/ 1395 h 1561"/>
                  <a:gd name="T2" fmla="*/ 1986 w 1987"/>
                  <a:gd name="T3" fmla="*/ 1395 h 1561"/>
                  <a:gd name="T4" fmla="*/ 1797 w 1987"/>
                  <a:gd name="T5" fmla="*/ 1560 h 1561"/>
                  <a:gd name="T6" fmla="*/ 166 w 1987"/>
                  <a:gd name="T7" fmla="*/ 1560 h 1561"/>
                  <a:gd name="T8" fmla="*/ 0 w 1987"/>
                  <a:gd name="T9" fmla="*/ 1395 h 1561"/>
                  <a:gd name="T10" fmla="*/ 0 w 1987"/>
                  <a:gd name="T11" fmla="*/ 166 h 1561"/>
                  <a:gd name="T12" fmla="*/ 166 w 1987"/>
                  <a:gd name="T13" fmla="*/ 0 h 1561"/>
                  <a:gd name="T14" fmla="*/ 1797 w 1987"/>
                  <a:gd name="T15" fmla="*/ 0 h 1561"/>
                  <a:gd name="T16" fmla="*/ 1986 w 1987"/>
                  <a:gd name="T17" fmla="*/ 166 h 1561"/>
                  <a:gd name="T18" fmla="*/ 1986 w 1987"/>
                  <a:gd name="T19" fmla="*/ 1395 h 1561"/>
                  <a:gd name="T20" fmla="*/ 1892 w 1987"/>
                  <a:gd name="T21" fmla="*/ 166 h 1561"/>
                  <a:gd name="T22" fmla="*/ 1892 w 1987"/>
                  <a:gd name="T23" fmla="*/ 166 h 1561"/>
                  <a:gd name="T24" fmla="*/ 1797 w 1987"/>
                  <a:gd name="T25" fmla="*/ 95 h 1561"/>
                  <a:gd name="T26" fmla="*/ 166 w 1987"/>
                  <a:gd name="T27" fmla="*/ 95 h 1561"/>
                  <a:gd name="T28" fmla="*/ 95 w 1987"/>
                  <a:gd name="T29" fmla="*/ 166 h 1561"/>
                  <a:gd name="T30" fmla="*/ 95 w 1987"/>
                  <a:gd name="T31" fmla="*/ 1395 h 1561"/>
                  <a:gd name="T32" fmla="*/ 166 w 1987"/>
                  <a:gd name="T33" fmla="*/ 1465 h 1561"/>
                  <a:gd name="T34" fmla="*/ 1797 w 1987"/>
                  <a:gd name="T35" fmla="*/ 1465 h 1561"/>
                  <a:gd name="T36" fmla="*/ 1892 w 1987"/>
                  <a:gd name="T37" fmla="*/ 1395 h 1561"/>
                  <a:gd name="T38" fmla="*/ 1892 w 1987"/>
                  <a:gd name="T39" fmla="*/ 166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7" h="1561">
                    <a:moveTo>
                      <a:pt x="1986" y="1395"/>
                    </a:moveTo>
                    <a:lnTo>
                      <a:pt x="1986" y="1395"/>
                    </a:lnTo>
                    <a:cubicBezTo>
                      <a:pt x="1986" y="1490"/>
                      <a:pt x="1892" y="1560"/>
                      <a:pt x="1797" y="1560"/>
                    </a:cubicBezTo>
                    <a:cubicBezTo>
                      <a:pt x="166" y="1560"/>
                      <a:pt x="166" y="1560"/>
                      <a:pt x="166" y="1560"/>
                    </a:cubicBezTo>
                    <a:cubicBezTo>
                      <a:pt x="71" y="1560"/>
                      <a:pt x="0" y="1490"/>
                      <a:pt x="0" y="1395"/>
                    </a:cubicBezTo>
                    <a:cubicBezTo>
                      <a:pt x="0" y="166"/>
                      <a:pt x="0" y="166"/>
                      <a:pt x="0" y="166"/>
                    </a:cubicBezTo>
                    <a:cubicBezTo>
                      <a:pt x="0" y="71"/>
                      <a:pt x="71" y="0"/>
                      <a:pt x="166" y="0"/>
                    </a:cubicBezTo>
                    <a:cubicBezTo>
                      <a:pt x="1797" y="0"/>
                      <a:pt x="1797" y="0"/>
                      <a:pt x="1797" y="0"/>
                    </a:cubicBezTo>
                    <a:cubicBezTo>
                      <a:pt x="1892" y="0"/>
                      <a:pt x="1986" y="71"/>
                      <a:pt x="1986" y="166"/>
                    </a:cubicBezTo>
                    <a:lnTo>
                      <a:pt x="1986" y="1395"/>
                    </a:lnTo>
                    <a:close/>
                    <a:moveTo>
                      <a:pt x="1892" y="166"/>
                    </a:moveTo>
                    <a:lnTo>
                      <a:pt x="1892" y="166"/>
                    </a:lnTo>
                    <a:cubicBezTo>
                      <a:pt x="1892" y="118"/>
                      <a:pt x="1844" y="95"/>
                      <a:pt x="1797" y="95"/>
                    </a:cubicBezTo>
                    <a:cubicBezTo>
                      <a:pt x="166" y="95"/>
                      <a:pt x="166" y="95"/>
                      <a:pt x="166" y="95"/>
                    </a:cubicBezTo>
                    <a:cubicBezTo>
                      <a:pt x="118" y="95"/>
                      <a:pt x="95" y="118"/>
                      <a:pt x="95" y="166"/>
                    </a:cubicBezTo>
                    <a:cubicBezTo>
                      <a:pt x="95" y="1395"/>
                      <a:pt x="95" y="1395"/>
                      <a:pt x="95" y="1395"/>
                    </a:cubicBezTo>
                    <a:cubicBezTo>
                      <a:pt x="95" y="1442"/>
                      <a:pt x="118" y="1465"/>
                      <a:pt x="166" y="1465"/>
                    </a:cubicBezTo>
                    <a:cubicBezTo>
                      <a:pt x="1797" y="1465"/>
                      <a:pt x="1797" y="1465"/>
                      <a:pt x="1797" y="1465"/>
                    </a:cubicBezTo>
                    <a:cubicBezTo>
                      <a:pt x="1844" y="1465"/>
                      <a:pt x="1892" y="1442"/>
                      <a:pt x="1892" y="1395"/>
                    </a:cubicBezTo>
                    <a:lnTo>
                      <a:pt x="1892" y="16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Freeform 163"/>
              <p:cNvSpPr>
                <a:spLocks noChangeArrowheads="1"/>
              </p:cNvSpPr>
              <p:nvPr/>
            </p:nvSpPr>
            <p:spPr bwMode="auto">
              <a:xfrm>
                <a:off x="8501471" y="3136297"/>
                <a:ext cx="166139" cy="67615"/>
              </a:xfrm>
              <a:custGeom>
                <a:avLst/>
                <a:gdLst>
                  <a:gd name="T0" fmla="*/ 710 w 758"/>
                  <a:gd name="T1" fmla="*/ 308 h 309"/>
                  <a:gd name="T2" fmla="*/ 710 w 758"/>
                  <a:gd name="T3" fmla="*/ 308 h 309"/>
                  <a:gd name="T4" fmla="*/ 662 w 758"/>
                  <a:gd name="T5" fmla="*/ 261 h 309"/>
                  <a:gd name="T6" fmla="*/ 662 w 758"/>
                  <a:gd name="T7" fmla="*/ 95 h 309"/>
                  <a:gd name="T8" fmla="*/ 95 w 758"/>
                  <a:gd name="T9" fmla="*/ 95 h 309"/>
                  <a:gd name="T10" fmla="*/ 95 w 758"/>
                  <a:gd name="T11" fmla="*/ 261 h 309"/>
                  <a:gd name="T12" fmla="*/ 48 w 758"/>
                  <a:gd name="T13" fmla="*/ 308 h 309"/>
                  <a:gd name="T14" fmla="*/ 0 w 758"/>
                  <a:gd name="T15" fmla="*/ 261 h 309"/>
                  <a:gd name="T16" fmla="*/ 0 w 758"/>
                  <a:gd name="T17" fmla="*/ 48 h 309"/>
                  <a:gd name="T18" fmla="*/ 24 w 758"/>
                  <a:gd name="T19" fmla="*/ 0 h 309"/>
                  <a:gd name="T20" fmla="*/ 686 w 758"/>
                  <a:gd name="T21" fmla="*/ 0 h 309"/>
                  <a:gd name="T22" fmla="*/ 757 w 758"/>
                  <a:gd name="T23" fmla="*/ 48 h 309"/>
                  <a:gd name="T24" fmla="*/ 757 w 758"/>
                  <a:gd name="T25" fmla="*/ 261 h 309"/>
                  <a:gd name="T26" fmla="*/ 710 w 758"/>
                  <a:gd name="T27" fmla="*/ 30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8" h="309">
                    <a:moveTo>
                      <a:pt x="710" y="308"/>
                    </a:moveTo>
                    <a:lnTo>
                      <a:pt x="710" y="308"/>
                    </a:lnTo>
                    <a:cubicBezTo>
                      <a:pt x="686" y="308"/>
                      <a:pt x="662" y="284"/>
                      <a:pt x="662" y="261"/>
                    </a:cubicBezTo>
                    <a:cubicBezTo>
                      <a:pt x="662" y="95"/>
                      <a:pt x="662" y="95"/>
                      <a:pt x="662" y="95"/>
                    </a:cubicBezTo>
                    <a:cubicBezTo>
                      <a:pt x="95" y="95"/>
                      <a:pt x="95" y="95"/>
                      <a:pt x="95" y="95"/>
                    </a:cubicBezTo>
                    <a:cubicBezTo>
                      <a:pt x="95" y="261"/>
                      <a:pt x="95" y="261"/>
                      <a:pt x="95" y="261"/>
                    </a:cubicBezTo>
                    <a:cubicBezTo>
                      <a:pt x="95" y="284"/>
                      <a:pt x="71" y="308"/>
                      <a:pt x="48" y="308"/>
                    </a:cubicBezTo>
                    <a:cubicBezTo>
                      <a:pt x="24" y="308"/>
                      <a:pt x="0" y="284"/>
                      <a:pt x="0" y="261"/>
                    </a:cubicBezTo>
                    <a:cubicBezTo>
                      <a:pt x="0" y="48"/>
                      <a:pt x="0" y="48"/>
                      <a:pt x="0" y="48"/>
                    </a:cubicBezTo>
                    <a:cubicBezTo>
                      <a:pt x="0" y="25"/>
                      <a:pt x="0" y="0"/>
                      <a:pt x="24" y="0"/>
                    </a:cubicBezTo>
                    <a:cubicBezTo>
                      <a:pt x="686" y="0"/>
                      <a:pt x="686" y="0"/>
                      <a:pt x="686" y="0"/>
                    </a:cubicBezTo>
                    <a:cubicBezTo>
                      <a:pt x="733" y="0"/>
                      <a:pt x="757" y="25"/>
                      <a:pt x="757" y="48"/>
                    </a:cubicBezTo>
                    <a:cubicBezTo>
                      <a:pt x="757" y="261"/>
                      <a:pt x="757" y="261"/>
                      <a:pt x="757" y="261"/>
                    </a:cubicBezTo>
                    <a:cubicBezTo>
                      <a:pt x="757" y="284"/>
                      <a:pt x="733" y="308"/>
                      <a:pt x="710" y="30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2" name="Freeform 166"/>
              <p:cNvSpPr>
                <a:spLocks noChangeArrowheads="1"/>
              </p:cNvSpPr>
              <p:nvPr/>
            </p:nvSpPr>
            <p:spPr bwMode="auto">
              <a:xfrm>
                <a:off x="8667610" y="3353630"/>
                <a:ext cx="78240" cy="52160"/>
              </a:xfrm>
              <a:custGeom>
                <a:avLst/>
                <a:gdLst>
                  <a:gd name="T0" fmla="*/ 355 w 356"/>
                  <a:gd name="T1" fmla="*/ 189 h 237"/>
                  <a:gd name="T2" fmla="*/ 355 w 356"/>
                  <a:gd name="T3" fmla="*/ 189 h 237"/>
                  <a:gd name="T4" fmla="*/ 307 w 356"/>
                  <a:gd name="T5" fmla="*/ 236 h 237"/>
                  <a:gd name="T6" fmla="*/ 47 w 356"/>
                  <a:gd name="T7" fmla="*/ 236 h 237"/>
                  <a:gd name="T8" fmla="*/ 0 w 356"/>
                  <a:gd name="T9" fmla="*/ 189 h 237"/>
                  <a:gd name="T10" fmla="*/ 0 w 356"/>
                  <a:gd name="T11" fmla="*/ 47 h 237"/>
                  <a:gd name="T12" fmla="*/ 47 w 356"/>
                  <a:gd name="T13" fmla="*/ 0 h 237"/>
                  <a:gd name="T14" fmla="*/ 307 w 356"/>
                  <a:gd name="T15" fmla="*/ 0 h 237"/>
                  <a:gd name="T16" fmla="*/ 355 w 356"/>
                  <a:gd name="T17" fmla="*/ 47 h 237"/>
                  <a:gd name="T18" fmla="*/ 355 w 356"/>
                  <a:gd name="T19" fmla="*/ 189 h 237"/>
                  <a:gd name="T20" fmla="*/ 94 w 356"/>
                  <a:gd name="T21" fmla="*/ 141 h 237"/>
                  <a:gd name="T22" fmla="*/ 94 w 356"/>
                  <a:gd name="T23" fmla="*/ 141 h 237"/>
                  <a:gd name="T24" fmla="*/ 260 w 356"/>
                  <a:gd name="T25" fmla="*/ 141 h 237"/>
                  <a:gd name="T26" fmla="*/ 260 w 356"/>
                  <a:gd name="T27" fmla="*/ 94 h 237"/>
                  <a:gd name="T28" fmla="*/ 94 w 356"/>
                  <a:gd name="T29" fmla="*/ 94 h 237"/>
                  <a:gd name="T30" fmla="*/ 94 w 356"/>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237">
                    <a:moveTo>
                      <a:pt x="355" y="189"/>
                    </a:moveTo>
                    <a:lnTo>
                      <a:pt x="355" y="189"/>
                    </a:lnTo>
                    <a:cubicBezTo>
                      <a:pt x="355" y="212"/>
                      <a:pt x="331" y="236"/>
                      <a:pt x="307" y="236"/>
                    </a:cubicBezTo>
                    <a:cubicBezTo>
                      <a:pt x="47" y="236"/>
                      <a:pt x="47" y="236"/>
                      <a:pt x="47" y="236"/>
                    </a:cubicBezTo>
                    <a:cubicBezTo>
                      <a:pt x="23" y="236"/>
                      <a:pt x="0" y="212"/>
                      <a:pt x="0" y="189"/>
                    </a:cubicBezTo>
                    <a:cubicBezTo>
                      <a:pt x="0" y="47"/>
                      <a:pt x="0" y="47"/>
                      <a:pt x="0" y="47"/>
                    </a:cubicBezTo>
                    <a:cubicBezTo>
                      <a:pt x="0" y="23"/>
                      <a:pt x="23" y="0"/>
                      <a:pt x="47" y="0"/>
                    </a:cubicBezTo>
                    <a:cubicBezTo>
                      <a:pt x="307" y="0"/>
                      <a:pt x="307" y="0"/>
                      <a:pt x="307" y="0"/>
                    </a:cubicBezTo>
                    <a:cubicBezTo>
                      <a:pt x="331" y="0"/>
                      <a:pt x="355" y="23"/>
                      <a:pt x="355" y="47"/>
                    </a:cubicBezTo>
                    <a:lnTo>
                      <a:pt x="355" y="189"/>
                    </a:lnTo>
                    <a:close/>
                    <a:moveTo>
                      <a:pt x="94" y="141"/>
                    </a:moveTo>
                    <a:lnTo>
                      <a:pt x="94" y="141"/>
                    </a:lnTo>
                    <a:cubicBezTo>
                      <a:pt x="260" y="141"/>
                      <a:pt x="260" y="141"/>
                      <a:pt x="260" y="141"/>
                    </a:cubicBezTo>
                    <a:cubicBezTo>
                      <a:pt x="260" y="94"/>
                      <a:pt x="260" y="94"/>
                      <a:pt x="260" y="94"/>
                    </a:cubicBezTo>
                    <a:cubicBezTo>
                      <a:pt x="94" y="94"/>
                      <a:pt x="94" y="94"/>
                      <a:pt x="94" y="94"/>
                    </a:cubicBezTo>
                    <a:lnTo>
                      <a:pt x="94"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Freeform 167"/>
              <p:cNvSpPr>
                <a:spLocks noChangeArrowheads="1"/>
              </p:cNvSpPr>
              <p:nvPr/>
            </p:nvSpPr>
            <p:spPr bwMode="auto">
              <a:xfrm>
                <a:off x="8434822" y="3353630"/>
                <a:ext cx="72445" cy="52160"/>
              </a:xfrm>
              <a:custGeom>
                <a:avLst/>
                <a:gdLst>
                  <a:gd name="T0" fmla="*/ 331 w 332"/>
                  <a:gd name="T1" fmla="*/ 189 h 237"/>
                  <a:gd name="T2" fmla="*/ 331 w 332"/>
                  <a:gd name="T3" fmla="*/ 189 h 237"/>
                  <a:gd name="T4" fmla="*/ 284 w 332"/>
                  <a:gd name="T5" fmla="*/ 236 h 237"/>
                  <a:gd name="T6" fmla="*/ 47 w 332"/>
                  <a:gd name="T7" fmla="*/ 236 h 237"/>
                  <a:gd name="T8" fmla="*/ 0 w 332"/>
                  <a:gd name="T9" fmla="*/ 189 h 237"/>
                  <a:gd name="T10" fmla="*/ 0 w 332"/>
                  <a:gd name="T11" fmla="*/ 47 h 237"/>
                  <a:gd name="T12" fmla="*/ 47 w 332"/>
                  <a:gd name="T13" fmla="*/ 0 h 237"/>
                  <a:gd name="T14" fmla="*/ 284 w 332"/>
                  <a:gd name="T15" fmla="*/ 0 h 237"/>
                  <a:gd name="T16" fmla="*/ 331 w 332"/>
                  <a:gd name="T17" fmla="*/ 47 h 237"/>
                  <a:gd name="T18" fmla="*/ 331 w 332"/>
                  <a:gd name="T19" fmla="*/ 189 h 237"/>
                  <a:gd name="T20" fmla="*/ 95 w 332"/>
                  <a:gd name="T21" fmla="*/ 141 h 237"/>
                  <a:gd name="T22" fmla="*/ 95 w 332"/>
                  <a:gd name="T23" fmla="*/ 141 h 237"/>
                  <a:gd name="T24" fmla="*/ 236 w 332"/>
                  <a:gd name="T25" fmla="*/ 141 h 237"/>
                  <a:gd name="T26" fmla="*/ 236 w 332"/>
                  <a:gd name="T27" fmla="*/ 94 h 237"/>
                  <a:gd name="T28" fmla="*/ 95 w 332"/>
                  <a:gd name="T29" fmla="*/ 94 h 237"/>
                  <a:gd name="T30" fmla="*/ 95 w 332"/>
                  <a:gd name="T31" fmla="*/ 14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 h="237">
                    <a:moveTo>
                      <a:pt x="331" y="189"/>
                    </a:moveTo>
                    <a:lnTo>
                      <a:pt x="331" y="189"/>
                    </a:lnTo>
                    <a:cubicBezTo>
                      <a:pt x="331" y="212"/>
                      <a:pt x="307" y="236"/>
                      <a:pt x="284" y="236"/>
                    </a:cubicBezTo>
                    <a:cubicBezTo>
                      <a:pt x="47" y="236"/>
                      <a:pt x="47" y="236"/>
                      <a:pt x="47" y="236"/>
                    </a:cubicBezTo>
                    <a:cubicBezTo>
                      <a:pt x="24" y="236"/>
                      <a:pt x="0" y="212"/>
                      <a:pt x="0" y="189"/>
                    </a:cubicBezTo>
                    <a:cubicBezTo>
                      <a:pt x="0" y="47"/>
                      <a:pt x="0" y="47"/>
                      <a:pt x="0" y="47"/>
                    </a:cubicBezTo>
                    <a:cubicBezTo>
                      <a:pt x="0" y="23"/>
                      <a:pt x="24" y="0"/>
                      <a:pt x="47" y="0"/>
                    </a:cubicBezTo>
                    <a:cubicBezTo>
                      <a:pt x="284" y="0"/>
                      <a:pt x="284" y="0"/>
                      <a:pt x="284" y="0"/>
                    </a:cubicBezTo>
                    <a:cubicBezTo>
                      <a:pt x="307" y="0"/>
                      <a:pt x="331" y="23"/>
                      <a:pt x="331" y="47"/>
                    </a:cubicBezTo>
                    <a:lnTo>
                      <a:pt x="331" y="189"/>
                    </a:lnTo>
                    <a:close/>
                    <a:moveTo>
                      <a:pt x="95" y="141"/>
                    </a:moveTo>
                    <a:lnTo>
                      <a:pt x="95" y="141"/>
                    </a:lnTo>
                    <a:cubicBezTo>
                      <a:pt x="236" y="141"/>
                      <a:pt x="236" y="141"/>
                      <a:pt x="236" y="141"/>
                    </a:cubicBezTo>
                    <a:cubicBezTo>
                      <a:pt x="236" y="94"/>
                      <a:pt x="236" y="94"/>
                      <a:pt x="236" y="94"/>
                    </a:cubicBezTo>
                    <a:cubicBezTo>
                      <a:pt x="95" y="94"/>
                      <a:pt x="95" y="94"/>
                      <a:pt x="95" y="94"/>
                    </a:cubicBezTo>
                    <a:lnTo>
                      <a:pt x="95" y="1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4" name="Freeform 168"/>
              <p:cNvSpPr>
                <a:spLocks noChangeArrowheads="1"/>
              </p:cNvSpPr>
              <p:nvPr/>
            </p:nvSpPr>
            <p:spPr bwMode="auto">
              <a:xfrm>
                <a:off x="8372037" y="3343005"/>
                <a:ext cx="425007" cy="21250"/>
              </a:xfrm>
              <a:custGeom>
                <a:avLst/>
                <a:gdLst>
                  <a:gd name="T0" fmla="*/ 1892 w 1940"/>
                  <a:gd name="T1" fmla="*/ 95 h 96"/>
                  <a:gd name="T2" fmla="*/ 1892 w 1940"/>
                  <a:gd name="T3" fmla="*/ 95 h 96"/>
                  <a:gd name="T4" fmla="*/ 47 w 1940"/>
                  <a:gd name="T5" fmla="*/ 95 h 96"/>
                  <a:gd name="T6" fmla="*/ 0 w 1940"/>
                  <a:gd name="T7" fmla="*/ 48 h 96"/>
                  <a:gd name="T8" fmla="*/ 47 w 1940"/>
                  <a:gd name="T9" fmla="*/ 0 h 96"/>
                  <a:gd name="T10" fmla="*/ 1892 w 1940"/>
                  <a:gd name="T11" fmla="*/ 0 h 96"/>
                  <a:gd name="T12" fmla="*/ 1939 w 1940"/>
                  <a:gd name="T13" fmla="*/ 48 h 96"/>
                  <a:gd name="T14" fmla="*/ 1892 w 1940"/>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0" h="96">
                    <a:moveTo>
                      <a:pt x="1892" y="95"/>
                    </a:moveTo>
                    <a:lnTo>
                      <a:pt x="1892" y="95"/>
                    </a:lnTo>
                    <a:cubicBezTo>
                      <a:pt x="47" y="95"/>
                      <a:pt x="47" y="95"/>
                      <a:pt x="47" y="95"/>
                    </a:cubicBezTo>
                    <a:cubicBezTo>
                      <a:pt x="24" y="95"/>
                      <a:pt x="0" y="71"/>
                      <a:pt x="0" y="48"/>
                    </a:cubicBezTo>
                    <a:cubicBezTo>
                      <a:pt x="0" y="24"/>
                      <a:pt x="24" y="0"/>
                      <a:pt x="47" y="0"/>
                    </a:cubicBezTo>
                    <a:cubicBezTo>
                      <a:pt x="1892" y="0"/>
                      <a:pt x="1892" y="0"/>
                      <a:pt x="1892" y="0"/>
                    </a:cubicBezTo>
                    <a:cubicBezTo>
                      <a:pt x="1939" y="0"/>
                      <a:pt x="1939" y="24"/>
                      <a:pt x="1939" y="48"/>
                    </a:cubicBezTo>
                    <a:cubicBezTo>
                      <a:pt x="1939" y="71"/>
                      <a:pt x="1939" y="95"/>
                      <a:pt x="1892" y="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36" name="Группа 35"/>
          <p:cNvGrpSpPr/>
          <p:nvPr/>
        </p:nvGrpSpPr>
        <p:grpSpPr>
          <a:xfrm>
            <a:off x="456803" y="-548"/>
            <a:ext cx="1719227" cy="1609579"/>
            <a:chOff x="342602" y="-411"/>
            <a:chExt cx="1289420" cy="1207184"/>
          </a:xfrm>
        </p:grpSpPr>
        <p:sp>
          <p:nvSpPr>
            <p:cNvPr id="26" name="Параллелограмм 25"/>
            <p:cNvSpPr/>
            <p:nvPr/>
          </p:nvSpPr>
          <p:spPr>
            <a:xfrm>
              <a:off x="438280" y="-411"/>
              <a:ext cx="1193742" cy="1207184"/>
            </a:xfrm>
            <a:custGeom>
              <a:avLst/>
              <a:gdLst>
                <a:gd name="connsiteX0" fmla="*/ 0 w 713495"/>
                <a:gd name="connsiteY0" fmla="*/ 1203598 h 1203598"/>
                <a:gd name="connsiteX1" fmla="*/ 178374 w 713495"/>
                <a:gd name="connsiteY1" fmla="*/ 0 h 1203598"/>
                <a:gd name="connsiteX2" fmla="*/ 713495 w 713495"/>
                <a:gd name="connsiteY2" fmla="*/ 0 h 1203598"/>
                <a:gd name="connsiteX3" fmla="*/ 535121 w 713495"/>
                <a:gd name="connsiteY3" fmla="*/ 1203598 h 1203598"/>
                <a:gd name="connsiteX4" fmla="*/ 0 w 713495"/>
                <a:gd name="connsiteY4" fmla="*/ 1203598 h 1203598"/>
                <a:gd name="connsiteX0" fmla="*/ 0 w 1142120"/>
                <a:gd name="connsiteY0" fmla="*/ 1203598 h 1203598"/>
                <a:gd name="connsiteX1" fmla="*/ 178374 w 1142120"/>
                <a:gd name="connsiteY1" fmla="*/ 0 h 1203598"/>
                <a:gd name="connsiteX2" fmla="*/ 1142120 w 1142120"/>
                <a:gd name="connsiteY2" fmla="*/ 0 h 1203598"/>
                <a:gd name="connsiteX3" fmla="*/ 535121 w 1142120"/>
                <a:gd name="connsiteY3" fmla="*/ 1203598 h 1203598"/>
                <a:gd name="connsiteX4" fmla="*/ 0 w 1142120"/>
                <a:gd name="connsiteY4" fmla="*/ 1203598 h 1203598"/>
                <a:gd name="connsiteX0" fmla="*/ 0 w 1142120"/>
                <a:gd name="connsiteY0" fmla="*/ 1206773 h 1206773"/>
                <a:gd name="connsiteX1" fmla="*/ 619699 w 1142120"/>
                <a:gd name="connsiteY1" fmla="*/ 0 h 1206773"/>
                <a:gd name="connsiteX2" fmla="*/ 1142120 w 1142120"/>
                <a:gd name="connsiteY2" fmla="*/ 3175 h 1206773"/>
                <a:gd name="connsiteX3" fmla="*/ 535121 w 1142120"/>
                <a:gd name="connsiteY3" fmla="*/ 1206773 h 1206773"/>
                <a:gd name="connsiteX4" fmla="*/ 0 w 1142120"/>
                <a:gd name="connsiteY4" fmla="*/ 1206773 h 1206773"/>
                <a:gd name="connsiteX0" fmla="*/ 0 w 1189745"/>
                <a:gd name="connsiteY0" fmla="*/ 1206773 h 1206773"/>
                <a:gd name="connsiteX1" fmla="*/ 619699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89745"/>
                <a:gd name="connsiteY0" fmla="*/ 1206773 h 1206773"/>
                <a:gd name="connsiteX1" fmla="*/ 686374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92920"/>
                <a:gd name="connsiteY0" fmla="*/ 1206773 h 1206773"/>
                <a:gd name="connsiteX1" fmla="*/ 686374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92920"/>
                <a:gd name="connsiteY0" fmla="*/ 1206773 h 1206773"/>
                <a:gd name="connsiteX1" fmla="*/ 664149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86570"/>
                <a:gd name="connsiteY0" fmla="*/ 1206773 h 1206773"/>
                <a:gd name="connsiteX1" fmla="*/ 664149 w 1186570"/>
                <a:gd name="connsiteY1" fmla="*/ 0 h 1206773"/>
                <a:gd name="connsiteX2" fmla="*/ 1186570 w 1186570"/>
                <a:gd name="connsiteY2" fmla="*/ 3175 h 1206773"/>
                <a:gd name="connsiteX3" fmla="*/ 535121 w 1186570"/>
                <a:gd name="connsiteY3" fmla="*/ 1206773 h 1206773"/>
                <a:gd name="connsiteX4" fmla="*/ 0 w 1186570"/>
                <a:gd name="connsiteY4" fmla="*/ 1206773 h 1206773"/>
                <a:gd name="connsiteX0" fmla="*/ 0 w 1193742"/>
                <a:gd name="connsiteY0" fmla="*/ 1207184 h 1207184"/>
                <a:gd name="connsiteX1" fmla="*/ 664149 w 1193742"/>
                <a:gd name="connsiteY1" fmla="*/ 411 h 1207184"/>
                <a:gd name="connsiteX2" fmla="*/ 1193742 w 1193742"/>
                <a:gd name="connsiteY2" fmla="*/ 0 h 1207184"/>
                <a:gd name="connsiteX3" fmla="*/ 535121 w 1193742"/>
                <a:gd name="connsiteY3" fmla="*/ 1207184 h 1207184"/>
                <a:gd name="connsiteX4" fmla="*/ 0 w 1193742"/>
                <a:gd name="connsiteY4" fmla="*/ 1207184 h 120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742" h="1207184">
                  <a:moveTo>
                    <a:pt x="0" y="1207184"/>
                  </a:moveTo>
                  <a:lnTo>
                    <a:pt x="664149" y="411"/>
                  </a:lnTo>
                  <a:lnTo>
                    <a:pt x="1193742" y="0"/>
                  </a:lnTo>
                  <a:lnTo>
                    <a:pt x="535121" y="1207184"/>
                  </a:lnTo>
                  <a:lnTo>
                    <a:pt x="0" y="1207184"/>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8" name="Параллелограмм 27"/>
            <p:cNvSpPr/>
            <p:nvPr/>
          </p:nvSpPr>
          <p:spPr>
            <a:xfrm>
              <a:off x="342602" y="0"/>
              <a:ext cx="713495" cy="1203598"/>
            </a:xfrm>
            <a:prstGeom prst="parallelogram">
              <a:avLst>
                <a:gd name="adj" fmla="val 93932"/>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0" name="Прямоугольник 29"/>
            <p:cNvSpPr/>
            <p:nvPr/>
          </p:nvSpPr>
          <p:spPr>
            <a:xfrm>
              <a:off x="662485" y="541841"/>
              <a:ext cx="858649" cy="346249"/>
            </a:xfrm>
            <a:prstGeom prst="rect">
              <a:avLst/>
            </a:prstGeom>
          </p:spPr>
          <p:txBody>
            <a:bodyPr wrap="none">
              <a:spAutoFit/>
            </a:bodyPr>
            <a:lstStyle/>
            <a:p>
              <a:pPr defTabSz="914377">
                <a:buClrTx/>
              </a:pPr>
              <a:r>
                <a:rPr lang="en-US" sz="2400" kern="1200" dirty="0">
                  <a:solidFill>
                    <a:srgbClr val="FFFFFF"/>
                  </a:solidFill>
                  <a:latin typeface="Bebas Neue" charset="0"/>
                  <a:ea typeface="Bebas Neue" charset="0"/>
                  <a:cs typeface="Bebas Neue" charset="0"/>
                </a:rPr>
                <a:t>Ben</a:t>
              </a:r>
              <a:r>
                <a:rPr lang="en-US" sz="2400" kern="1200" dirty="0">
                  <a:solidFill>
                    <a:srgbClr val="383838"/>
                  </a:solidFill>
                  <a:latin typeface="Bebas Neue" charset="0"/>
                  <a:ea typeface="Bebas Neue" charset="0"/>
                  <a:cs typeface="Bebas Neue" charset="0"/>
                </a:rPr>
                <a:t>Coepp</a:t>
              </a:r>
              <a:endParaRPr lang="ru-RU" sz="2400" kern="1200" dirty="0">
                <a:solidFill>
                  <a:srgbClr val="383838"/>
                </a:solidFill>
                <a:latin typeface="Bebas Neue" charset="0"/>
                <a:ea typeface="Bebas Neue" charset="0"/>
                <a:cs typeface="Bebas Neue" charset="0"/>
              </a:endParaRPr>
            </a:p>
          </p:txBody>
        </p:sp>
      </p:grpSp>
      <p:grpSp>
        <p:nvGrpSpPr>
          <p:cNvPr id="2" name="Группа 1"/>
          <p:cNvGrpSpPr/>
          <p:nvPr/>
        </p:nvGrpSpPr>
        <p:grpSpPr>
          <a:xfrm>
            <a:off x="1052042" y="3332991"/>
            <a:ext cx="2149085" cy="1289963"/>
            <a:chOff x="789031" y="2499742"/>
            <a:chExt cx="1611814" cy="967472"/>
          </a:xfrm>
        </p:grpSpPr>
        <p:sp>
          <p:nvSpPr>
            <p:cNvPr id="8" name="Прямоугольник 7"/>
            <p:cNvSpPr/>
            <p:nvPr/>
          </p:nvSpPr>
          <p:spPr>
            <a:xfrm>
              <a:off x="789031" y="2766397"/>
              <a:ext cx="1026965" cy="223090"/>
            </a:xfrm>
            <a:prstGeom prst="rect">
              <a:avLst/>
            </a:prstGeom>
          </p:spPr>
          <p:txBody>
            <a:bodyPr wrap="none">
              <a:spAutoFit/>
            </a:bodyPr>
            <a:lstStyle/>
            <a:p>
              <a:pPr defTabSz="914377">
                <a:buClrTx/>
              </a:pPr>
              <a:r>
                <a:rPr lang="de-DE" sz="1333" kern="1200" dirty="0">
                  <a:solidFill>
                    <a:srgbClr val="383838"/>
                  </a:solidFill>
                  <a:latin typeface="Bebas Neue" charset="0"/>
                  <a:ea typeface="Bebas Neue" charset="0"/>
                  <a:cs typeface="Bebas Neue" charset="0"/>
                </a:rPr>
                <a:t>Benutzt Ihr Docker ?</a:t>
              </a:r>
            </a:p>
          </p:txBody>
        </p:sp>
        <p:sp>
          <p:nvSpPr>
            <p:cNvPr id="9" name="TextBox 8"/>
            <p:cNvSpPr txBox="1"/>
            <p:nvPr/>
          </p:nvSpPr>
          <p:spPr>
            <a:xfrm>
              <a:off x="789031" y="2997229"/>
              <a:ext cx="161181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Findet in eurem Unternehmen, oder im privatem Docker / Container Benutzung? Wenn in welchem Umfeld.	</a:t>
              </a:r>
            </a:p>
          </p:txBody>
        </p:sp>
        <p:sp>
          <p:nvSpPr>
            <p:cNvPr id="37" name="Овал 36"/>
            <p:cNvSpPr/>
            <p:nvPr/>
          </p:nvSpPr>
          <p:spPr>
            <a:xfrm>
              <a:off x="899592"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3" name="Группа 2"/>
          <p:cNvGrpSpPr/>
          <p:nvPr/>
        </p:nvGrpSpPr>
        <p:grpSpPr>
          <a:xfrm>
            <a:off x="3300685" y="3332990"/>
            <a:ext cx="2248644" cy="1290624"/>
            <a:chOff x="2475513" y="2499742"/>
            <a:chExt cx="1686483" cy="967968"/>
          </a:xfrm>
        </p:grpSpPr>
        <p:sp>
          <p:nvSpPr>
            <p:cNvPr id="11" name="Прямоугольник 10"/>
            <p:cNvSpPr/>
            <p:nvPr/>
          </p:nvSpPr>
          <p:spPr>
            <a:xfrm>
              <a:off x="2475514" y="2766893"/>
              <a:ext cx="1183257" cy="223091"/>
            </a:xfrm>
            <a:prstGeom prst="rect">
              <a:avLst/>
            </a:prstGeom>
          </p:spPr>
          <p:txBody>
            <a:bodyPr wrap="none">
              <a:spAutoFit/>
            </a:bodyPr>
            <a:lstStyle/>
            <a:p>
              <a:pPr defTabSz="914377">
                <a:buClrTx/>
              </a:pPr>
              <a:r>
                <a:rPr lang="de-DE" sz="1333" kern="1200" dirty="0">
                  <a:solidFill>
                    <a:srgbClr val="383838"/>
                  </a:solidFill>
                  <a:latin typeface="Bebas Neue" charset="0"/>
                  <a:ea typeface="Bebas Neue" charset="0"/>
                  <a:cs typeface="Bebas Neue" charset="0"/>
                </a:rPr>
                <a:t>Erfahrungen mit Docker</a:t>
              </a:r>
            </a:p>
          </p:txBody>
        </p:sp>
        <p:sp>
          <p:nvSpPr>
            <p:cNvPr id="12" name="TextBox 11"/>
            <p:cNvSpPr txBox="1"/>
            <p:nvPr/>
          </p:nvSpPr>
          <p:spPr>
            <a:xfrm>
              <a:off x="2475513" y="2997725"/>
              <a:ext cx="1686483"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Welche Projekte und oder Technologien habt Ihr schon containerisiert? Was habt Ihr bei diesen Vorhaben gelernt?</a:t>
              </a:r>
            </a:p>
          </p:txBody>
        </p:sp>
        <p:sp>
          <p:nvSpPr>
            <p:cNvPr id="38" name="Овал 37"/>
            <p:cNvSpPr/>
            <p:nvPr/>
          </p:nvSpPr>
          <p:spPr>
            <a:xfrm>
              <a:off x="2555776"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7" name="Группа 6"/>
          <p:cNvGrpSpPr/>
          <p:nvPr/>
        </p:nvGrpSpPr>
        <p:grpSpPr>
          <a:xfrm>
            <a:off x="5549329" y="3332991"/>
            <a:ext cx="2193996" cy="1289963"/>
            <a:chOff x="4161996" y="2499742"/>
            <a:chExt cx="1645497" cy="967472"/>
          </a:xfrm>
        </p:grpSpPr>
        <p:sp>
          <p:nvSpPr>
            <p:cNvPr id="14" name="Прямоугольник 13"/>
            <p:cNvSpPr/>
            <p:nvPr/>
          </p:nvSpPr>
          <p:spPr>
            <a:xfrm>
              <a:off x="4161997" y="2766397"/>
              <a:ext cx="776896" cy="223090"/>
            </a:xfrm>
            <a:prstGeom prst="rect">
              <a:avLst/>
            </a:prstGeom>
          </p:spPr>
          <p:txBody>
            <a:bodyPr wrap="none">
              <a:spAutoFit/>
            </a:bodyPr>
            <a:lstStyle/>
            <a:p>
              <a:pPr defTabSz="914377">
                <a:buClrTx/>
              </a:pPr>
              <a:r>
                <a:rPr lang="de-DE" sz="1333" kern="1200" dirty="0">
                  <a:solidFill>
                    <a:srgbClr val="383838"/>
                  </a:solidFill>
                  <a:latin typeface="Bebas Neue" charset="0"/>
                  <a:ea typeface="Bebas Neue" charset="0"/>
                  <a:cs typeface="Bebas Neue" charset="0"/>
                </a:rPr>
                <a:t>Alternativen ?</a:t>
              </a:r>
            </a:p>
          </p:txBody>
        </p:sp>
        <p:sp>
          <p:nvSpPr>
            <p:cNvPr id="15" name="TextBox 14"/>
            <p:cNvSpPr txBox="1"/>
            <p:nvPr/>
          </p:nvSpPr>
          <p:spPr>
            <a:xfrm>
              <a:off x="4161996" y="2997229"/>
              <a:ext cx="1645497"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Sind euch Alternativen zu Docker / Container bekannt die in der Industrie Benutzung finden.</a:t>
              </a:r>
            </a:p>
          </p:txBody>
        </p:sp>
        <p:sp>
          <p:nvSpPr>
            <p:cNvPr id="39" name="Овал 38"/>
            <p:cNvSpPr/>
            <p:nvPr/>
          </p:nvSpPr>
          <p:spPr>
            <a:xfrm>
              <a:off x="4283968" y="2499742"/>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25" name="Группа 24"/>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9" name="TextBox 2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20</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76286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397358"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Einführung  Container Architektur</a:t>
            </a:r>
          </a:p>
        </p:txBody>
      </p:sp>
      <p:sp>
        <p:nvSpPr>
          <p:cNvPr id="8" name="TextBox 7"/>
          <p:cNvSpPr txBox="1"/>
          <p:nvPr/>
        </p:nvSpPr>
        <p:spPr>
          <a:xfrm>
            <a:off x="585050" y="3969308"/>
            <a:ext cx="2999398"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Beispiele &amp; Use Cases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15" name="Bildplatzhalter 14" descr="Ein Bild, das Text, Gerät, Systemsteuerung enthält.&#10;&#10;Automatisch generierte Beschreibung">
            <a:extLst>
              <a:ext uri="{FF2B5EF4-FFF2-40B4-BE49-F238E27FC236}">
                <a16:creationId xmlns:a16="http://schemas.microsoft.com/office/drawing/2014/main" id="{B035E045-CEDF-AAEA-799E-ADD710AB1E9D}"/>
              </a:ext>
            </a:extLst>
          </p:cNvPr>
          <p:cNvPicPr>
            <a:picLocks noGrp="1" noChangeAspect="1"/>
          </p:cNvPicPr>
          <p:nvPr>
            <p:ph type="pic" sz="quarter" idx="10"/>
          </p:nvPr>
        </p:nvPicPr>
        <p:blipFill rotWithShape="1">
          <a:blip r:embed="rId3"/>
          <a:srcRect l="29908" r="33628"/>
          <a:stretch/>
        </p:blipFill>
        <p:spPr>
          <a:xfrm>
            <a:off x="4702284" y="0"/>
            <a:ext cx="7489716" cy="6858000"/>
          </a:xfrm>
        </p:spPr>
      </p:pic>
    </p:spTree>
    <p:extLst>
      <p:ext uri="{BB962C8B-B14F-4D97-AF65-F5344CB8AC3E}">
        <p14:creationId xmlns:p14="http://schemas.microsoft.com/office/powerpoint/2010/main" val="281984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ildplatzhalter 22" descr="Ein Bild, das Text enthält.&#10;&#10;Automatisch generierte Beschreibung">
            <a:extLst>
              <a:ext uri="{FF2B5EF4-FFF2-40B4-BE49-F238E27FC236}">
                <a16:creationId xmlns:a16="http://schemas.microsoft.com/office/drawing/2014/main" id="{4FC9407F-CA90-9D1B-EA03-9410203594D4}"/>
              </a:ext>
            </a:extLst>
          </p:cNvPr>
          <p:cNvPicPr>
            <a:picLocks noGrp="1" noChangeAspect="1"/>
          </p:cNvPicPr>
          <p:nvPr>
            <p:ph type="pic" sz="quarter" idx="10"/>
          </p:nvPr>
        </p:nvPicPr>
        <p:blipFill>
          <a:blip r:embed="rId3"/>
          <a:srcRect t="3742" b="3742"/>
          <a:stretch>
            <a:fillRect/>
          </a:stretch>
        </p:blipFill>
        <p:spPr/>
      </p:pic>
      <p:pic>
        <p:nvPicPr>
          <p:cNvPr id="25" name="Bildplatzhalter 24">
            <a:extLst>
              <a:ext uri="{FF2B5EF4-FFF2-40B4-BE49-F238E27FC236}">
                <a16:creationId xmlns:a16="http://schemas.microsoft.com/office/drawing/2014/main" id="{A1C312F3-B5A1-3113-8950-E3AC1A09D872}"/>
              </a:ext>
            </a:extLst>
          </p:cNvPr>
          <p:cNvPicPr>
            <a:picLocks noGrp="1" noChangeAspect="1"/>
          </p:cNvPicPr>
          <p:nvPr>
            <p:ph type="pic" sz="quarter" idx="11"/>
          </p:nvPr>
        </p:nvPicPr>
        <p:blipFill rotWithShape="1">
          <a:blip r:embed="rId4"/>
          <a:srcRect l="2530"/>
          <a:stretch/>
        </p:blipFill>
        <p:spPr>
          <a:xfrm>
            <a:off x="6068569" y="3236979"/>
            <a:ext cx="6123431" cy="3621021"/>
          </a:xfrm>
        </p:spPr>
      </p:pic>
      <p:grpSp>
        <p:nvGrpSpPr>
          <p:cNvPr id="21" name="Группа 20"/>
          <p:cNvGrpSpPr/>
          <p:nvPr/>
        </p:nvGrpSpPr>
        <p:grpSpPr>
          <a:xfrm>
            <a:off x="5615947" y="2948947"/>
            <a:ext cx="960107" cy="960107"/>
            <a:chOff x="4211960" y="2211710"/>
            <a:chExt cx="720080" cy="720080"/>
          </a:xfrm>
        </p:grpSpPr>
        <p:sp>
          <p:nvSpPr>
            <p:cNvPr id="5" name="Овал 4"/>
            <p:cNvSpPr/>
            <p:nvPr/>
          </p:nvSpPr>
          <p:spPr>
            <a:xfrm>
              <a:off x="4211960" y="2211710"/>
              <a:ext cx="720080" cy="720080"/>
            </a:xfrm>
            <a:prstGeom prst="ellipse">
              <a:avLst/>
            </a:prstGeom>
            <a:ln w="508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4427984" y="2427734"/>
              <a:ext cx="288032" cy="288032"/>
              <a:chOff x="6514166" y="3404889"/>
              <a:chExt cx="379932" cy="379932"/>
            </a:xfrm>
            <a:solidFill>
              <a:schemeClr val="bg1"/>
            </a:solidFill>
          </p:grpSpPr>
          <p:sp>
            <p:nvSpPr>
              <p:cNvPr id="7" name="Freeform 124"/>
              <p:cNvSpPr>
                <a:spLocks noChangeArrowheads="1"/>
              </p:cNvSpPr>
              <p:nvPr/>
            </p:nvSpPr>
            <p:spPr bwMode="auto">
              <a:xfrm>
                <a:off x="6731270" y="3657792"/>
                <a:ext cx="162828" cy="127029"/>
              </a:xfrm>
              <a:custGeom>
                <a:avLst/>
                <a:gdLst>
                  <a:gd name="T0" fmla="*/ 362 w 621"/>
                  <a:gd name="T1" fmla="*/ 482 h 483"/>
                  <a:gd name="T2" fmla="*/ 362 w 621"/>
                  <a:gd name="T3" fmla="*/ 482 h 483"/>
                  <a:gd name="T4" fmla="*/ 34 w 621"/>
                  <a:gd name="T5" fmla="*/ 482 h 483"/>
                  <a:gd name="T6" fmla="*/ 0 w 621"/>
                  <a:gd name="T7" fmla="*/ 448 h 483"/>
                  <a:gd name="T8" fmla="*/ 34 w 621"/>
                  <a:gd name="T9" fmla="*/ 413 h 483"/>
                  <a:gd name="T10" fmla="*/ 362 w 621"/>
                  <a:gd name="T11" fmla="*/ 413 h 483"/>
                  <a:gd name="T12" fmla="*/ 551 w 621"/>
                  <a:gd name="T13" fmla="*/ 258 h 483"/>
                  <a:gd name="T14" fmla="*/ 551 w 621"/>
                  <a:gd name="T15" fmla="*/ 34 h 483"/>
                  <a:gd name="T16" fmla="*/ 586 w 621"/>
                  <a:gd name="T17" fmla="*/ 0 h 483"/>
                  <a:gd name="T18" fmla="*/ 620 w 621"/>
                  <a:gd name="T19" fmla="*/ 34 h 483"/>
                  <a:gd name="T20" fmla="*/ 620 w 621"/>
                  <a:gd name="T21" fmla="*/ 258 h 483"/>
                  <a:gd name="T22" fmla="*/ 362 w 621"/>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483">
                    <a:moveTo>
                      <a:pt x="362" y="482"/>
                    </a:moveTo>
                    <a:lnTo>
                      <a:pt x="362" y="482"/>
                    </a:lnTo>
                    <a:cubicBezTo>
                      <a:pt x="34" y="482"/>
                      <a:pt x="34" y="482"/>
                      <a:pt x="34" y="482"/>
                    </a:cubicBezTo>
                    <a:cubicBezTo>
                      <a:pt x="17" y="482"/>
                      <a:pt x="0" y="465"/>
                      <a:pt x="0" y="448"/>
                    </a:cubicBezTo>
                    <a:cubicBezTo>
                      <a:pt x="0" y="431"/>
                      <a:pt x="17" y="413"/>
                      <a:pt x="34" y="413"/>
                    </a:cubicBezTo>
                    <a:cubicBezTo>
                      <a:pt x="362" y="413"/>
                      <a:pt x="362" y="413"/>
                      <a:pt x="362" y="413"/>
                    </a:cubicBezTo>
                    <a:cubicBezTo>
                      <a:pt x="465" y="413"/>
                      <a:pt x="551" y="345"/>
                      <a:pt x="551" y="258"/>
                    </a:cubicBezTo>
                    <a:cubicBezTo>
                      <a:pt x="551" y="34"/>
                      <a:pt x="551" y="34"/>
                      <a:pt x="551" y="34"/>
                    </a:cubicBezTo>
                    <a:cubicBezTo>
                      <a:pt x="551" y="17"/>
                      <a:pt x="568" y="0"/>
                      <a:pt x="586" y="0"/>
                    </a:cubicBezTo>
                    <a:cubicBezTo>
                      <a:pt x="603" y="0"/>
                      <a:pt x="620" y="17"/>
                      <a:pt x="620" y="34"/>
                    </a:cubicBezTo>
                    <a:cubicBezTo>
                      <a:pt x="620" y="258"/>
                      <a:pt x="620" y="258"/>
                      <a:pt x="620" y="258"/>
                    </a:cubicBezTo>
                    <a:cubicBezTo>
                      <a:pt x="620" y="379"/>
                      <a:pt x="499" y="482"/>
                      <a:pt x="362"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8" name="Freeform 125"/>
              <p:cNvSpPr>
                <a:spLocks noChangeArrowheads="1"/>
              </p:cNvSpPr>
              <p:nvPr/>
            </p:nvSpPr>
            <p:spPr bwMode="auto">
              <a:xfrm>
                <a:off x="6731270" y="3404889"/>
                <a:ext cx="162828" cy="144351"/>
              </a:xfrm>
              <a:custGeom>
                <a:avLst/>
                <a:gdLst>
                  <a:gd name="T0" fmla="*/ 586 w 621"/>
                  <a:gd name="T1" fmla="*/ 552 h 553"/>
                  <a:gd name="T2" fmla="*/ 586 w 621"/>
                  <a:gd name="T3" fmla="*/ 552 h 553"/>
                  <a:gd name="T4" fmla="*/ 551 w 621"/>
                  <a:gd name="T5" fmla="*/ 517 h 553"/>
                  <a:gd name="T6" fmla="*/ 551 w 621"/>
                  <a:gd name="T7" fmla="*/ 259 h 553"/>
                  <a:gd name="T8" fmla="*/ 362 w 621"/>
                  <a:gd name="T9" fmla="*/ 69 h 553"/>
                  <a:gd name="T10" fmla="*/ 34 w 621"/>
                  <a:gd name="T11" fmla="*/ 69 h 553"/>
                  <a:gd name="T12" fmla="*/ 0 w 621"/>
                  <a:gd name="T13" fmla="*/ 34 h 553"/>
                  <a:gd name="T14" fmla="*/ 34 w 621"/>
                  <a:gd name="T15" fmla="*/ 0 h 553"/>
                  <a:gd name="T16" fmla="*/ 362 w 621"/>
                  <a:gd name="T17" fmla="*/ 0 h 553"/>
                  <a:gd name="T18" fmla="*/ 620 w 621"/>
                  <a:gd name="T19" fmla="*/ 259 h 553"/>
                  <a:gd name="T20" fmla="*/ 620 w 621"/>
                  <a:gd name="T21" fmla="*/ 517 h 553"/>
                  <a:gd name="T22" fmla="*/ 586 w 621"/>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553">
                    <a:moveTo>
                      <a:pt x="586" y="552"/>
                    </a:moveTo>
                    <a:lnTo>
                      <a:pt x="586" y="552"/>
                    </a:lnTo>
                    <a:cubicBezTo>
                      <a:pt x="568" y="552"/>
                      <a:pt x="551" y="535"/>
                      <a:pt x="551" y="517"/>
                    </a:cubicBezTo>
                    <a:cubicBezTo>
                      <a:pt x="551" y="259"/>
                      <a:pt x="551" y="259"/>
                      <a:pt x="551" y="259"/>
                    </a:cubicBezTo>
                    <a:cubicBezTo>
                      <a:pt x="551" y="172"/>
                      <a:pt x="465" y="69"/>
                      <a:pt x="362" y="69"/>
                    </a:cubicBezTo>
                    <a:cubicBezTo>
                      <a:pt x="34" y="69"/>
                      <a:pt x="34" y="69"/>
                      <a:pt x="34" y="69"/>
                    </a:cubicBezTo>
                    <a:cubicBezTo>
                      <a:pt x="17" y="69"/>
                      <a:pt x="0" y="52"/>
                      <a:pt x="0" y="34"/>
                    </a:cubicBezTo>
                    <a:cubicBezTo>
                      <a:pt x="0" y="17"/>
                      <a:pt x="17" y="0"/>
                      <a:pt x="34" y="0"/>
                    </a:cubicBezTo>
                    <a:cubicBezTo>
                      <a:pt x="362" y="0"/>
                      <a:pt x="362" y="0"/>
                      <a:pt x="362" y="0"/>
                    </a:cubicBezTo>
                    <a:cubicBezTo>
                      <a:pt x="499" y="0"/>
                      <a:pt x="620" y="121"/>
                      <a:pt x="620" y="259"/>
                    </a:cubicBezTo>
                    <a:cubicBezTo>
                      <a:pt x="620" y="517"/>
                      <a:pt x="620" y="517"/>
                      <a:pt x="620" y="517"/>
                    </a:cubicBezTo>
                    <a:cubicBezTo>
                      <a:pt x="620" y="535"/>
                      <a:pt x="603" y="552"/>
                      <a:pt x="586"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126"/>
              <p:cNvSpPr>
                <a:spLocks noChangeArrowheads="1"/>
              </p:cNvSpPr>
              <p:nvPr/>
            </p:nvSpPr>
            <p:spPr bwMode="auto">
              <a:xfrm>
                <a:off x="6514166" y="3404889"/>
                <a:ext cx="144351" cy="144351"/>
              </a:xfrm>
              <a:custGeom>
                <a:avLst/>
                <a:gdLst>
                  <a:gd name="T0" fmla="*/ 35 w 553"/>
                  <a:gd name="T1" fmla="*/ 552 h 553"/>
                  <a:gd name="T2" fmla="*/ 35 w 553"/>
                  <a:gd name="T3" fmla="*/ 552 h 553"/>
                  <a:gd name="T4" fmla="*/ 0 w 553"/>
                  <a:gd name="T5" fmla="*/ 517 h 553"/>
                  <a:gd name="T6" fmla="*/ 0 w 553"/>
                  <a:gd name="T7" fmla="*/ 259 h 553"/>
                  <a:gd name="T8" fmla="*/ 242 w 553"/>
                  <a:gd name="T9" fmla="*/ 0 h 553"/>
                  <a:gd name="T10" fmla="*/ 518 w 553"/>
                  <a:gd name="T11" fmla="*/ 0 h 553"/>
                  <a:gd name="T12" fmla="*/ 552 w 553"/>
                  <a:gd name="T13" fmla="*/ 34 h 553"/>
                  <a:gd name="T14" fmla="*/ 518 w 553"/>
                  <a:gd name="T15" fmla="*/ 69 h 553"/>
                  <a:gd name="T16" fmla="*/ 242 w 553"/>
                  <a:gd name="T17" fmla="*/ 69 h 553"/>
                  <a:gd name="T18" fmla="*/ 69 w 553"/>
                  <a:gd name="T19" fmla="*/ 259 h 553"/>
                  <a:gd name="T20" fmla="*/ 69 w 553"/>
                  <a:gd name="T21" fmla="*/ 517 h 553"/>
                  <a:gd name="T22" fmla="*/ 35 w 553"/>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53">
                    <a:moveTo>
                      <a:pt x="35" y="552"/>
                    </a:moveTo>
                    <a:lnTo>
                      <a:pt x="35" y="552"/>
                    </a:lnTo>
                    <a:cubicBezTo>
                      <a:pt x="17" y="552"/>
                      <a:pt x="0" y="535"/>
                      <a:pt x="0" y="517"/>
                    </a:cubicBezTo>
                    <a:cubicBezTo>
                      <a:pt x="0" y="259"/>
                      <a:pt x="0" y="259"/>
                      <a:pt x="0" y="259"/>
                    </a:cubicBezTo>
                    <a:cubicBezTo>
                      <a:pt x="0" y="121"/>
                      <a:pt x="104" y="0"/>
                      <a:pt x="242" y="0"/>
                    </a:cubicBezTo>
                    <a:cubicBezTo>
                      <a:pt x="518" y="0"/>
                      <a:pt x="518" y="0"/>
                      <a:pt x="518" y="0"/>
                    </a:cubicBezTo>
                    <a:cubicBezTo>
                      <a:pt x="535" y="0"/>
                      <a:pt x="552" y="17"/>
                      <a:pt x="552" y="34"/>
                    </a:cubicBezTo>
                    <a:cubicBezTo>
                      <a:pt x="552" y="52"/>
                      <a:pt x="535" y="69"/>
                      <a:pt x="518" y="69"/>
                    </a:cubicBezTo>
                    <a:cubicBezTo>
                      <a:pt x="242" y="69"/>
                      <a:pt x="242" y="69"/>
                      <a:pt x="242" y="69"/>
                    </a:cubicBezTo>
                    <a:cubicBezTo>
                      <a:pt x="138" y="69"/>
                      <a:pt x="69" y="155"/>
                      <a:pt x="69" y="259"/>
                    </a:cubicBezTo>
                    <a:cubicBezTo>
                      <a:pt x="69" y="517"/>
                      <a:pt x="69" y="517"/>
                      <a:pt x="69" y="517"/>
                    </a:cubicBezTo>
                    <a:cubicBezTo>
                      <a:pt x="69" y="535"/>
                      <a:pt x="52" y="552"/>
                      <a:pt x="35"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0" name="Freeform 127"/>
              <p:cNvSpPr>
                <a:spLocks noChangeArrowheads="1"/>
              </p:cNvSpPr>
              <p:nvPr/>
            </p:nvSpPr>
            <p:spPr bwMode="auto">
              <a:xfrm>
                <a:off x="6514166" y="3657792"/>
                <a:ext cx="140887" cy="127029"/>
              </a:xfrm>
              <a:custGeom>
                <a:avLst/>
                <a:gdLst>
                  <a:gd name="T0" fmla="*/ 500 w 536"/>
                  <a:gd name="T1" fmla="*/ 482 h 483"/>
                  <a:gd name="T2" fmla="*/ 500 w 536"/>
                  <a:gd name="T3" fmla="*/ 482 h 483"/>
                  <a:gd name="T4" fmla="*/ 242 w 536"/>
                  <a:gd name="T5" fmla="*/ 482 h 483"/>
                  <a:gd name="T6" fmla="*/ 0 w 536"/>
                  <a:gd name="T7" fmla="*/ 258 h 483"/>
                  <a:gd name="T8" fmla="*/ 0 w 536"/>
                  <a:gd name="T9" fmla="*/ 34 h 483"/>
                  <a:gd name="T10" fmla="*/ 35 w 536"/>
                  <a:gd name="T11" fmla="*/ 0 h 483"/>
                  <a:gd name="T12" fmla="*/ 69 w 536"/>
                  <a:gd name="T13" fmla="*/ 34 h 483"/>
                  <a:gd name="T14" fmla="*/ 69 w 536"/>
                  <a:gd name="T15" fmla="*/ 258 h 483"/>
                  <a:gd name="T16" fmla="*/ 242 w 536"/>
                  <a:gd name="T17" fmla="*/ 413 h 483"/>
                  <a:gd name="T18" fmla="*/ 500 w 536"/>
                  <a:gd name="T19" fmla="*/ 413 h 483"/>
                  <a:gd name="T20" fmla="*/ 535 w 536"/>
                  <a:gd name="T21" fmla="*/ 448 h 483"/>
                  <a:gd name="T22" fmla="*/ 500 w 536"/>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483">
                    <a:moveTo>
                      <a:pt x="500" y="482"/>
                    </a:moveTo>
                    <a:lnTo>
                      <a:pt x="500" y="482"/>
                    </a:lnTo>
                    <a:cubicBezTo>
                      <a:pt x="242" y="482"/>
                      <a:pt x="242" y="482"/>
                      <a:pt x="242" y="482"/>
                    </a:cubicBezTo>
                    <a:cubicBezTo>
                      <a:pt x="86" y="482"/>
                      <a:pt x="0" y="379"/>
                      <a:pt x="0" y="258"/>
                    </a:cubicBezTo>
                    <a:cubicBezTo>
                      <a:pt x="0" y="34"/>
                      <a:pt x="0" y="34"/>
                      <a:pt x="0" y="34"/>
                    </a:cubicBezTo>
                    <a:cubicBezTo>
                      <a:pt x="0" y="17"/>
                      <a:pt x="17" y="0"/>
                      <a:pt x="35" y="0"/>
                    </a:cubicBezTo>
                    <a:cubicBezTo>
                      <a:pt x="52" y="0"/>
                      <a:pt x="69" y="17"/>
                      <a:pt x="69" y="34"/>
                    </a:cubicBezTo>
                    <a:cubicBezTo>
                      <a:pt x="69" y="258"/>
                      <a:pt x="69" y="258"/>
                      <a:pt x="69" y="258"/>
                    </a:cubicBezTo>
                    <a:cubicBezTo>
                      <a:pt x="69" y="362"/>
                      <a:pt x="155" y="413"/>
                      <a:pt x="242" y="413"/>
                    </a:cubicBezTo>
                    <a:cubicBezTo>
                      <a:pt x="500" y="413"/>
                      <a:pt x="500" y="413"/>
                      <a:pt x="500" y="413"/>
                    </a:cubicBezTo>
                    <a:cubicBezTo>
                      <a:pt x="518" y="413"/>
                      <a:pt x="535" y="431"/>
                      <a:pt x="535" y="448"/>
                    </a:cubicBezTo>
                    <a:cubicBezTo>
                      <a:pt x="535" y="465"/>
                      <a:pt x="518" y="482"/>
                      <a:pt x="500"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1" name="Freeform 128"/>
              <p:cNvSpPr>
                <a:spLocks noChangeArrowheads="1"/>
              </p:cNvSpPr>
              <p:nvPr/>
            </p:nvSpPr>
            <p:spPr bwMode="auto">
              <a:xfrm>
                <a:off x="6622718" y="3576955"/>
                <a:ext cx="158209" cy="18477"/>
              </a:xfrm>
              <a:custGeom>
                <a:avLst/>
                <a:gdLst>
                  <a:gd name="T0" fmla="*/ 569 w 604"/>
                  <a:gd name="T1" fmla="*/ 69 h 70"/>
                  <a:gd name="T2" fmla="*/ 569 w 604"/>
                  <a:gd name="T3" fmla="*/ 69 h 70"/>
                  <a:gd name="T4" fmla="*/ 35 w 604"/>
                  <a:gd name="T5" fmla="*/ 69 h 70"/>
                  <a:gd name="T6" fmla="*/ 0 w 604"/>
                  <a:gd name="T7" fmla="*/ 35 h 70"/>
                  <a:gd name="T8" fmla="*/ 35 w 604"/>
                  <a:gd name="T9" fmla="*/ 0 h 70"/>
                  <a:gd name="T10" fmla="*/ 569 w 604"/>
                  <a:gd name="T11" fmla="*/ 0 h 70"/>
                  <a:gd name="T12" fmla="*/ 603 w 604"/>
                  <a:gd name="T13" fmla="*/ 35 h 70"/>
                  <a:gd name="T14" fmla="*/ 569 w 604"/>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70">
                    <a:moveTo>
                      <a:pt x="569" y="69"/>
                    </a:moveTo>
                    <a:lnTo>
                      <a:pt x="569" y="69"/>
                    </a:lnTo>
                    <a:cubicBezTo>
                      <a:pt x="35" y="69"/>
                      <a:pt x="35" y="69"/>
                      <a:pt x="35" y="69"/>
                    </a:cubicBezTo>
                    <a:cubicBezTo>
                      <a:pt x="17" y="69"/>
                      <a:pt x="0" y="52"/>
                      <a:pt x="0" y="35"/>
                    </a:cubicBezTo>
                    <a:cubicBezTo>
                      <a:pt x="0" y="18"/>
                      <a:pt x="17" y="0"/>
                      <a:pt x="35" y="0"/>
                    </a:cubicBezTo>
                    <a:cubicBezTo>
                      <a:pt x="569" y="0"/>
                      <a:pt x="569" y="0"/>
                      <a:pt x="569" y="0"/>
                    </a:cubicBezTo>
                    <a:cubicBezTo>
                      <a:pt x="586" y="0"/>
                      <a:pt x="603" y="18"/>
                      <a:pt x="603" y="35"/>
                    </a:cubicBezTo>
                    <a:cubicBezTo>
                      <a:pt x="603" y="52"/>
                      <a:pt x="586" y="69"/>
                      <a:pt x="56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129"/>
              <p:cNvSpPr>
                <a:spLocks noChangeArrowheads="1"/>
              </p:cNvSpPr>
              <p:nvPr/>
            </p:nvSpPr>
            <p:spPr bwMode="auto">
              <a:xfrm>
                <a:off x="6695471" y="3508822"/>
                <a:ext cx="18477" cy="158208"/>
              </a:xfrm>
              <a:custGeom>
                <a:avLst/>
                <a:gdLst>
                  <a:gd name="T0" fmla="*/ 34 w 70"/>
                  <a:gd name="T1" fmla="*/ 603 h 604"/>
                  <a:gd name="T2" fmla="*/ 34 w 70"/>
                  <a:gd name="T3" fmla="*/ 603 h 604"/>
                  <a:gd name="T4" fmla="*/ 0 w 70"/>
                  <a:gd name="T5" fmla="*/ 569 h 604"/>
                  <a:gd name="T6" fmla="*/ 0 w 70"/>
                  <a:gd name="T7" fmla="*/ 34 h 604"/>
                  <a:gd name="T8" fmla="*/ 34 w 70"/>
                  <a:gd name="T9" fmla="*/ 0 h 604"/>
                  <a:gd name="T10" fmla="*/ 69 w 70"/>
                  <a:gd name="T11" fmla="*/ 34 h 604"/>
                  <a:gd name="T12" fmla="*/ 69 w 70"/>
                  <a:gd name="T13" fmla="*/ 569 h 604"/>
                  <a:gd name="T14" fmla="*/ 34 w 70"/>
                  <a:gd name="T15" fmla="*/ 603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4">
                    <a:moveTo>
                      <a:pt x="34" y="603"/>
                    </a:moveTo>
                    <a:lnTo>
                      <a:pt x="34" y="603"/>
                    </a:lnTo>
                    <a:cubicBezTo>
                      <a:pt x="17" y="603"/>
                      <a:pt x="0" y="586"/>
                      <a:pt x="0" y="569"/>
                    </a:cubicBezTo>
                    <a:cubicBezTo>
                      <a:pt x="0" y="34"/>
                      <a:pt x="0" y="34"/>
                      <a:pt x="0" y="34"/>
                    </a:cubicBezTo>
                    <a:cubicBezTo>
                      <a:pt x="0" y="17"/>
                      <a:pt x="17" y="0"/>
                      <a:pt x="34" y="0"/>
                    </a:cubicBezTo>
                    <a:cubicBezTo>
                      <a:pt x="52" y="0"/>
                      <a:pt x="69" y="17"/>
                      <a:pt x="69" y="34"/>
                    </a:cubicBezTo>
                    <a:cubicBezTo>
                      <a:pt x="69" y="569"/>
                      <a:pt x="69" y="569"/>
                      <a:pt x="69" y="569"/>
                    </a:cubicBezTo>
                    <a:cubicBezTo>
                      <a:pt x="69" y="586"/>
                      <a:pt x="52" y="603"/>
                      <a:pt x="34" y="6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 name="Группа 1"/>
          <p:cNvGrpSpPr/>
          <p:nvPr/>
        </p:nvGrpSpPr>
        <p:grpSpPr>
          <a:xfrm>
            <a:off x="6384032" y="548681"/>
            <a:ext cx="5274707" cy="2277399"/>
            <a:chOff x="4788024" y="411510"/>
            <a:chExt cx="3956030" cy="1708049"/>
          </a:xfrm>
        </p:grpSpPr>
        <p:sp>
          <p:nvSpPr>
            <p:cNvPr id="13" name="TextBox 12"/>
            <p:cNvSpPr txBox="1"/>
            <p:nvPr/>
          </p:nvSpPr>
          <p:spPr>
            <a:xfrm>
              <a:off x="4788024" y="818577"/>
              <a:ext cx="3956030" cy="1300982"/>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WordPress ist eine Software um statische und oder dynamische Webseiten zu erstellen und diese Verwalten zu können. Es wird von Millionen von Nutzern benutzt und viele Unternehmen  lassen ihre gesamte Online Präsenz drauf laufen.</a:t>
              </a:r>
              <a:endParaRPr lang="en-US" sz="800" kern="1200" dirty="0">
                <a:solidFill>
                  <a:srgbClr val="FFFFFF">
                    <a:lumMod val="50000"/>
                  </a:srgbClr>
                </a:solidFill>
                <a:latin typeface="Open Sans" charset="0"/>
                <a:ea typeface="Open Sans" charset="0"/>
                <a:cs typeface="Open Sans" charset="0"/>
              </a:endParaRP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Docker wird seit langem dafür verwendet WordPress Seiten laufen zu lassen, Das schnelle starten und stoppen der Container erlaubt es Entwicklern schnell und effizient Änderungen vorzunehmen. Zudem ist die Stabilität und Erweiterbarkeit sehr hoch.</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Die meisten Online Anbieter benutzen Docker und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um WordPress für Kunden bereit zu stellen.</a:t>
              </a:r>
            </a:p>
          </p:txBody>
        </p:sp>
        <p:sp>
          <p:nvSpPr>
            <p:cNvPr id="14" name="TextBox 13"/>
            <p:cNvSpPr txBox="1"/>
            <p:nvPr/>
          </p:nvSpPr>
          <p:spPr>
            <a:xfrm>
              <a:off x="4788024" y="411510"/>
              <a:ext cx="982480" cy="346249"/>
            </a:xfrm>
            <a:prstGeom prst="rect">
              <a:avLst/>
            </a:prstGeom>
            <a:noFill/>
          </p:spPr>
          <p:txBody>
            <a:bodyPr wrap="none" rtlCol="0">
              <a:spAutoFit/>
            </a:bodyPr>
            <a:lstStyle/>
            <a:p>
              <a:pPr defTabSz="914377">
                <a:buClrTx/>
              </a:pPr>
              <a:r>
                <a:rPr lang="en-US" sz="2400" kern="1200" dirty="0">
                  <a:solidFill>
                    <a:srgbClr val="383838"/>
                  </a:solidFill>
                  <a:latin typeface="Bebas Neue" charset="0"/>
                  <a:ea typeface="Bebas Neue" charset="0"/>
                  <a:cs typeface="Bebas Neue" charset="0"/>
                </a:rPr>
                <a:t>WordPress</a:t>
              </a:r>
              <a:endParaRPr lang="ru-RU" sz="2400" kern="1200" dirty="0">
                <a:solidFill>
                  <a:srgbClr val="383838"/>
                </a:solidFill>
                <a:latin typeface="Bebas Neue" charset="0"/>
                <a:ea typeface="Bebas Neue" charset="0"/>
                <a:cs typeface="Bebas Neue" charset="0"/>
              </a:endParaRPr>
            </a:p>
          </p:txBody>
        </p:sp>
      </p:grpSp>
      <p:grpSp>
        <p:nvGrpSpPr>
          <p:cNvPr id="20" name="Группа 19"/>
          <p:cNvGrpSpPr/>
          <p:nvPr/>
        </p:nvGrpSpPr>
        <p:grpSpPr>
          <a:xfrm>
            <a:off x="431371" y="4005065"/>
            <a:ext cx="5274707" cy="1723400"/>
            <a:chOff x="323528" y="3003798"/>
            <a:chExt cx="3956030" cy="1292550"/>
          </a:xfrm>
        </p:grpSpPr>
        <p:sp>
          <p:nvSpPr>
            <p:cNvPr id="15" name="TextBox 14"/>
            <p:cNvSpPr txBox="1"/>
            <p:nvPr/>
          </p:nvSpPr>
          <p:spPr>
            <a:xfrm>
              <a:off x="323528" y="3410865"/>
              <a:ext cx="3956030" cy="885483"/>
            </a:xfrm>
            <a:prstGeom prst="rect">
              <a:avLst/>
            </a:prstGeom>
            <a:noFill/>
          </p:spPr>
          <p:txBody>
            <a:bodyPr wrap="square" rtlCol="0">
              <a:spAutoFit/>
            </a:bodyPr>
            <a:lstStyle/>
            <a:p>
              <a:pPr defTabSz="914377">
                <a:lnSpc>
                  <a:spcPct val="150000"/>
                </a:lnSpc>
                <a:buClrTx/>
              </a:pPr>
              <a:r>
                <a:rPr lang="de-DE" sz="800" kern="1200" dirty="0" err="1">
                  <a:solidFill>
                    <a:srgbClr val="FFFFFF">
                      <a:lumMod val="50000"/>
                    </a:srgbClr>
                  </a:solidFill>
                  <a:latin typeface="Open Sans" charset="0"/>
                  <a:ea typeface="Open Sans" charset="0"/>
                  <a:cs typeface="Open Sans" charset="0"/>
                </a:rPr>
                <a:t>Sylius</a:t>
              </a:r>
              <a:r>
                <a:rPr lang="de-DE" sz="800" kern="1200" dirty="0">
                  <a:solidFill>
                    <a:srgbClr val="FFFFFF">
                      <a:lumMod val="50000"/>
                    </a:srgbClr>
                  </a:solidFill>
                  <a:latin typeface="Open Sans" charset="0"/>
                  <a:ea typeface="Open Sans" charset="0"/>
                  <a:cs typeface="Open Sans" charset="0"/>
                </a:rPr>
                <a:t> ist eine E-Commerce Software die einen Webshop sowie Admin und Betreiber Dashboards erstellet. Es ist eine komplett Lösung welches über alle wesentlichen Features verfügt um auch von großen Unternehmen benutzt zu werden.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Seid einer weile bietet </a:t>
              </a:r>
              <a:r>
                <a:rPr lang="de-DE" sz="800" kern="1200" dirty="0" err="1">
                  <a:solidFill>
                    <a:srgbClr val="FFFFFF">
                      <a:lumMod val="50000"/>
                    </a:srgbClr>
                  </a:solidFill>
                  <a:latin typeface="Open Sans" charset="0"/>
                  <a:ea typeface="Open Sans" charset="0"/>
                  <a:cs typeface="Open Sans" charset="0"/>
                </a:rPr>
                <a:t>Sylius</a:t>
              </a:r>
              <a:r>
                <a:rPr lang="de-DE" sz="800" kern="1200" dirty="0">
                  <a:solidFill>
                    <a:srgbClr val="FFFFFF">
                      <a:lumMod val="50000"/>
                    </a:srgbClr>
                  </a:solidFill>
                  <a:latin typeface="Open Sans" charset="0"/>
                  <a:ea typeface="Open Sans" charset="0"/>
                  <a:cs typeface="Open Sans" charset="0"/>
                </a:rPr>
                <a:t> eine Container Lösung mittels Docker an welches das schnelle ausprobieren und bereitstellen der gesamten Infrastruktur die </a:t>
              </a:r>
              <a:r>
                <a:rPr lang="de-DE" sz="800" kern="1200" dirty="0" err="1">
                  <a:solidFill>
                    <a:srgbClr val="FFFFFF">
                      <a:lumMod val="50000"/>
                    </a:srgbClr>
                  </a:solidFill>
                  <a:latin typeface="Open Sans" charset="0"/>
                  <a:ea typeface="Open Sans" charset="0"/>
                  <a:cs typeface="Open Sans" charset="0"/>
                </a:rPr>
                <a:t>Sylius</a:t>
              </a:r>
              <a:r>
                <a:rPr lang="de-DE" sz="800" kern="1200" dirty="0">
                  <a:solidFill>
                    <a:srgbClr val="FFFFFF">
                      <a:lumMod val="50000"/>
                    </a:srgbClr>
                  </a:solidFill>
                  <a:latin typeface="Open Sans" charset="0"/>
                  <a:ea typeface="Open Sans" charset="0"/>
                  <a:cs typeface="Open Sans" charset="0"/>
                </a:rPr>
                <a:t> braucht sehr einfach macht.</a:t>
              </a:r>
            </a:p>
          </p:txBody>
        </p:sp>
        <p:sp>
          <p:nvSpPr>
            <p:cNvPr id="16" name="TextBox 15"/>
            <p:cNvSpPr txBox="1"/>
            <p:nvPr/>
          </p:nvSpPr>
          <p:spPr>
            <a:xfrm>
              <a:off x="323528" y="3003798"/>
              <a:ext cx="616996" cy="346249"/>
            </a:xfrm>
            <a:prstGeom prst="rect">
              <a:avLst/>
            </a:prstGeom>
            <a:noFill/>
          </p:spPr>
          <p:txBody>
            <a:bodyPr wrap="none" rtlCol="0">
              <a:spAutoFit/>
            </a:bodyPr>
            <a:lstStyle/>
            <a:p>
              <a:pPr defTabSz="914377">
                <a:buClrTx/>
              </a:pPr>
              <a:r>
                <a:rPr lang="en-US" sz="2400" kern="1200" dirty="0" err="1">
                  <a:solidFill>
                    <a:srgbClr val="383838"/>
                  </a:solidFill>
                  <a:latin typeface="Bebas Neue" charset="0"/>
                  <a:ea typeface="Bebas Neue" charset="0"/>
                  <a:cs typeface="Bebas Neue" charset="0"/>
                </a:rPr>
                <a:t>sylius</a:t>
              </a:r>
              <a:endParaRPr lang="ru-RU" sz="2400" kern="1200" dirty="0">
                <a:solidFill>
                  <a:srgbClr val="383838"/>
                </a:solidFill>
                <a:latin typeface="Bebas Neue" charset="0"/>
                <a:ea typeface="Bebas Neue" charset="0"/>
                <a:cs typeface="Bebas Neue" charset="0"/>
              </a:endParaRP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22</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066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style.rotation</p:attrName>
                                        </p:attrNameLst>
                                      </p:cBhvr>
                                      <p:tavLst>
                                        <p:tav tm="0">
                                          <p:val>
                                            <p:fltVal val="720"/>
                                          </p:val>
                                        </p:tav>
                                        <p:tav tm="100000">
                                          <p:val>
                                            <p:fltVal val="0"/>
                                          </p:val>
                                        </p:tav>
                                      </p:tavLst>
                                    </p:anim>
                                    <p:anim calcmode="lin" valueType="num">
                                      <p:cBhvr>
                                        <p:cTn id="19" dur="2000" fill="hold"/>
                                        <p:tgtEl>
                                          <p:spTgt spid="21"/>
                                        </p:tgtEl>
                                        <p:attrNameLst>
                                          <p:attrName>ppt_h</p:attrName>
                                        </p:attrNameLst>
                                      </p:cBhvr>
                                      <p:tavLst>
                                        <p:tav tm="0">
                                          <p:val>
                                            <p:fltVal val="0"/>
                                          </p:val>
                                        </p:tav>
                                        <p:tav tm="100000">
                                          <p:val>
                                            <p:strVal val="#ppt_h"/>
                                          </p:val>
                                        </p:tav>
                                      </p:tavLst>
                                    </p:anim>
                                    <p:anim calcmode="lin" valueType="num">
                                      <p:cBhvr>
                                        <p:cTn id="20" dur="2000" fill="hold"/>
                                        <p:tgtEl>
                                          <p:spTgt spid="2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ildplatzhalter 22" descr="Ein Bild, das Text enthält.&#10;&#10;Automatisch generierte Beschreibung">
            <a:extLst>
              <a:ext uri="{FF2B5EF4-FFF2-40B4-BE49-F238E27FC236}">
                <a16:creationId xmlns:a16="http://schemas.microsoft.com/office/drawing/2014/main" id="{9BDE49E4-4492-6729-DA2A-6EBAFA89FFE1}"/>
              </a:ext>
            </a:extLst>
          </p:cNvPr>
          <p:cNvPicPr>
            <a:picLocks noGrp="1" noChangeAspect="1"/>
          </p:cNvPicPr>
          <p:nvPr>
            <p:ph type="pic" sz="quarter" idx="11"/>
          </p:nvPr>
        </p:nvPicPr>
        <p:blipFill>
          <a:blip r:embed="rId3"/>
          <a:srcRect t="5712" b="5712"/>
          <a:stretch>
            <a:fillRect/>
          </a:stretch>
        </p:blipFill>
        <p:spPr>
          <a:xfrm>
            <a:off x="-3175" y="3429000"/>
            <a:ext cx="6096000" cy="3429000"/>
          </a:xfrm>
        </p:spPr>
      </p:pic>
      <p:grpSp>
        <p:nvGrpSpPr>
          <p:cNvPr id="21" name="Группа 20"/>
          <p:cNvGrpSpPr/>
          <p:nvPr/>
        </p:nvGrpSpPr>
        <p:grpSpPr>
          <a:xfrm>
            <a:off x="5615947" y="2948947"/>
            <a:ext cx="960107" cy="960107"/>
            <a:chOff x="4211960" y="2211710"/>
            <a:chExt cx="720080" cy="720080"/>
          </a:xfrm>
        </p:grpSpPr>
        <p:sp>
          <p:nvSpPr>
            <p:cNvPr id="6" name="Овал 5"/>
            <p:cNvSpPr/>
            <p:nvPr/>
          </p:nvSpPr>
          <p:spPr>
            <a:xfrm>
              <a:off x="4211960" y="2211710"/>
              <a:ext cx="720080" cy="720080"/>
            </a:xfrm>
            <a:prstGeom prst="ellipse">
              <a:avLst/>
            </a:prstGeom>
            <a:ln w="508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7" name="Группа 6"/>
            <p:cNvGrpSpPr/>
            <p:nvPr/>
          </p:nvGrpSpPr>
          <p:grpSpPr>
            <a:xfrm>
              <a:off x="4427984" y="2427734"/>
              <a:ext cx="288032" cy="288032"/>
              <a:chOff x="6514166" y="3404889"/>
              <a:chExt cx="379932" cy="379932"/>
            </a:xfrm>
            <a:solidFill>
              <a:schemeClr val="bg1"/>
            </a:solidFill>
          </p:grpSpPr>
          <p:sp>
            <p:nvSpPr>
              <p:cNvPr id="8" name="Freeform 124"/>
              <p:cNvSpPr>
                <a:spLocks noChangeArrowheads="1"/>
              </p:cNvSpPr>
              <p:nvPr/>
            </p:nvSpPr>
            <p:spPr bwMode="auto">
              <a:xfrm>
                <a:off x="6731270" y="3657792"/>
                <a:ext cx="162828" cy="127029"/>
              </a:xfrm>
              <a:custGeom>
                <a:avLst/>
                <a:gdLst>
                  <a:gd name="T0" fmla="*/ 362 w 621"/>
                  <a:gd name="T1" fmla="*/ 482 h 483"/>
                  <a:gd name="T2" fmla="*/ 362 w 621"/>
                  <a:gd name="T3" fmla="*/ 482 h 483"/>
                  <a:gd name="T4" fmla="*/ 34 w 621"/>
                  <a:gd name="T5" fmla="*/ 482 h 483"/>
                  <a:gd name="T6" fmla="*/ 0 w 621"/>
                  <a:gd name="T7" fmla="*/ 448 h 483"/>
                  <a:gd name="T8" fmla="*/ 34 w 621"/>
                  <a:gd name="T9" fmla="*/ 413 h 483"/>
                  <a:gd name="T10" fmla="*/ 362 w 621"/>
                  <a:gd name="T11" fmla="*/ 413 h 483"/>
                  <a:gd name="T12" fmla="*/ 551 w 621"/>
                  <a:gd name="T13" fmla="*/ 258 h 483"/>
                  <a:gd name="T14" fmla="*/ 551 w 621"/>
                  <a:gd name="T15" fmla="*/ 34 h 483"/>
                  <a:gd name="T16" fmla="*/ 586 w 621"/>
                  <a:gd name="T17" fmla="*/ 0 h 483"/>
                  <a:gd name="T18" fmla="*/ 620 w 621"/>
                  <a:gd name="T19" fmla="*/ 34 h 483"/>
                  <a:gd name="T20" fmla="*/ 620 w 621"/>
                  <a:gd name="T21" fmla="*/ 258 h 483"/>
                  <a:gd name="T22" fmla="*/ 362 w 621"/>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483">
                    <a:moveTo>
                      <a:pt x="362" y="482"/>
                    </a:moveTo>
                    <a:lnTo>
                      <a:pt x="362" y="482"/>
                    </a:lnTo>
                    <a:cubicBezTo>
                      <a:pt x="34" y="482"/>
                      <a:pt x="34" y="482"/>
                      <a:pt x="34" y="482"/>
                    </a:cubicBezTo>
                    <a:cubicBezTo>
                      <a:pt x="17" y="482"/>
                      <a:pt x="0" y="465"/>
                      <a:pt x="0" y="448"/>
                    </a:cubicBezTo>
                    <a:cubicBezTo>
                      <a:pt x="0" y="431"/>
                      <a:pt x="17" y="413"/>
                      <a:pt x="34" y="413"/>
                    </a:cubicBezTo>
                    <a:cubicBezTo>
                      <a:pt x="362" y="413"/>
                      <a:pt x="362" y="413"/>
                      <a:pt x="362" y="413"/>
                    </a:cubicBezTo>
                    <a:cubicBezTo>
                      <a:pt x="465" y="413"/>
                      <a:pt x="551" y="345"/>
                      <a:pt x="551" y="258"/>
                    </a:cubicBezTo>
                    <a:cubicBezTo>
                      <a:pt x="551" y="34"/>
                      <a:pt x="551" y="34"/>
                      <a:pt x="551" y="34"/>
                    </a:cubicBezTo>
                    <a:cubicBezTo>
                      <a:pt x="551" y="17"/>
                      <a:pt x="568" y="0"/>
                      <a:pt x="586" y="0"/>
                    </a:cubicBezTo>
                    <a:cubicBezTo>
                      <a:pt x="603" y="0"/>
                      <a:pt x="620" y="17"/>
                      <a:pt x="620" y="34"/>
                    </a:cubicBezTo>
                    <a:cubicBezTo>
                      <a:pt x="620" y="258"/>
                      <a:pt x="620" y="258"/>
                      <a:pt x="620" y="258"/>
                    </a:cubicBezTo>
                    <a:cubicBezTo>
                      <a:pt x="620" y="379"/>
                      <a:pt x="499" y="482"/>
                      <a:pt x="362"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125"/>
              <p:cNvSpPr>
                <a:spLocks noChangeArrowheads="1"/>
              </p:cNvSpPr>
              <p:nvPr/>
            </p:nvSpPr>
            <p:spPr bwMode="auto">
              <a:xfrm>
                <a:off x="6731270" y="3404889"/>
                <a:ext cx="162828" cy="144351"/>
              </a:xfrm>
              <a:custGeom>
                <a:avLst/>
                <a:gdLst>
                  <a:gd name="T0" fmla="*/ 586 w 621"/>
                  <a:gd name="T1" fmla="*/ 552 h 553"/>
                  <a:gd name="T2" fmla="*/ 586 w 621"/>
                  <a:gd name="T3" fmla="*/ 552 h 553"/>
                  <a:gd name="T4" fmla="*/ 551 w 621"/>
                  <a:gd name="T5" fmla="*/ 517 h 553"/>
                  <a:gd name="T6" fmla="*/ 551 w 621"/>
                  <a:gd name="T7" fmla="*/ 259 h 553"/>
                  <a:gd name="T8" fmla="*/ 362 w 621"/>
                  <a:gd name="T9" fmla="*/ 69 h 553"/>
                  <a:gd name="T10" fmla="*/ 34 w 621"/>
                  <a:gd name="T11" fmla="*/ 69 h 553"/>
                  <a:gd name="T12" fmla="*/ 0 w 621"/>
                  <a:gd name="T13" fmla="*/ 34 h 553"/>
                  <a:gd name="T14" fmla="*/ 34 w 621"/>
                  <a:gd name="T15" fmla="*/ 0 h 553"/>
                  <a:gd name="T16" fmla="*/ 362 w 621"/>
                  <a:gd name="T17" fmla="*/ 0 h 553"/>
                  <a:gd name="T18" fmla="*/ 620 w 621"/>
                  <a:gd name="T19" fmla="*/ 259 h 553"/>
                  <a:gd name="T20" fmla="*/ 620 w 621"/>
                  <a:gd name="T21" fmla="*/ 517 h 553"/>
                  <a:gd name="T22" fmla="*/ 586 w 621"/>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553">
                    <a:moveTo>
                      <a:pt x="586" y="552"/>
                    </a:moveTo>
                    <a:lnTo>
                      <a:pt x="586" y="552"/>
                    </a:lnTo>
                    <a:cubicBezTo>
                      <a:pt x="568" y="552"/>
                      <a:pt x="551" y="535"/>
                      <a:pt x="551" y="517"/>
                    </a:cubicBezTo>
                    <a:cubicBezTo>
                      <a:pt x="551" y="259"/>
                      <a:pt x="551" y="259"/>
                      <a:pt x="551" y="259"/>
                    </a:cubicBezTo>
                    <a:cubicBezTo>
                      <a:pt x="551" y="172"/>
                      <a:pt x="465" y="69"/>
                      <a:pt x="362" y="69"/>
                    </a:cubicBezTo>
                    <a:cubicBezTo>
                      <a:pt x="34" y="69"/>
                      <a:pt x="34" y="69"/>
                      <a:pt x="34" y="69"/>
                    </a:cubicBezTo>
                    <a:cubicBezTo>
                      <a:pt x="17" y="69"/>
                      <a:pt x="0" y="52"/>
                      <a:pt x="0" y="34"/>
                    </a:cubicBezTo>
                    <a:cubicBezTo>
                      <a:pt x="0" y="17"/>
                      <a:pt x="17" y="0"/>
                      <a:pt x="34" y="0"/>
                    </a:cubicBezTo>
                    <a:cubicBezTo>
                      <a:pt x="362" y="0"/>
                      <a:pt x="362" y="0"/>
                      <a:pt x="362" y="0"/>
                    </a:cubicBezTo>
                    <a:cubicBezTo>
                      <a:pt x="499" y="0"/>
                      <a:pt x="620" y="121"/>
                      <a:pt x="620" y="259"/>
                    </a:cubicBezTo>
                    <a:cubicBezTo>
                      <a:pt x="620" y="517"/>
                      <a:pt x="620" y="517"/>
                      <a:pt x="620" y="517"/>
                    </a:cubicBezTo>
                    <a:cubicBezTo>
                      <a:pt x="620" y="535"/>
                      <a:pt x="603" y="552"/>
                      <a:pt x="586"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0" name="Freeform 126"/>
              <p:cNvSpPr>
                <a:spLocks noChangeArrowheads="1"/>
              </p:cNvSpPr>
              <p:nvPr/>
            </p:nvSpPr>
            <p:spPr bwMode="auto">
              <a:xfrm>
                <a:off x="6514166" y="3404889"/>
                <a:ext cx="144351" cy="144351"/>
              </a:xfrm>
              <a:custGeom>
                <a:avLst/>
                <a:gdLst>
                  <a:gd name="T0" fmla="*/ 35 w 553"/>
                  <a:gd name="T1" fmla="*/ 552 h 553"/>
                  <a:gd name="T2" fmla="*/ 35 w 553"/>
                  <a:gd name="T3" fmla="*/ 552 h 553"/>
                  <a:gd name="T4" fmla="*/ 0 w 553"/>
                  <a:gd name="T5" fmla="*/ 517 h 553"/>
                  <a:gd name="T6" fmla="*/ 0 w 553"/>
                  <a:gd name="T7" fmla="*/ 259 h 553"/>
                  <a:gd name="T8" fmla="*/ 242 w 553"/>
                  <a:gd name="T9" fmla="*/ 0 h 553"/>
                  <a:gd name="T10" fmla="*/ 518 w 553"/>
                  <a:gd name="T11" fmla="*/ 0 h 553"/>
                  <a:gd name="T12" fmla="*/ 552 w 553"/>
                  <a:gd name="T13" fmla="*/ 34 h 553"/>
                  <a:gd name="T14" fmla="*/ 518 w 553"/>
                  <a:gd name="T15" fmla="*/ 69 h 553"/>
                  <a:gd name="T16" fmla="*/ 242 w 553"/>
                  <a:gd name="T17" fmla="*/ 69 h 553"/>
                  <a:gd name="T18" fmla="*/ 69 w 553"/>
                  <a:gd name="T19" fmla="*/ 259 h 553"/>
                  <a:gd name="T20" fmla="*/ 69 w 553"/>
                  <a:gd name="T21" fmla="*/ 517 h 553"/>
                  <a:gd name="T22" fmla="*/ 35 w 553"/>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53">
                    <a:moveTo>
                      <a:pt x="35" y="552"/>
                    </a:moveTo>
                    <a:lnTo>
                      <a:pt x="35" y="552"/>
                    </a:lnTo>
                    <a:cubicBezTo>
                      <a:pt x="17" y="552"/>
                      <a:pt x="0" y="535"/>
                      <a:pt x="0" y="517"/>
                    </a:cubicBezTo>
                    <a:cubicBezTo>
                      <a:pt x="0" y="259"/>
                      <a:pt x="0" y="259"/>
                      <a:pt x="0" y="259"/>
                    </a:cubicBezTo>
                    <a:cubicBezTo>
                      <a:pt x="0" y="121"/>
                      <a:pt x="104" y="0"/>
                      <a:pt x="242" y="0"/>
                    </a:cubicBezTo>
                    <a:cubicBezTo>
                      <a:pt x="518" y="0"/>
                      <a:pt x="518" y="0"/>
                      <a:pt x="518" y="0"/>
                    </a:cubicBezTo>
                    <a:cubicBezTo>
                      <a:pt x="535" y="0"/>
                      <a:pt x="552" y="17"/>
                      <a:pt x="552" y="34"/>
                    </a:cubicBezTo>
                    <a:cubicBezTo>
                      <a:pt x="552" y="52"/>
                      <a:pt x="535" y="69"/>
                      <a:pt x="518" y="69"/>
                    </a:cubicBezTo>
                    <a:cubicBezTo>
                      <a:pt x="242" y="69"/>
                      <a:pt x="242" y="69"/>
                      <a:pt x="242" y="69"/>
                    </a:cubicBezTo>
                    <a:cubicBezTo>
                      <a:pt x="138" y="69"/>
                      <a:pt x="69" y="155"/>
                      <a:pt x="69" y="259"/>
                    </a:cubicBezTo>
                    <a:cubicBezTo>
                      <a:pt x="69" y="517"/>
                      <a:pt x="69" y="517"/>
                      <a:pt x="69" y="517"/>
                    </a:cubicBezTo>
                    <a:cubicBezTo>
                      <a:pt x="69" y="535"/>
                      <a:pt x="52" y="552"/>
                      <a:pt x="35"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1" name="Freeform 127"/>
              <p:cNvSpPr>
                <a:spLocks noChangeArrowheads="1"/>
              </p:cNvSpPr>
              <p:nvPr/>
            </p:nvSpPr>
            <p:spPr bwMode="auto">
              <a:xfrm>
                <a:off x="6514166" y="3657792"/>
                <a:ext cx="140887" cy="127029"/>
              </a:xfrm>
              <a:custGeom>
                <a:avLst/>
                <a:gdLst>
                  <a:gd name="T0" fmla="*/ 500 w 536"/>
                  <a:gd name="T1" fmla="*/ 482 h 483"/>
                  <a:gd name="T2" fmla="*/ 500 w 536"/>
                  <a:gd name="T3" fmla="*/ 482 h 483"/>
                  <a:gd name="T4" fmla="*/ 242 w 536"/>
                  <a:gd name="T5" fmla="*/ 482 h 483"/>
                  <a:gd name="T6" fmla="*/ 0 w 536"/>
                  <a:gd name="T7" fmla="*/ 258 h 483"/>
                  <a:gd name="T8" fmla="*/ 0 w 536"/>
                  <a:gd name="T9" fmla="*/ 34 h 483"/>
                  <a:gd name="T10" fmla="*/ 35 w 536"/>
                  <a:gd name="T11" fmla="*/ 0 h 483"/>
                  <a:gd name="T12" fmla="*/ 69 w 536"/>
                  <a:gd name="T13" fmla="*/ 34 h 483"/>
                  <a:gd name="T14" fmla="*/ 69 w 536"/>
                  <a:gd name="T15" fmla="*/ 258 h 483"/>
                  <a:gd name="T16" fmla="*/ 242 w 536"/>
                  <a:gd name="T17" fmla="*/ 413 h 483"/>
                  <a:gd name="T18" fmla="*/ 500 w 536"/>
                  <a:gd name="T19" fmla="*/ 413 h 483"/>
                  <a:gd name="T20" fmla="*/ 535 w 536"/>
                  <a:gd name="T21" fmla="*/ 448 h 483"/>
                  <a:gd name="T22" fmla="*/ 500 w 536"/>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483">
                    <a:moveTo>
                      <a:pt x="500" y="482"/>
                    </a:moveTo>
                    <a:lnTo>
                      <a:pt x="500" y="482"/>
                    </a:lnTo>
                    <a:cubicBezTo>
                      <a:pt x="242" y="482"/>
                      <a:pt x="242" y="482"/>
                      <a:pt x="242" y="482"/>
                    </a:cubicBezTo>
                    <a:cubicBezTo>
                      <a:pt x="86" y="482"/>
                      <a:pt x="0" y="379"/>
                      <a:pt x="0" y="258"/>
                    </a:cubicBezTo>
                    <a:cubicBezTo>
                      <a:pt x="0" y="34"/>
                      <a:pt x="0" y="34"/>
                      <a:pt x="0" y="34"/>
                    </a:cubicBezTo>
                    <a:cubicBezTo>
                      <a:pt x="0" y="17"/>
                      <a:pt x="17" y="0"/>
                      <a:pt x="35" y="0"/>
                    </a:cubicBezTo>
                    <a:cubicBezTo>
                      <a:pt x="52" y="0"/>
                      <a:pt x="69" y="17"/>
                      <a:pt x="69" y="34"/>
                    </a:cubicBezTo>
                    <a:cubicBezTo>
                      <a:pt x="69" y="258"/>
                      <a:pt x="69" y="258"/>
                      <a:pt x="69" y="258"/>
                    </a:cubicBezTo>
                    <a:cubicBezTo>
                      <a:pt x="69" y="362"/>
                      <a:pt x="155" y="413"/>
                      <a:pt x="242" y="413"/>
                    </a:cubicBezTo>
                    <a:cubicBezTo>
                      <a:pt x="500" y="413"/>
                      <a:pt x="500" y="413"/>
                      <a:pt x="500" y="413"/>
                    </a:cubicBezTo>
                    <a:cubicBezTo>
                      <a:pt x="518" y="413"/>
                      <a:pt x="535" y="431"/>
                      <a:pt x="535" y="448"/>
                    </a:cubicBezTo>
                    <a:cubicBezTo>
                      <a:pt x="535" y="465"/>
                      <a:pt x="518" y="482"/>
                      <a:pt x="500"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128"/>
              <p:cNvSpPr>
                <a:spLocks noChangeArrowheads="1"/>
              </p:cNvSpPr>
              <p:nvPr/>
            </p:nvSpPr>
            <p:spPr bwMode="auto">
              <a:xfrm>
                <a:off x="6622718" y="3576955"/>
                <a:ext cx="158209" cy="18477"/>
              </a:xfrm>
              <a:custGeom>
                <a:avLst/>
                <a:gdLst>
                  <a:gd name="T0" fmla="*/ 569 w 604"/>
                  <a:gd name="T1" fmla="*/ 69 h 70"/>
                  <a:gd name="T2" fmla="*/ 569 w 604"/>
                  <a:gd name="T3" fmla="*/ 69 h 70"/>
                  <a:gd name="T4" fmla="*/ 35 w 604"/>
                  <a:gd name="T5" fmla="*/ 69 h 70"/>
                  <a:gd name="T6" fmla="*/ 0 w 604"/>
                  <a:gd name="T7" fmla="*/ 35 h 70"/>
                  <a:gd name="T8" fmla="*/ 35 w 604"/>
                  <a:gd name="T9" fmla="*/ 0 h 70"/>
                  <a:gd name="T10" fmla="*/ 569 w 604"/>
                  <a:gd name="T11" fmla="*/ 0 h 70"/>
                  <a:gd name="T12" fmla="*/ 603 w 604"/>
                  <a:gd name="T13" fmla="*/ 35 h 70"/>
                  <a:gd name="T14" fmla="*/ 569 w 604"/>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70">
                    <a:moveTo>
                      <a:pt x="569" y="69"/>
                    </a:moveTo>
                    <a:lnTo>
                      <a:pt x="569" y="69"/>
                    </a:lnTo>
                    <a:cubicBezTo>
                      <a:pt x="35" y="69"/>
                      <a:pt x="35" y="69"/>
                      <a:pt x="35" y="69"/>
                    </a:cubicBezTo>
                    <a:cubicBezTo>
                      <a:pt x="17" y="69"/>
                      <a:pt x="0" y="52"/>
                      <a:pt x="0" y="35"/>
                    </a:cubicBezTo>
                    <a:cubicBezTo>
                      <a:pt x="0" y="18"/>
                      <a:pt x="17" y="0"/>
                      <a:pt x="35" y="0"/>
                    </a:cubicBezTo>
                    <a:cubicBezTo>
                      <a:pt x="569" y="0"/>
                      <a:pt x="569" y="0"/>
                      <a:pt x="569" y="0"/>
                    </a:cubicBezTo>
                    <a:cubicBezTo>
                      <a:pt x="586" y="0"/>
                      <a:pt x="603" y="18"/>
                      <a:pt x="603" y="35"/>
                    </a:cubicBezTo>
                    <a:cubicBezTo>
                      <a:pt x="603" y="52"/>
                      <a:pt x="586" y="69"/>
                      <a:pt x="56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3" name="Freeform 129"/>
              <p:cNvSpPr>
                <a:spLocks noChangeArrowheads="1"/>
              </p:cNvSpPr>
              <p:nvPr/>
            </p:nvSpPr>
            <p:spPr bwMode="auto">
              <a:xfrm>
                <a:off x="6695471" y="3508822"/>
                <a:ext cx="18477" cy="158208"/>
              </a:xfrm>
              <a:custGeom>
                <a:avLst/>
                <a:gdLst>
                  <a:gd name="T0" fmla="*/ 34 w 70"/>
                  <a:gd name="T1" fmla="*/ 603 h 604"/>
                  <a:gd name="T2" fmla="*/ 34 w 70"/>
                  <a:gd name="T3" fmla="*/ 603 h 604"/>
                  <a:gd name="T4" fmla="*/ 0 w 70"/>
                  <a:gd name="T5" fmla="*/ 569 h 604"/>
                  <a:gd name="T6" fmla="*/ 0 w 70"/>
                  <a:gd name="T7" fmla="*/ 34 h 604"/>
                  <a:gd name="T8" fmla="*/ 34 w 70"/>
                  <a:gd name="T9" fmla="*/ 0 h 604"/>
                  <a:gd name="T10" fmla="*/ 69 w 70"/>
                  <a:gd name="T11" fmla="*/ 34 h 604"/>
                  <a:gd name="T12" fmla="*/ 69 w 70"/>
                  <a:gd name="T13" fmla="*/ 569 h 604"/>
                  <a:gd name="T14" fmla="*/ 34 w 70"/>
                  <a:gd name="T15" fmla="*/ 603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4">
                    <a:moveTo>
                      <a:pt x="34" y="603"/>
                    </a:moveTo>
                    <a:lnTo>
                      <a:pt x="34" y="603"/>
                    </a:lnTo>
                    <a:cubicBezTo>
                      <a:pt x="17" y="603"/>
                      <a:pt x="0" y="586"/>
                      <a:pt x="0" y="569"/>
                    </a:cubicBezTo>
                    <a:cubicBezTo>
                      <a:pt x="0" y="34"/>
                      <a:pt x="0" y="34"/>
                      <a:pt x="0" y="34"/>
                    </a:cubicBezTo>
                    <a:cubicBezTo>
                      <a:pt x="0" y="17"/>
                      <a:pt x="17" y="0"/>
                      <a:pt x="34" y="0"/>
                    </a:cubicBezTo>
                    <a:cubicBezTo>
                      <a:pt x="52" y="0"/>
                      <a:pt x="69" y="17"/>
                      <a:pt x="69" y="34"/>
                    </a:cubicBezTo>
                    <a:cubicBezTo>
                      <a:pt x="69" y="569"/>
                      <a:pt x="69" y="569"/>
                      <a:pt x="69" y="569"/>
                    </a:cubicBezTo>
                    <a:cubicBezTo>
                      <a:pt x="69" y="586"/>
                      <a:pt x="52" y="603"/>
                      <a:pt x="34" y="6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 name="Группа 1"/>
          <p:cNvGrpSpPr/>
          <p:nvPr/>
        </p:nvGrpSpPr>
        <p:grpSpPr>
          <a:xfrm>
            <a:off x="384824" y="644692"/>
            <a:ext cx="5274707" cy="1538735"/>
            <a:chOff x="288618" y="483518"/>
            <a:chExt cx="3956030" cy="1154051"/>
          </a:xfrm>
        </p:grpSpPr>
        <p:sp>
          <p:nvSpPr>
            <p:cNvPr id="14" name="TextBox 13"/>
            <p:cNvSpPr txBox="1"/>
            <p:nvPr/>
          </p:nvSpPr>
          <p:spPr>
            <a:xfrm>
              <a:off x="288618" y="890585"/>
              <a:ext cx="3956030" cy="7469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Meine Persönliche Homepage ist komplett auf Docker und Container gestützt erbaut. Die gesamte Datenbank und Server Struktur findet ausschließlich in Containern statt. </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Dies erlaubt es schnell und von überall Änderungen am Code bzw. der Infrastruktur durchzuführen und immer noch sicher sagen zu können das die Container auf meinem Server laufen können. </a:t>
              </a:r>
            </a:p>
          </p:txBody>
        </p:sp>
        <p:sp>
          <p:nvSpPr>
            <p:cNvPr id="15" name="TextBox 14"/>
            <p:cNvSpPr txBox="1"/>
            <p:nvPr/>
          </p:nvSpPr>
          <p:spPr>
            <a:xfrm>
              <a:off x="288618" y="483518"/>
              <a:ext cx="1079863" cy="346249"/>
            </a:xfrm>
            <a:prstGeom prst="rect">
              <a:avLst/>
            </a:prstGeom>
            <a:noFill/>
          </p:spPr>
          <p:txBody>
            <a:bodyPr wrap="none" rtlCol="0">
              <a:spAutoFit/>
            </a:bodyPr>
            <a:lstStyle/>
            <a:p>
              <a:pPr defTabSz="914377">
                <a:buClrTx/>
              </a:pPr>
              <a:r>
                <a:rPr lang="en-US" sz="2400" kern="1200" dirty="0">
                  <a:solidFill>
                    <a:srgbClr val="383838"/>
                  </a:solidFill>
                  <a:latin typeface="Bebas Neue" charset="0"/>
                  <a:ea typeface="Bebas Neue" charset="0"/>
                  <a:cs typeface="Bebas Neue" charset="0"/>
                </a:rPr>
                <a:t>Bencoepp.de</a:t>
              </a:r>
              <a:endParaRPr lang="ru-RU" sz="2400" kern="1200" dirty="0">
                <a:solidFill>
                  <a:srgbClr val="383838"/>
                </a:solidFill>
                <a:latin typeface="Bebas Neue" charset="0"/>
                <a:ea typeface="Bebas Neue" charset="0"/>
                <a:cs typeface="Bebas Neue" charset="0"/>
              </a:endParaRPr>
            </a:p>
          </p:txBody>
        </p:sp>
      </p:grpSp>
      <p:grpSp>
        <p:nvGrpSpPr>
          <p:cNvPr id="3" name="Группа 2"/>
          <p:cNvGrpSpPr/>
          <p:nvPr/>
        </p:nvGrpSpPr>
        <p:grpSpPr>
          <a:xfrm>
            <a:off x="6480043" y="4070117"/>
            <a:ext cx="5274707" cy="2277399"/>
            <a:chOff x="4860032" y="3052586"/>
            <a:chExt cx="3956030" cy="1708049"/>
          </a:xfrm>
        </p:grpSpPr>
        <p:sp>
          <p:nvSpPr>
            <p:cNvPr id="16" name="TextBox 15"/>
            <p:cNvSpPr txBox="1"/>
            <p:nvPr/>
          </p:nvSpPr>
          <p:spPr>
            <a:xfrm>
              <a:off x="4860032" y="3459653"/>
              <a:ext cx="3956030" cy="1300982"/>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Ist ein </a:t>
              </a:r>
              <a:r>
                <a:rPr lang="de-DE" sz="800" kern="1200" dirty="0" err="1">
                  <a:solidFill>
                    <a:srgbClr val="FFFFFF">
                      <a:lumMod val="50000"/>
                    </a:srgbClr>
                  </a:solidFill>
                  <a:latin typeface="Open Sans" charset="0"/>
                  <a:ea typeface="Open Sans" charset="0"/>
                  <a:cs typeface="Open Sans" charset="0"/>
                </a:rPr>
                <a:t>Monero</a:t>
              </a:r>
              <a:r>
                <a:rPr lang="de-DE" sz="800" kern="1200" dirty="0">
                  <a:solidFill>
                    <a:srgbClr val="FFFFFF">
                      <a:lumMod val="50000"/>
                    </a:srgbClr>
                  </a:solidFill>
                  <a:latin typeface="Open Sans" charset="0"/>
                  <a:ea typeface="Open Sans" charset="0"/>
                  <a:cs typeface="Open Sans" charset="0"/>
                </a:rPr>
                <a:t> Miner, </a:t>
              </a:r>
              <a:r>
                <a:rPr lang="de-DE" sz="800" kern="1200" dirty="0" err="1">
                  <a:solidFill>
                    <a:srgbClr val="FFFFFF">
                      <a:lumMod val="50000"/>
                    </a:srgbClr>
                  </a:solidFill>
                  <a:latin typeface="Open Sans" charset="0"/>
                  <a:ea typeface="Open Sans" charset="0"/>
                  <a:cs typeface="Open Sans" charset="0"/>
                </a:rPr>
                <a:t>Monero</a:t>
              </a:r>
              <a:r>
                <a:rPr lang="de-DE" sz="800" kern="1200" dirty="0">
                  <a:solidFill>
                    <a:srgbClr val="FFFFFF">
                      <a:lumMod val="50000"/>
                    </a:srgbClr>
                  </a:solidFill>
                  <a:latin typeface="Open Sans" charset="0"/>
                  <a:ea typeface="Open Sans" charset="0"/>
                  <a:cs typeface="Open Sans" charset="0"/>
                </a:rPr>
                <a:t> ist eine Crypto Währung welche durch den </a:t>
              </a:r>
              <a:r>
                <a:rPr lang="de-DE" sz="800" kern="1200" dirty="0" err="1">
                  <a:solidFill>
                    <a:srgbClr val="FFFFFF">
                      <a:lumMod val="50000"/>
                    </a:srgbClr>
                  </a:solidFill>
                  <a:latin typeface="Open Sans" charset="0"/>
                  <a:ea typeface="Open Sans" charset="0"/>
                  <a:cs typeface="Open Sans" charset="0"/>
                </a:rPr>
                <a:t>xmrig</a:t>
              </a:r>
              <a:r>
                <a:rPr lang="de-DE" sz="800" kern="1200" dirty="0">
                  <a:solidFill>
                    <a:srgbClr val="FFFFFF">
                      <a:lumMod val="50000"/>
                    </a:srgbClr>
                  </a:solidFill>
                  <a:latin typeface="Open Sans" charset="0"/>
                  <a:ea typeface="Open Sans" charset="0"/>
                  <a:cs typeface="Open Sans" charset="0"/>
                </a:rPr>
                <a:t> Miner gewonnen werden kann.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Dabei ist interessant das der gesamte Miner mit allen benötigten Einstellungen in einem Container ausgeführt werden kann. Dies erlaubt es ohne Installation und Bereitstellung den Miner in wenigen Minuten zum laufen zu bekommen. </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Zudem verfügt der Container über alle Konfiguration Möglichkeiten um ihn auf jedem beliebigen System ausführbar zu machen.</a:t>
              </a:r>
            </a:p>
          </p:txBody>
        </p:sp>
        <p:sp>
          <p:nvSpPr>
            <p:cNvPr id="17" name="TextBox 16"/>
            <p:cNvSpPr txBox="1"/>
            <p:nvPr/>
          </p:nvSpPr>
          <p:spPr>
            <a:xfrm>
              <a:off x="4860032" y="3052586"/>
              <a:ext cx="583333" cy="346249"/>
            </a:xfrm>
            <a:prstGeom prst="rect">
              <a:avLst/>
            </a:prstGeom>
            <a:noFill/>
          </p:spPr>
          <p:txBody>
            <a:bodyPr wrap="none" rtlCol="0">
              <a:spAutoFit/>
            </a:bodyPr>
            <a:lstStyle/>
            <a:p>
              <a:pPr defTabSz="914377">
                <a:buClrTx/>
              </a:pPr>
              <a:r>
                <a:rPr lang="en-US" sz="2400" kern="1200" dirty="0" err="1">
                  <a:solidFill>
                    <a:srgbClr val="383838"/>
                  </a:solidFill>
                  <a:latin typeface="Bebas Neue" charset="0"/>
                  <a:ea typeface="Bebas Neue" charset="0"/>
                  <a:cs typeface="Bebas Neue" charset="0"/>
                </a:rPr>
                <a:t>xmrig</a:t>
              </a:r>
              <a:endParaRPr lang="ru-RU" sz="2400" kern="1200" dirty="0">
                <a:solidFill>
                  <a:srgbClr val="383838"/>
                </a:solidFill>
                <a:latin typeface="Bebas Neue" charset="0"/>
                <a:ea typeface="Bebas Neue" charset="0"/>
                <a:cs typeface="Bebas Neue" charset="0"/>
              </a:endParaRPr>
            </a:p>
          </p:txBody>
        </p:sp>
      </p:gr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0" name="TextBox 1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23</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016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fltVal val="0"/>
                                          </p:val>
                                        </p:tav>
                                        <p:tav tm="100000">
                                          <p:val>
                                            <p:strVal val="#ppt_w"/>
                                          </p:val>
                                        </p:tav>
                                      </p:tavLst>
                                    </p:anim>
                                    <p:anim calcmode="lin" valueType="num">
                                      <p:cBhvr>
                                        <p:cTn id="18" dur="1000" fill="hold"/>
                                        <p:tgtEl>
                                          <p:spTgt spid="21"/>
                                        </p:tgtEl>
                                        <p:attrNameLst>
                                          <p:attrName>ppt_h</p:attrName>
                                        </p:attrNameLst>
                                      </p:cBhvr>
                                      <p:tavLst>
                                        <p:tav tm="0">
                                          <p:val>
                                            <p:fltVal val="0"/>
                                          </p:val>
                                        </p:tav>
                                        <p:tav tm="100000">
                                          <p:val>
                                            <p:strVal val="#ppt_h"/>
                                          </p:val>
                                        </p:tav>
                                      </p:tavLst>
                                    </p:anim>
                                    <p:anim calcmode="lin" valueType="num">
                                      <p:cBhvr>
                                        <p:cTn id="19" dur="1000" fill="hold"/>
                                        <p:tgtEl>
                                          <p:spTgt spid="21"/>
                                        </p:tgtEl>
                                        <p:attrNameLst>
                                          <p:attrName>style.rotation</p:attrName>
                                        </p:attrNameLst>
                                      </p:cBhvr>
                                      <p:tavLst>
                                        <p:tav tm="0">
                                          <p:val>
                                            <p:fltVal val="90"/>
                                          </p:val>
                                        </p:tav>
                                        <p:tav tm="100000">
                                          <p:val>
                                            <p:fltVal val="0"/>
                                          </p:val>
                                        </p:tav>
                                      </p:tavLst>
                                    </p:anim>
                                    <p:animEffect transition="in" filter="fade">
                                      <p:cBhvr>
                                        <p:cTn id="2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26D13D70-DBD2-1274-8ADF-5D2CB18953C8}"/>
              </a:ext>
            </a:extLst>
          </p:cNvPr>
          <p:cNvPicPr>
            <a:picLocks noChangeAspect="1"/>
          </p:cNvPicPr>
          <p:nvPr/>
        </p:nvPicPr>
        <p:blipFill rotWithShape="1">
          <a:blip r:embed="rId3"/>
          <a:srcRect l="10650" t="19329" r="7150" b="37079"/>
          <a:stretch/>
        </p:blipFill>
        <p:spPr>
          <a:xfrm>
            <a:off x="1085088" y="1933956"/>
            <a:ext cx="10021824" cy="2990088"/>
          </a:xfrm>
          <a:prstGeom prst="rect">
            <a:avLst/>
          </a:prstGeom>
        </p:spPr>
      </p:pic>
      <p:sp>
        <p:nvSpPr>
          <p:cNvPr id="5" name="TextBox 18">
            <a:extLst>
              <a:ext uri="{FF2B5EF4-FFF2-40B4-BE49-F238E27FC236}">
                <a16:creationId xmlns:a16="http://schemas.microsoft.com/office/drawing/2014/main" id="{E7CACD45-960C-27EE-EF50-6CF7BA4E0F47}"/>
              </a:ext>
            </a:extLst>
          </p:cNvPr>
          <p:cNvSpPr txBox="1"/>
          <p:nvPr/>
        </p:nvSpPr>
        <p:spPr>
          <a:xfrm>
            <a:off x="11446815" y="482684"/>
            <a:ext cx="348174" cy="338554"/>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25</a:t>
            </a:r>
            <a:endParaRPr lang="ru-RU" sz="1600" kern="1200" dirty="0">
              <a:ln w="0"/>
              <a:solidFill>
                <a:srgbClr val="F6B73A"/>
              </a:solidFill>
              <a:latin typeface="Bebas Neue" charset="0"/>
              <a:ea typeface="Bebas Neue" charset="0"/>
              <a:cs typeface="Bebas Neue" charset="0"/>
            </a:endParaRPr>
          </a:p>
        </p:txBody>
      </p:sp>
      <p:grpSp>
        <p:nvGrpSpPr>
          <p:cNvPr id="6" name="Группа 16">
            <a:extLst>
              <a:ext uri="{FF2B5EF4-FFF2-40B4-BE49-F238E27FC236}">
                <a16:creationId xmlns:a16="http://schemas.microsoft.com/office/drawing/2014/main" id="{417F5439-FC0D-2F4E-ED01-174A7B077FA4}"/>
              </a:ext>
            </a:extLst>
          </p:cNvPr>
          <p:cNvGrpSpPr/>
          <p:nvPr/>
        </p:nvGrpSpPr>
        <p:grpSpPr>
          <a:xfrm>
            <a:off x="11319310" y="359343"/>
            <a:ext cx="603183" cy="603183"/>
            <a:chOff x="8489482" y="269507"/>
            <a:chExt cx="452387" cy="452387"/>
          </a:xfrm>
        </p:grpSpPr>
        <p:sp>
          <p:nvSpPr>
            <p:cNvPr id="7" name="Овал 17">
              <a:extLst>
                <a:ext uri="{FF2B5EF4-FFF2-40B4-BE49-F238E27FC236}">
                  <a16:creationId xmlns:a16="http://schemas.microsoft.com/office/drawing/2014/main" id="{E2385AEA-C1D3-883E-DD28-1B9419B9B817}"/>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TextBox 18">
              <a:extLst>
                <a:ext uri="{FF2B5EF4-FFF2-40B4-BE49-F238E27FC236}">
                  <a16:creationId xmlns:a16="http://schemas.microsoft.com/office/drawing/2014/main" id="{575CC538-4DFF-928B-45AA-764B258E55CC}"/>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24</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974465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114171" y="4953159"/>
            <a:ext cx="1980031" cy="1273426"/>
            <a:chOff x="85628" y="3714868"/>
            <a:chExt cx="1485023" cy="955069"/>
          </a:xfrm>
        </p:grpSpPr>
        <p:sp>
          <p:nvSpPr>
            <p:cNvPr id="27" name="TextBox 26"/>
            <p:cNvSpPr txBox="1"/>
            <p:nvPr/>
          </p:nvSpPr>
          <p:spPr>
            <a:xfrm>
              <a:off x="85628" y="4378511"/>
              <a:ext cx="593382" cy="291426"/>
            </a:xfrm>
            <a:prstGeom prst="rect">
              <a:avLst/>
            </a:prstGeom>
            <a:noFill/>
          </p:spPr>
          <p:txBody>
            <a:bodyPr wrap="square" rtlCol="0">
              <a:spAutoFit/>
            </a:bodyPr>
            <a:lstStyle/>
            <a:p>
              <a:pPr defTabSz="914377">
                <a:lnSpc>
                  <a:spcPct val="150000"/>
                </a:lnSpc>
                <a:buClrTx/>
              </a:pPr>
              <a:r>
                <a:rPr lang="en-US" kern="1200" dirty="0">
                  <a:solidFill>
                    <a:srgbClr val="EBEBEB"/>
                  </a:solidFill>
                  <a:latin typeface="Bebas Neue" charset="0"/>
                  <a:ea typeface="Bebas Neue" charset="0"/>
                  <a:cs typeface="Bebas Neue" charset="0"/>
                </a:rPr>
                <a:t>BenCoepp</a:t>
              </a:r>
              <a:endParaRPr lang="ru-RU" kern="1200" dirty="0">
                <a:solidFill>
                  <a:srgbClr val="EBEBEB"/>
                </a:solidFill>
                <a:latin typeface="Bebas Neue" charset="0"/>
                <a:ea typeface="Bebas Neue" charset="0"/>
                <a:cs typeface="Bebas Neue" charset="0"/>
              </a:endParaRPr>
            </a:p>
          </p:txBody>
        </p:sp>
        <p:sp>
          <p:nvSpPr>
            <p:cNvPr id="28" name="TextBox 27"/>
            <p:cNvSpPr txBox="1"/>
            <p:nvPr/>
          </p:nvSpPr>
          <p:spPr>
            <a:xfrm>
              <a:off x="85629" y="3714868"/>
              <a:ext cx="1485022" cy="715580"/>
            </a:xfrm>
            <a:prstGeom prst="rect">
              <a:avLst/>
            </a:prstGeom>
            <a:noFill/>
          </p:spPr>
          <p:txBody>
            <a:bodyPr wrap="none" rtlCol="0">
              <a:spAutoFit/>
            </a:bodyPr>
            <a:lstStyle/>
            <a:p>
              <a:pPr defTabSz="914377">
                <a:buClrTx/>
              </a:pPr>
              <a:r>
                <a:rPr lang="en-US" sz="2800" kern="1200" dirty="0" err="1">
                  <a:solidFill>
                    <a:srgbClr val="383838"/>
                  </a:solidFill>
                  <a:latin typeface="Bebas Neue" charset="0"/>
                  <a:ea typeface="Bebas Neue" charset="0"/>
                  <a:cs typeface="Bebas Neue" charset="0"/>
                </a:rPr>
                <a:t>Unterschiede</a:t>
              </a:r>
              <a:endParaRPr lang="en-US" sz="2800" kern="1200" dirty="0">
                <a:solidFill>
                  <a:srgbClr val="383838"/>
                </a:solidFill>
                <a:latin typeface="Bebas Neue" charset="0"/>
                <a:ea typeface="Bebas Neue" charset="0"/>
                <a:cs typeface="Bebas Neue" charset="0"/>
              </a:endParaRPr>
            </a:p>
            <a:p>
              <a:pPr defTabSz="914377">
                <a:buClrTx/>
              </a:pPr>
              <a:r>
                <a:rPr lang="en-US" sz="2800" kern="1200" dirty="0">
                  <a:solidFill>
                    <a:srgbClr val="383838"/>
                  </a:solidFill>
                  <a:latin typeface="Bebas Neue" charset="0"/>
                  <a:ea typeface="Bebas Neue" charset="0"/>
                  <a:cs typeface="Bebas Neue" charset="0"/>
                </a:rPr>
                <a:t>Container / VM</a:t>
              </a:r>
              <a:endParaRPr lang="ru-RU" sz="2800" kern="1200" dirty="0">
                <a:solidFill>
                  <a:srgbClr val="383838"/>
                </a:solidFill>
                <a:latin typeface="Bebas Neue" charset="0"/>
                <a:ea typeface="Bebas Neue" charset="0"/>
                <a:cs typeface="Bebas Neue" charset="0"/>
              </a:endParaRPr>
            </a:p>
          </p:txBody>
        </p:sp>
      </p:grpSp>
      <p:grpSp>
        <p:nvGrpSpPr>
          <p:cNvPr id="29" name="Группа 28"/>
          <p:cNvGrpSpPr/>
          <p:nvPr/>
        </p:nvGrpSpPr>
        <p:grpSpPr>
          <a:xfrm>
            <a:off x="11319310" y="359343"/>
            <a:ext cx="603183" cy="603183"/>
            <a:chOff x="8489482" y="269507"/>
            <a:chExt cx="452387" cy="452387"/>
          </a:xfrm>
        </p:grpSpPr>
        <p:sp>
          <p:nvSpPr>
            <p:cNvPr id="30" name="Овал 2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1" name="TextBox 30"/>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45</a:t>
              </a:r>
              <a:endParaRPr lang="ru-RU" sz="1600" kern="1200" dirty="0">
                <a:solidFill>
                  <a:srgbClr val="FFFFFF"/>
                </a:solidFill>
                <a:latin typeface="Bebas Neue" charset="0"/>
                <a:ea typeface="Bebas Neue" charset="0"/>
                <a:cs typeface="Bebas Neue" charset="0"/>
              </a:endParaRPr>
            </a:p>
          </p:txBody>
        </p:sp>
      </p:grpSp>
      <p:pic>
        <p:nvPicPr>
          <p:cNvPr id="6" name="Bildplatzhalter 5">
            <a:extLst>
              <a:ext uri="{FF2B5EF4-FFF2-40B4-BE49-F238E27FC236}">
                <a16:creationId xmlns:a16="http://schemas.microsoft.com/office/drawing/2014/main" id="{2929A28D-6EE6-A533-F9DC-723E1D67951F}"/>
              </a:ext>
            </a:extLst>
          </p:cNvPr>
          <p:cNvPicPr>
            <a:picLocks noGrp="1" noChangeAspect="1"/>
          </p:cNvPicPr>
          <p:nvPr>
            <p:ph type="pic" sz="quarter" idx="11"/>
          </p:nvPr>
        </p:nvPicPr>
        <p:blipFill rotWithShape="1">
          <a:blip r:embed="rId3"/>
          <a:srcRect l="-79" t="-36730" r="-1" b="-32923"/>
          <a:stretch/>
        </p:blipFill>
        <p:spPr>
          <a:xfrm>
            <a:off x="2300288" y="0"/>
            <a:ext cx="9891712" cy="6858000"/>
          </a:xfrm>
          <a:solidFill>
            <a:schemeClr val="bg1"/>
          </a:solidFill>
        </p:spPr>
      </p:pic>
    </p:spTree>
    <p:extLst>
      <p:ext uri="{BB962C8B-B14F-4D97-AF65-F5344CB8AC3E}">
        <p14:creationId xmlns:p14="http://schemas.microsoft.com/office/powerpoint/2010/main" val="39832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108543"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Installation von Docker</a:t>
            </a:r>
          </a:p>
        </p:txBody>
      </p:sp>
      <p:sp>
        <p:nvSpPr>
          <p:cNvPr id="8" name="TextBox 7"/>
          <p:cNvSpPr txBox="1"/>
          <p:nvPr/>
        </p:nvSpPr>
        <p:spPr>
          <a:xfrm>
            <a:off x="585050" y="3969308"/>
            <a:ext cx="2999398"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Was ist Docker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27973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3"/>
          <a:srcRect l="11318" t="-5680" r="13093" b="-5680"/>
          <a:stretch/>
        </p:blipFill>
        <p:spPr>
          <a:xfrm>
            <a:off x="0" y="0"/>
            <a:ext cx="7603957" cy="6858000"/>
          </a:xfrm>
          <a:solidFill>
            <a:schemeClr val="bg1"/>
          </a:solidFill>
        </p:spPr>
      </p:pic>
      <p:sp>
        <p:nvSpPr>
          <p:cNvPr id="6" name="TextBox 5"/>
          <p:cNvSpPr txBox="1"/>
          <p:nvPr/>
        </p:nvSpPr>
        <p:spPr>
          <a:xfrm>
            <a:off x="7997394" y="2049482"/>
            <a:ext cx="1534394" cy="420564"/>
          </a:xfrm>
          <a:prstGeom prst="rect">
            <a:avLst/>
          </a:prstGeom>
          <a:noFill/>
        </p:spPr>
        <p:txBody>
          <a:bodyPr wrap="none" rtlCol="0">
            <a:spAutoFit/>
          </a:bodyPr>
          <a:lstStyle/>
          <a:p>
            <a:pPr defTabSz="914377">
              <a:buClrTx/>
            </a:pPr>
            <a:r>
              <a:rPr lang="de-DE" sz="2133" kern="1200" dirty="0">
                <a:solidFill>
                  <a:srgbClr val="383838"/>
                </a:solidFill>
                <a:latin typeface="Bebas Neue" charset="0"/>
                <a:ea typeface="Bebas Neue" charset="0"/>
                <a:cs typeface="Bebas Neue" charset="0"/>
              </a:rPr>
              <a:t>Was ist Docker</a:t>
            </a:r>
          </a:p>
        </p:txBody>
      </p:sp>
      <p:sp>
        <p:nvSpPr>
          <p:cNvPr id="7" name="TextBox 6"/>
          <p:cNvSpPr txBox="1"/>
          <p:nvPr/>
        </p:nvSpPr>
        <p:spPr>
          <a:xfrm>
            <a:off x="7997394" y="2620323"/>
            <a:ext cx="3925099" cy="1792478"/>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Docker ist eine Software, welche die Container-Virtualisierung von Anwendungen ermöglicht. Anwendungen können inklusive ihrer Abhängigkeiten in ein Image gepackt werden. Mittels einer speziellen Engine kann die so verpackte Anwendung dann in einem Docker Container ausgeführt werden.</a:t>
            </a:r>
          </a:p>
          <a:p>
            <a:pPr defTabSz="914377">
              <a:lnSpc>
                <a:spcPct val="150000"/>
              </a:lnSpc>
              <a:buClrTx/>
            </a:pPr>
            <a:endParaRPr lang="de-DE" sz="933"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933" kern="1200" dirty="0">
                <a:solidFill>
                  <a:srgbClr val="FFFFFF">
                    <a:lumMod val="50000"/>
                  </a:srgbClr>
                </a:solidFill>
                <a:latin typeface="Open Sans" charset="0"/>
                <a:ea typeface="Open Sans" charset="0"/>
                <a:cs typeface="Open Sans" charset="0"/>
              </a:rPr>
              <a:t>Es ist ein beliebtes Open-Source-Tool, das eine portable und konsistente Laufzeitumgebung für Softwareanwendungen bietet.</a:t>
            </a:r>
            <a:endParaRPr lang="ru-RU" sz="933" kern="1200" dirty="0">
              <a:solidFill>
                <a:srgbClr val="FFFFFF">
                  <a:lumMod val="50000"/>
                </a:srgbClr>
              </a:solidFill>
              <a:latin typeface="Open Sans" charset="0"/>
              <a:ea typeface="Open Sans" charset="0"/>
              <a:cs typeface="Open Sans" charset="0"/>
            </a:endParaRP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6456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26D13D70-DBD2-1274-8ADF-5D2CB18953C8}"/>
              </a:ext>
            </a:extLst>
          </p:cNvPr>
          <p:cNvPicPr>
            <a:picLocks noChangeAspect="1"/>
          </p:cNvPicPr>
          <p:nvPr/>
        </p:nvPicPr>
        <p:blipFill rotWithShape="1">
          <a:blip r:embed="rId3"/>
          <a:srcRect l="10650" t="19329" r="7150" b="37079"/>
          <a:stretch/>
        </p:blipFill>
        <p:spPr>
          <a:xfrm>
            <a:off x="1085088" y="1933956"/>
            <a:ext cx="10021824" cy="2990088"/>
          </a:xfrm>
          <a:prstGeom prst="rect">
            <a:avLst/>
          </a:prstGeom>
        </p:spPr>
      </p:pic>
      <p:sp>
        <p:nvSpPr>
          <p:cNvPr id="5" name="TextBox 18">
            <a:extLst>
              <a:ext uri="{FF2B5EF4-FFF2-40B4-BE49-F238E27FC236}">
                <a16:creationId xmlns:a16="http://schemas.microsoft.com/office/drawing/2014/main" id="{E7CACD45-960C-27EE-EF50-6CF7BA4E0F47}"/>
              </a:ext>
            </a:extLst>
          </p:cNvPr>
          <p:cNvSpPr txBox="1"/>
          <p:nvPr/>
        </p:nvSpPr>
        <p:spPr>
          <a:xfrm>
            <a:off x="11446815" y="482684"/>
            <a:ext cx="348174" cy="338554"/>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25</a:t>
            </a:r>
            <a:endParaRPr lang="ru-RU" sz="1600" kern="1200" dirty="0">
              <a:ln w="0"/>
              <a:solidFill>
                <a:srgbClr val="F6B73A"/>
              </a:solidFill>
              <a:latin typeface="Bebas Neue" charset="0"/>
              <a:ea typeface="Bebas Neue" charset="0"/>
              <a:cs typeface="Bebas Neue" charset="0"/>
            </a:endParaRPr>
          </a:p>
        </p:txBody>
      </p:sp>
      <p:grpSp>
        <p:nvGrpSpPr>
          <p:cNvPr id="6" name="Группа 16">
            <a:extLst>
              <a:ext uri="{FF2B5EF4-FFF2-40B4-BE49-F238E27FC236}">
                <a16:creationId xmlns:a16="http://schemas.microsoft.com/office/drawing/2014/main" id="{417F5439-FC0D-2F4E-ED01-174A7B077FA4}"/>
              </a:ext>
            </a:extLst>
          </p:cNvPr>
          <p:cNvGrpSpPr/>
          <p:nvPr/>
        </p:nvGrpSpPr>
        <p:grpSpPr>
          <a:xfrm>
            <a:off x="11319310" y="359343"/>
            <a:ext cx="603183" cy="603183"/>
            <a:chOff x="8489482" y="269507"/>
            <a:chExt cx="452387" cy="452387"/>
          </a:xfrm>
        </p:grpSpPr>
        <p:sp>
          <p:nvSpPr>
            <p:cNvPr id="7" name="Овал 17">
              <a:extLst>
                <a:ext uri="{FF2B5EF4-FFF2-40B4-BE49-F238E27FC236}">
                  <a16:creationId xmlns:a16="http://schemas.microsoft.com/office/drawing/2014/main" id="{E2385AEA-C1D3-883E-DD28-1B9419B9B817}"/>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TextBox 18">
              <a:extLst>
                <a:ext uri="{FF2B5EF4-FFF2-40B4-BE49-F238E27FC236}">
                  <a16:creationId xmlns:a16="http://schemas.microsoft.com/office/drawing/2014/main" id="{575CC538-4DFF-928B-45AA-764B258E55CC}"/>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516715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108543"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Installation von Docker</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Installation Docker &amp; Docker </a:t>
            </a:r>
            <a:r>
              <a:rPr lang="de-DE" sz="1333" kern="1200" dirty="0" err="1">
                <a:solidFill>
                  <a:schemeClr val="bg1"/>
                </a:solidFill>
                <a:latin typeface="Open Sans" charset="0"/>
                <a:ea typeface="Open Sans" charset="0"/>
                <a:cs typeface="Open Sans" charset="0"/>
              </a:rPr>
              <a:t>Compose</a:t>
            </a:r>
            <a:r>
              <a:rPr lang="de-DE" sz="1333" kern="1200" dirty="0">
                <a:solidFill>
                  <a:schemeClr val="bg1"/>
                </a:solidFill>
                <a:latin typeface="Open Sans" charset="0"/>
                <a:ea typeface="Open Sans" charset="0"/>
                <a:cs typeface="Open Sans" charset="0"/>
              </a:rPr>
              <a:t> </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81318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
          <p:cNvGrpSpPr/>
          <p:nvPr/>
        </p:nvGrpSpPr>
        <p:grpSpPr>
          <a:xfrm>
            <a:off x="1007434" y="1630617"/>
            <a:ext cx="4718744" cy="1085183"/>
            <a:chOff x="755575" y="1222961"/>
            <a:chExt cx="3539058" cy="813886"/>
          </a:xfrm>
        </p:grpSpPr>
        <p:sp>
          <p:nvSpPr>
            <p:cNvPr id="243" name="Google Shape;243;p2"/>
            <p:cNvSpPr txBox="1"/>
            <p:nvPr/>
          </p:nvSpPr>
          <p:spPr>
            <a:xfrm>
              <a:off x="755575" y="1222961"/>
              <a:ext cx="2742323"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Einführung Container Architektur</a:t>
              </a:r>
            </a:p>
          </p:txBody>
        </p:sp>
        <p:sp>
          <p:nvSpPr>
            <p:cNvPr id="244" name="Google Shape;244;p2"/>
            <p:cNvSpPr txBox="1"/>
            <p:nvPr/>
          </p:nvSpPr>
          <p:spPr>
            <a:xfrm>
              <a:off x="766241" y="1517216"/>
              <a:ext cx="3528392" cy="51963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Was sind Container</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Wieso verwenden wir Container</a:t>
              </a:r>
            </a:p>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Beispiele </a:t>
              </a:r>
              <a:r>
                <a:rPr lang="de-DE" sz="867" dirty="0">
                  <a:solidFill>
                    <a:srgbClr val="7F7F7F"/>
                  </a:solidFill>
                  <a:latin typeface="Open Sans"/>
                  <a:ea typeface="Open Sans"/>
                  <a:cs typeface="Open Sans"/>
                  <a:sym typeface="Open Sans"/>
                </a:rPr>
                <a:t>&amp; Use Cases</a:t>
              </a:r>
              <a:endParaRPr sz="867" b="0" i="0" u="none" strike="noStrike" cap="none" dirty="0">
                <a:solidFill>
                  <a:srgbClr val="7F7F7F"/>
                </a:solidFill>
                <a:latin typeface="Open Sans"/>
                <a:ea typeface="Open Sans"/>
                <a:cs typeface="Open Sans"/>
                <a:sym typeface="Open Sans"/>
              </a:endParaRPr>
            </a:p>
          </p:txBody>
        </p:sp>
      </p:grpSp>
      <p:grpSp>
        <p:nvGrpSpPr>
          <p:cNvPr id="245" name="Google Shape;245;p2"/>
          <p:cNvGrpSpPr/>
          <p:nvPr/>
        </p:nvGrpSpPr>
        <p:grpSpPr>
          <a:xfrm>
            <a:off x="1048181" y="3108051"/>
            <a:ext cx="4718743" cy="1085184"/>
            <a:chOff x="786136" y="2331037"/>
            <a:chExt cx="3539057" cy="813888"/>
          </a:xfrm>
        </p:grpSpPr>
        <p:sp>
          <p:nvSpPr>
            <p:cNvPr id="251" name="Google Shape;251;p2"/>
            <p:cNvSpPr txBox="1"/>
            <p:nvPr/>
          </p:nvSpPr>
          <p:spPr>
            <a:xfrm>
              <a:off x="786136" y="2331037"/>
              <a:ext cx="1518152" cy="253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Installation von Docker</a:t>
              </a:r>
            </a:p>
          </p:txBody>
        </p:sp>
        <p:sp>
          <p:nvSpPr>
            <p:cNvPr id="252" name="Google Shape;252;p2"/>
            <p:cNvSpPr txBox="1"/>
            <p:nvPr/>
          </p:nvSpPr>
          <p:spPr>
            <a:xfrm>
              <a:off x="796801" y="2625293"/>
              <a:ext cx="3528392" cy="51963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Was ist Docker</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Installation Docker &amp; Docker </a:t>
              </a:r>
              <a:r>
                <a:rPr lang="de-DE" sz="867" dirty="0" err="1">
                  <a:solidFill>
                    <a:srgbClr val="7F7F7F"/>
                  </a:solidFill>
                  <a:latin typeface="Open Sans"/>
                  <a:ea typeface="Open Sans"/>
                  <a:cs typeface="Open Sans"/>
                  <a:sym typeface="Open Sans"/>
                </a:rPr>
                <a:t>Compose</a:t>
              </a:r>
              <a:endParaRPr lang="de-DE" sz="867" dirty="0">
                <a:solidFill>
                  <a:srgbClr val="7F7F7F"/>
                </a:solidFill>
                <a:latin typeface="Open Sans"/>
                <a:ea typeface="Open Sans"/>
                <a:cs typeface="Open Sans"/>
                <a:sym typeface="Open Sans"/>
              </a:endParaRP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Erste Schritte </a:t>
              </a:r>
              <a:endParaRPr sz="867" b="0" i="0" u="none" strike="noStrike" cap="none" dirty="0">
                <a:solidFill>
                  <a:srgbClr val="7F7F7F"/>
                </a:solidFill>
                <a:latin typeface="Open Sans"/>
                <a:ea typeface="Open Sans"/>
                <a:cs typeface="Open Sans"/>
                <a:sym typeface="Open Sans"/>
              </a:endParaRPr>
            </a:p>
          </p:txBody>
        </p:sp>
      </p:grpSp>
      <p:grpSp>
        <p:nvGrpSpPr>
          <p:cNvPr id="253" name="Google Shape;253;p2"/>
          <p:cNvGrpSpPr/>
          <p:nvPr/>
        </p:nvGrpSpPr>
        <p:grpSpPr>
          <a:xfrm>
            <a:off x="1021655" y="4515884"/>
            <a:ext cx="4718742" cy="1085181"/>
            <a:chOff x="766241" y="3386918"/>
            <a:chExt cx="3539057" cy="813887"/>
          </a:xfrm>
        </p:grpSpPr>
        <p:sp>
          <p:nvSpPr>
            <p:cNvPr id="259" name="Google Shape;259;p2"/>
            <p:cNvSpPr txBox="1"/>
            <p:nvPr/>
          </p:nvSpPr>
          <p:spPr>
            <a:xfrm>
              <a:off x="766241" y="3386918"/>
              <a:ext cx="1683394"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Docker vs </a:t>
              </a:r>
              <a:r>
                <a:rPr lang="en-US" sz="1600" b="0" i="0" u="none" strike="noStrike" cap="none" dirty="0" err="1">
                  <a:solidFill>
                    <a:srgbClr val="383838"/>
                  </a:solidFill>
                  <a:latin typeface="Bebas Neue"/>
                  <a:ea typeface="Bebas Neue"/>
                  <a:cs typeface="Bebas Neue"/>
                  <a:sym typeface="Bebas Neue"/>
                </a:rPr>
                <a:t>Podman</a:t>
              </a:r>
              <a:endParaRPr lang="en-US" sz="1600" b="0" i="0" u="none" strike="noStrike" cap="none" dirty="0">
                <a:solidFill>
                  <a:srgbClr val="383838"/>
                </a:solidFill>
                <a:latin typeface="Bebas Neue"/>
                <a:ea typeface="Bebas Neue"/>
                <a:cs typeface="Bebas Neue"/>
                <a:sym typeface="Bebas Neue"/>
              </a:endParaRPr>
            </a:p>
          </p:txBody>
        </p:sp>
        <p:sp>
          <p:nvSpPr>
            <p:cNvPr id="260" name="Google Shape;260;p2"/>
            <p:cNvSpPr txBox="1"/>
            <p:nvPr/>
          </p:nvSpPr>
          <p:spPr>
            <a:xfrm>
              <a:off x="776906" y="3681173"/>
              <a:ext cx="3528392" cy="51963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Vor- &amp; Nachteile Docker</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Vor- &amp; Nachteile </a:t>
              </a:r>
              <a:r>
                <a:rPr lang="de-DE" sz="867" dirty="0" err="1">
                  <a:solidFill>
                    <a:srgbClr val="7F7F7F"/>
                  </a:solidFill>
                  <a:latin typeface="Open Sans"/>
                  <a:ea typeface="Open Sans"/>
                  <a:cs typeface="Open Sans"/>
                  <a:sym typeface="Open Sans"/>
                </a:rPr>
                <a:t>Podman</a:t>
              </a:r>
              <a:endParaRPr lang="de-DE" sz="867" dirty="0">
                <a:solidFill>
                  <a:srgbClr val="7F7F7F"/>
                </a:solidFill>
                <a:latin typeface="Open Sans"/>
                <a:ea typeface="Open Sans"/>
                <a:cs typeface="Open Sans"/>
                <a:sym typeface="Open Sans"/>
              </a:endParaRP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Industriele Standard?</a:t>
              </a:r>
              <a:endParaRPr sz="867" b="0" i="0" u="none" strike="noStrike" cap="none" dirty="0">
                <a:solidFill>
                  <a:srgbClr val="7F7F7F"/>
                </a:solidFill>
                <a:latin typeface="Open Sans"/>
                <a:ea typeface="Open Sans"/>
                <a:cs typeface="Open Sans"/>
                <a:sym typeface="Open Sans"/>
              </a:endParaRPr>
            </a:p>
          </p:txBody>
        </p:sp>
      </p:grpSp>
      <p:grpSp>
        <p:nvGrpSpPr>
          <p:cNvPr id="264" name="Google Shape;264;p2"/>
          <p:cNvGrpSpPr/>
          <p:nvPr/>
        </p:nvGrpSpPr>
        <p:grpSpPr>
          <a:xfrm>
            <a:off x="8760114" y="2284958"/>
            <a:ext cx="772541" cy="772541"/>
            <a:chOff x="4076700" y="3024188"/>
            <a:chExt cx="1755775" cy="1755775"/>
          </a:xfrm>
        </p:grpSpPr>
        <p:sp>
          <p:nvSpPr>
            <p:cNvPr id="265" name="Google Shape;265;p2"/>
            <p:cNvSpPr/>
            <p:nvPr/>
          </p:nvSpPr>
          <p:spPr>
            <a:xfrm>
              <a:off x="4076700" y="3024188"/>
              <a:ext cx="1755775" cy="1755775"/>
            </a:xfrm>
            <a:custGeom>
              <a:avLst/>
              <a:gdLst/>
              <a:ahLst/>
              <a:cxnLst/>
              <a:rect l="l" t="t" r="r" b="b"/>
              <a:pathLst>
                <a:path w="4875" h="4875" extrusionOk="0">
                  <a:moveTo>
                    <a:pt x="0" y="0"/>
                  </a:moveTo>
                  <a:lnTo>
                    <a:pt x="0" y="4874"/>
                  </a:lnTo>
                  <a:lnTo>
                    <a:pt x="4874" y="4874"/>
                  </a:lnTo>
                  <a:lnTo>
                    <a:pt x="4874" y="0"/>
                  </a:lnTo>
                  <a:lnTo>
                    <a:pt x="0" y="0"/>
                  </a:lnTo>
                  <a:close/>
                  <a:moveTo>
                    <a:pt x="4749" y="4749"/>
                  </a:moveTo>
                  <a:lnTo>
                    <a:pt x="125" y="4749"/>
                  </a:lnTo>
                  <a:lnTo>
                    <a:pt x="125" y="125"/>
                  </a:lnTo>
                  <a:lnTo>
                    <a:pt x="4749" y="125"/>
                  </a:lnTo>
                  <a:lnTo>
                    <a:pt x="4749" y="4749"/>
                  </a:lnTo>
                  <a:close/>
                </a:path>
              </a:pathLst>
            </a:custGeom>
            <a:gradFill>
              <a:gsLst>
                <a:gs pos="0">
                  <a:srgbClr val="F8BE59"/>
                </a:gs>
                <a:gs pos="50000">
                  <a:srgbClr val="FFBA2F"/>
                </a:gs>
                <a:gs pos="100000">
                  <a:srgbClr val="E3A71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6" name="Google Shape;266;p2"/>
            <p:cNvSpPr/>
            <p:nvPr/>
          </p:nvSpPr>
          <p:spPr>
            <a:xfrm>
              <a:off x="4200525" y="3148013"/>
              <a:ext cx="1519238" cy="1519237"/>
            </a:xfrm>
            <a:custGeom>
              <a:avLst/>
              <a:gdLst/>
              <a:ahLst/>
              <a:cxnLst/>
              <a:rect l="l" t="t" r="r" b="b"/>
              <a:pathLst>
                <a:path w="4219" h="4219" extrusionOk="0">
                  <a:moveTo>
                    <a:pt x="0" y="0"/>
                  </a:moveTo>
                  <a:lnTo>
                    <a:pt x="0" y="4218"/>
                  </a:lnTo>
                  <a:lnTo>
                    <a:pt x="4218" y="4218"/>
                  </a:lnTo>
                  <a:lnTo>
                    <a:pt x="4218" y="0"/>
                  </a:lnTo>
                  <a:lnTo>
                    <a:pt x="0" y="0"/>
                  </a:lnTo>
                  <a:close/>
                  <a:moveTo>
                    <a:pt x="1156" y="3905"/>
                  </a:moveTo>
                  <a:lnTo>
                    <a:pt x="281" y="3905"/>
                  </a:lnTo>
                  <a:lnTo>
                    <a:pt x="281" y="281"/>
                  </a:lnTo>
                  <a:lnTo>
                    <a:pt x="1156" y="281"/>
                  </a:lnTo>
                  <a:lnTo>
                    <a:pt x="1156" y="3905"/>
                  </a:lnTo>
                  <a:close/>
                  <a:moveTo>
                    <a:pt x="2468" y="3905"/>
                  </a:moveTo>
                  <a:lnTo>
                    <a:pt x="1750" y="3905"/>
                  </a:lnTo>
                  <a:lnTo>
                    <a:pt x="1750" y="2312"/>
                  </a:lnTo>
                  <a:lnTo>
                    <a:pt x="2468" y="2312"/>
                  </a:lnTo>
                  <a:lnTo>
                    <a:pt x="2468" y="3905"/>
                  </a:lnTo>
                  <a:close/>
                  <a:moveTo>
                    <a:pt x="2468" y="1875"/>
                  </a:moveTo>
                  <a:lnTo>
                    <a:pt x="1750" y="1875"/>
                  </a:lnTo>
                  <a:lnTo>
                    <a:pt x="1750" y="281"/>
                  </a:lnTo>
                  <a:lnTo>
                    <a:pt x="2468" y="281"/>
                  </a:lnTo>
                  <a:lnTo>
                    <a:pt x="2468" y="1875"/>
                  </a:lnTo>
                  <a:close/>
                  <a:moveTo>
                    <a:pt x="3905" y="3905"/>
                  </a:moveTo>
                  <a:lnTo>
                    <a:pt x="3030" y="3905"/>
                  </a:lnTo>
                  <a:lnTo>
                    <a:pt x="3030" y="281"/>
                  </a:lnTo>
                  <a:lnTo>
                    <a:pt x="3905" y="281"/>
                  </a:lnTo>
                  <a:lnTo>
                    <a:pt x="3905" y="3905"/>
                  </a:lnTo>
                  <a:close/>
                </a:path>
              </a:pathLst>
            </a:custGeom>
            <a:gradFill>
              <a:gsLst>
                <a:gs pos="0">
                  <a:srgbClr val="F8BE59"/>
                </a:gs>
                <a:gs pos="50000">
                  <a:srgbClr val="FFBA2F"/>
                </a:gs>
                <a:gs pos="100000">
                  <a:srgbClr val="E3A71F"/>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67" name="Google Shape;267;p2"/>
          <p:cNvGrpSpPr/>
          <p:nvPr/>
        </p:nvGrpSpPr>
        <p:grpSpPr>
          <a:xfrm>
            <a:off x="11319310" y="359343"/>
            <a:ext cx="603183" cy="603183"/>
            <a:chOff x="8489482" y="269507"/>
            <a:chExt cx="452387" cy="452387"/>
          </a:xfrm>
        </p:grpSpPr>
        <p:sp>
          <p:nvSpPr>
            <p:cNvPr id="268" name="Google Shape;268;p2"/>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9" name="Google Shape;269;p2"/>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sp>
        <p:nvSpPr>
          <p:cNvPr id="5" name="Bildplatzhalter 4">
            <a:extLst>
              <a:ext uri="{FF2B5EF4-FFF2-40B4-BE49-F238E27FC236}">
                <a16:creationId xmlns:a16="http://schemas.microsoft.com/office/drawing/2014/main" id="{EECDE33E-12EC-4822-11EF-20F65F13AABB}"/>
              </a:ext>
            </a:extLst>
          </p:cNvPr>
          <p:cNvSpPr>
            <a:spLocks noGrp="1"/>
          </p:cNvSpPr>
          <p:nvPr>
            <p:ph type="pic" idx="2"/>
          </p:nvPr>
        </p:nvSpPr>
        <p:spPr>
          <a:xfrm>
            <a:off x="7083155" y="0"/>
            <a:ext cx="5141976" cy="6858000"/>
          </a:xfrm>
          <a:solidFill>
            <a:srgbClr val="F6B73A"/>
          </a:solidFill>
        </p:spPr>
      </p:sp>
      <p:pic>
        <p:nvPicPr>
          <p:cNvPr id="38" name="Google Shape;419;p8">
            <a:extLst>
              <a:ext uri="{FF2B5EF4-FFF2-40B4-BE49-F238E27FC236}">
                <a16:creationId xmlns:a16="http://schemas.microsoft.com/office/drawing/2014/main" id="{F457132C-C53F-9858-5D16-AAD09E9C5654}"/>
              </a:ext>
            </a:extLst>
          </p:cNvPr>
          <p:cNvPicPr preferRelativeResize="0"/>
          <p:nvPr/>
        </p:nvPicPr>
        <p:blipFill rotWithShape="1">
          <a:blip r:embed="rId3">
            <a:alphaModFix/>
          </a:blip>
          <a:srcRect/>
          <a:stretch/>
        </p:blipFill>
        <p:spPr>
          <a:xfrm>
            <a:off x="8018651" y="660934"/>
            <a:ext cx="3466733" cy="593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p:tgtEl>
                                          <p:spTgt spid="241"/>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 calcmode="lin" valueType="num">
                                      <p:cBhvr additive="base">
                                        <p:cTn id="15" dur="500"/>
                                        <p:tgtEl>
                                          <p:spTgt spid="253"/>
                                        </p:tgtEl>
                                        <p:attrNameLst>
                                          <p:attrName>ppt_x</p:attrName>
                                        </p:attrNameLst>
                                      </p:cBhvr>
                                      <p:tavLst>
                                        <p:tav tm="0">
                                          <p:val>
                                            <p:strVal val="#ppt_x-1"/>
                                          </p:val>
                                        </p:tav>
                                        <p:tav tm="100000">
                                          <p:val>
                                            <p:strVal val="#ppt_x"/>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4"/>
                                        </p:tgtEl>
                                        <p:attrNameLst>
                                          <p:attrName>style.visibility</p:attrName>
                                        </p:attrNameLst>
                                      </p:cBhvr>
                                      <p:to>
                                        <p:strVal val="visible"/>
                                      </p:to>
                                    </p:set>
                                    <p:animEffect transition="in" filter="fade">
                                      <p:cBhvr>
                                        <p:cTn id="19" dur="1000"/>
                                        <p:tgtEl>
                                          <p:spTgt spid="264"/>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841E7A3A-C99D-9C8D-6D82-46FDB7D82CDB}"/>
              </a:ext>
            </a:extLst>
          </p:cNvPr>
          <p:cNvPicPr>
            <a:picLocks noGrp="1" noChangeAspect="1"/>
          </p:cNvPicPr>
          <p:nvPr>
            <p:ph type="pic" sz="quarter" idx="10"/>
          </p:nvPr>
        </p:nvPicPr>
        <p:blipFill rotWithShape="1">
          <a:blip r:embed="rId2"/>
          <a:srcRect l="816" t="-9595" r="-1048" b="-14507"/>
          <a:stretch/>
        </p:blipFill>
        <p:spPr>
          <a:xfrm>
            <a:off x="6499038" y="1547524"/>
            <a:ext cx="4991119" cy="4473864"/>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Прямоугольник 8"/>
              <p:cNvSpPr/>
              <p:nvPr/>
            </p:nvSpPr>
            <p:spPr>
              <a:xfrm>
                <a:off x="1702833" y="1229730"/>
                <a:ext cx="360041" cy="284742"/>
              </a:xfrm>
              <a:prstGeom prst="rect">
                <a:avLst/>
              </a:prstGeom>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01</a:t>
                </a:r>
                <a:endParaRPr lang="ru-RU" sz="1867" kern="1200" dirty="0">
                  <a:ln w="0">
                    <a:noFill/>
                  </a:ln>
                  <a:solidFill>
                    <a:srgbClr val="F6B73A"/>
                  </a:solidFill>
                  <a:latin typeface="Bebas Neue" charset="0"/>
                  <a:ea typeface="Bebas Neue" charset="0"/>
                  <a:cs typeface="Bebas Neue" charset="0"/>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Docker Desktop von der Docker Homepage runter laden und installieren. Belehrung der Nutzer Bedingungen für Docker Desktop</a:t>
              </a:r>
            </a:p>
          </p:txBody>
        </p:sp>
        <p:sp>
          <p:nvSpPr>
            <p:cNvPr id="11" name="Прямоугольник 10"/>
            <p:cNvSpPr/>
            <p:nvPr/>
          </p:nvSpPr>
          <p:spPr>
            <a:xfrm>
              <a:off x="2339752" y="1229729"/>
              <a:ext cx="1960449"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Runterladen &amp; Installieren</a:t>
              </a:r>
            </a:p>
          </p:txBody>
        </p:sp>
      </p:grpSp>
      <p:grpSp>
        <p:nvGrpSpPr>
          <p:cNvPr id="13" name="Группа 12"/>
          <p:cNvGrpSpPr/>
          <p:nvPr/>
        </p:nvGrpSpPr>
        <p:grpSpPr>
          <a:xfrm>
            <a:off x="2152792" y="3114640"/>
            <a:ext cx="4416489" cy="1221961"/>
            <a:chOff x="1614593" y="2335981"/>
            <a:chExt cx="3312367" cy="916471"/>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02</a:t>
              </a:r>
              <a:endParaRPr lang="ru-RU" sz="1867" kern="1200" dirty="0">
                <a:ln w="0">
                  <a:noFill/>
                </a:ln>
                <a:solidFill>
                  <a:srgbClr val="F6B73A"/>
                </a:solidFill>
                <a:latin typeface="Bebas Neue" charset="0"/>
                <a:ea typeface="Bebas Neue" charset="0"/>
                <a:cs typeface="Bebas Neue" charset="0"/>
              </a:endParaRPr>
            </a:p>
          </p:txBody>
        </p:sp>
        <p:sp>
          <p:nvSpPr>
            <p:cNvPr id="26" name="TextBox 25"/>
            <p:cNvSpPr txBox="1"/>
            <p:nvPr/>
          </p:nvSpPr>
          <p:spPr>
            <a:xfrm>
              <a:off x="2334672" y="2715766"/>
              <a:ext cx="2592288"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Wenn Docker Desktop runtergeladen und installiert ist wird die Funktionalität ausgetestet. Dies wird durch die Docker </a:t>
              </a:r>
              <a:r>
                <a:rPr lang="de-DE" sz="933" kern="1200" dirty="0" err="1">
                  <a:solidFill>
                    <a:srgbClr val="FFFFFF">
                      <a:lumMod val="50000"/>
                    </a:srgbClr>
                  </a:solidFill>
                  <a:latin typeface="Open Sans" charset="0"/>
                  <a:ea typeface="Open Sans" charset="0"/>
                  <a:cs typeface="Open Sans" charset="0"/>
                </a:rPr>
                <a:t>Getting</a:t>
              </a:r>
              <a:r>
                <a:rPr lang="de-DE" sz="933" kern="1200" dirty="0">
                  <a:solidFill>
                    <a:srgbClr val="FFFFFF">
                      <a:lumMod val="50000"/>
                    </a:srgbClr>
                  </a:solidFill>
                  <a:latin typeface="Open Sans" charset="0"/>
                  <a:ea typeface="Open Sans" charset="0"/>
                  <a:cs typeface="Open Sans" charset="0"/>
                </a:rPr>
                <a:t> </a:t>
              </a:r>
              <a:r>
                <a:rPr lang="de-DE" sz="933" kern="1200" dirty="0" err="1">
                  <a:solidFill>
                    <a:srgbClr val="FFFFFF">
                      <a:lumMod val="50000"/>
                    </a:srgbClr>
                  </a:solidFill>
                  <a:latin typeface="Open Sans" charset="0"/>
                  <a:ea typeface="Open Sans" charset="0"/>
                  <a:cs typeface="Open Sans" charset="0"/>
                </a:rPr>
                <a:t>Started</a:t>
              </a:r>
              <a:r>
                <a:rPr lang="de-DE" sz="933" kern="1200" dirty="0">
                  <a:solidFill>
                    <a:srgbClr val="FFFFFF">
                      <a:lumMod val="50000"/>
                    </a:srgbClr>
                  </a:solidFill>
                  <a:latin typeface="Open Sans" charset="0"/>
                  <a:ea typeface="Open Sans" charset="0"/>
                  <a:cs typeface="Open Sans" charset="0"/>
                </a:rPr>
                <a:t> Anwendung durchgeführt.</a:t>
              </a:r>
            </a:p>
          </p:txBody>
        </p:sp>
        <p:sp>
          <p:nvSpPr>
            <p:cNvPr id="27" name="Прямоугольник 26"/>
            <p:cNvSpPr/>
            <p:nvPr/>
          </p:nvSpPr>
          <p:spPr>
            <a:xfrm>
              <a:off x="2334671" y="2434120"/>
              <a:ext cx="1965529"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Funktionalität Testen</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9" name="Прямоугольник 28"/>
            <p:cNvSpPr/>
            <p:nvPr/>
          </p:nvSpPr>
          <p:spPr>
            <a:xfrm>
              <a:off x="1697753" y="3650070"/>
              <a:ext cx="360041" cy="284742"/>
            </a:xfrm>
            <a:prstGeom prst="rect">
              <a:avLst/>
            </a:prstGeom>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03</a:t>
              </a:r>
              <a:endParaRPr lang="ru-RU" sz="1867" kern="1200" dirty="0">
                <a:ln w="0">
                  <a:noFill/>
                </a:ln>
                <a:solidFill>
                  <a:srgbClr val="F6B73A"/>
                </a:solidFill>
                <a:latin typeface="Bebas Neue" charset="0"/>
                <a:ea typeface="Bebas Neue" charset="0"/>
                <a:cs typeface="Bebas Neue" charset="0"/>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Kennen lernen der wichtigste Funktionen und Werkzeuge die Docker Desktop und Docker kennen lernen.</a:t>
              </a:r>
            </a:p>
          </p:txBody>
        </p:sp>
        <p:sp>
          <p:nvSpPr>
            <p:cNvPr id="31" name="Прямоугольник 30"/>
            <p:cNvSpPr/>
            <p:nvPr/>
          </p:nvSpPr>
          <p:spPr>
            <a:xfrm>
              <a:off x="2334672" y="3650069"/>
              <a:ext cx="2393738"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Docker Desktop Kennen Lernen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30</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273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pic>
        <p:nvPicPr>
          <p:cNvPr id="38" name="Bildplatzhalter 37">
            <a:extLst>
              <a:ext uri="{FF2B5EF4-FFF2-40B4-BE49-F238E27FC236}">
                <a16:creationId xmlns:a16="http://schemas.microsoft.com/office/drawing/2014/main" id="{B9A0C8E6-DE26-34AE-84C4-D12B45C19F3C}"/>
              </a:ext>
            </a:extLst>
          </p:cNvPr>
          <p:cNvPicPr>
            <a:picLocks noGrp="1" noChangeAspect="1"/>
          </p:cNvPicPr>
          <p:nvPr>
            <p:ph type="pic" sz="quarter" idx="10"/>
          </p:nvPr>
        </p:nvPicPr>
        <p:blipFill rotWithShape="1">
          <a:blip r:embed="rId4"/>
          <a:srcRect t="874" b="874"/>
          <a:stretch/>
        </p:blipFill>
        <p:spPr>
          <a:xfrm>
            <a:off x="2388101" y="833775"/>
            <a:ext cx="7442200" cy="4608513"/>
          </a:xfr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31</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56187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32</a:t>
              </a:r>
              <a:endParaRPr lang="ru-RU" sz="1600" kern="1200" dirty="0">
                <a:ln w="0"/>
                <a:solidFill>
                  <a:srgbClr val="F6B73A"/>
                </a:solidFill>
                <a:latin typeface="Bebas Neue" charset="0"/>
                <a:ea typeface="Bebas Neue" charset="0"/>
                <a:cs typeface="Bebas Neue" charset="0"/>
              </a:endParaRPr>
            </a:p>
          </p:txBody>
        </p:sp>
      </p:grpSp>
      <p:pic>
        <p:nvPicPr>
          <p:cNvPr id="14" name="Bildplatzhalter 13">
            <a:extLst>
              <a:ext uri="{FF2B5EF4-FFF2-40B4-BE49-F238E27FC236}">
                <a16:creationId xmlns:a16="http://schemas.microsoft.com/office/drawing/2014/main" id="{A0E35FFC-1CEC-FB4A-D25F-D67CFA7AF443}"/>
              </a:ext>
            </a:extLst>
          </p:cNvPr>
          <p:cNvPicPr>
            <a:picLocks noGrp="1" noChangeAspect="1"/>
          </p:cNvPicPr>
          <p:nvPr>
            <p:ph type="pic" sz="quarter" idx="10"/>
          </p:nvPr>
        </p:nvPicPr>
        <p:blipFill rotWithShape="1">
          <a:blip r:embed="rId4"/>
          <a:srcRect l="-2016" t="-8638" r="-38" b="-8608"/>
          <a:stretch/>
        </p:blipFill>
        <p:spPr>
          <a:xfrm>
            <a:off x="2355850" y="820738"/>
            <a:ext cx="7480300" cy="4633912"/>
          </a:xfrm>
          <a:solidFill>
            <a:srgbClr val="041F2F"/>
          </a:solidFill>
        </p:spPr>
      </p:pic>
    </p:spTree>
    <p:extLst>
      <p:ext uri="{BB962C8B-B14F-4D97-AF65-F5344CB8AC3E}">
        <p14:creationId xmlns:p14="http://schemas.microsoft.com/office/powerpoint/2010/main" val="15210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33</a:t>
              </a:r>
            </a:p>
          </p:txBody>
        </p:sp>
      </p:grpSp>
      <p:pic>
        <p:nvPicPr>
          <p:cNvPr id="6" name="Bildplatzhalter 5">
            <a:extLst>
              <a:ext uri="{FF2B5EF4-FFF2-40B4-BE49-F238E27FC236}">
                <a16:creationId xmlns:a16="http://schemas.microsoft.com/office/drawing/2014/main" id="{BF0CEA7C-9414-F947-6E4E-BB0D126917BA}"/>
              </a:ext>
            </a:extLst>
          </p:cNvPr>
          <p:cNvPicPr>
            <a:picLocks noGrp="1" noChangeAspect="1"/>
          </p:cNvPicPr>
          <p:nvPr>
            <p:ph type="pic" sz="quarter" idx="10"/>
          </p:nvPr>
        </p:nvPicPr>
        <p:blipFill rotWithShape="1">
          <a:blip r:embed="rId4"/>
          <a:srcRect l="3301" t="-15671" r="2321" b="-12680"/>
          <a:stretch/>
        </p:blipFill>
        <p:spPr>
          <a:xfrm>
            <a:off x="2463800" y="820738"/>
            <a:ext cx="7340600" cy="4627562"/>
          </a:xfrm>
          <a:solidFill>
            <a:srgbClr val="041F2F"/>
          </a:solidFill>
        </p:spPr>
      </p:pic>
    </p:spTree>
    <p:extLst>
      <p:ext uri="{BB962C8B-B14F-4D97-AF65-F5344CB8AC3E}">
        <p14:creationId xmlns:p14="http://schemas.microsoft.com/office/powerpoint/2010/main" val="2747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108543"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Installation von Docker</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Erste Schritte</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3"/>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137727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35</a:t>
              </a:r>
            </a:p>
          </p:txBody>
        </p:sp>
      </p:grpSp>
      <p:pic>
        <p:nvPicPr>
          <p:cNvPr id="11" name="Bildplatzhalter 10">
            <a:extLst>
              <a:ext uri="{FF2B5EF4-FFF2-40B4-BE49-F238E27FC236}">
                <a16:creationId xmlns:a16="http://schemas.microsoft.com/office/drawing/2014/main" id="{3E6F2CFD-13A8-6FFD-6457-7AF81943EA30}"/>
              </a:ext>
            </a:extLst>
          </p:cNvPr>
          <p:cNvPicPr>
            <a:picLocks noGrp="1" noChangeAspect="1"/>
          </p:cNvPicPr>
          <p:nvPr>
            <p:ph type="pic" sz="quarter" idx="10"/>
          </p:nvPr>
        </p:nvPicPr>
        <p:blipFill rotWithShape="1">
          <a:blip r:embed="rId4"/>
          <a:srcRect t="803" b="803"/>
          <a:stretch/>
        </p:blipFill>
        <p:spPr>
          <a:xfrm>
            <a:off x="2424113" y="820738"/>
            <a:ext cx="7367587" cy="4614862"/>
          </a:xfrm>
        </p:spPr>
      </p:pic>
    </p:spTree>
    <p:extLst>
      <p:ext uri="{BB962C8B-B14F-4D97-AF65-F5344CB8AC3E}">
        <p14:creationId xmlns:p14="http://schemas.microsoft.com/office/powerpoint/2010/main" val="190723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r>
              <a:rPr lang="de-DE" sz="4000" b="1" dirty="0" err="1">
                <a:latin typeface="Bebas Neue" panose="020B0606020202050201" pitchFamily="34" charset="0"/>
              </a:rPr>
              <a:t>docker</a:t>
            </a:r>
            <a:r>
              <a:rPr lang="de-DE" sz="4000" b="1" dirty="0">
                <a:latin typeface="Bebas Neue" panose="020B0606020202050201" pitchFamily="34" charset="0"/>
              </a:rPr>
              <a:t> </a:t>
            </a:r>
            <a:r>
              <a:rPr lang="de-DE" sz="4000" b="1" dirty="0" err="1">
                <a:latin typeface="Bebas Neue" panose="020B0606020202050201" pitchFamily="34" charset="0"/>
              </a:rPr>
              <a:t>run</a:t>
            </a:r>
            <a:r>
              <a:rPr lang="de-DE" sz="4000" b="1" dirty="0">
                <a:latin typeface="Bebas Neue" panose="020B0606020202050201" pitchFamily="34" charset="0"/>
              </a:rPr>
              <a:t> –d –p 80:80 </a:t>
            </a:r>
            <a:r>
              <a:rPr lang="de-DE" sz="4000" b="1" dirty="0" err="1">
                <a:latin typeface="Bebas Neue" panose="020B0606020202050201" pitchFamily="34" charset="0"/>
              </a:rPr>
              <a:t>docker</a:t>
            </a:r>
            <a:r>
              <a:rPr lang="de-DE" sz="4000" b="1" dirty="0">
                <a:latin typeface="Bebas Neue" panose="020B0606020202050201" pitchFamily="34" charset="0"/>
              </a:rPr>
              <a:t>/</a:t>
            </a:r>
            <a:r>
              <a:rPr lang="de-DE" sz="4000" b="1" dirty="0" err="1">
                <a:latin typeface="Bebas Neue" panose="020B0606020202050201" pitchFamily="34" charset="0"/>
              </a:rPr>
              <a:t>getting-started</a:t>
            </a:r>
            <a:r>
              <a:rPr lang="de-DE" sz="4000" b="1" dirty="0">
                <a:latin typeface="Bebas Neue" panose="020B0606020202050201" pitchFamily="34" charset="0"/>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36</a:t>
              </a:r>
            </a:p>
          </p:txBody>
        </p:sp>
      </p:grpSp>
    </p:spTree>
    <p:extLst>
      <p:ext uri="{BB962C8B-B14F-4D97-AF65-F5344CB8AC3E}">
        <p14:creationId xmlns:p14="http://schemas.microsoft.com/office/powerpoint/2010/main" val="4138821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r>
              <a:rPr lang="de-DE" sz="4000" b="1" dirty="0" err="1">
                <a:latin typeface="Bebas Neue" panose="020B0606020202050201" pitchFamily="34" charset="0"/>
              </a:rPr>
              <a:t>docker</a:t>
            </a:r>
            <a:r>
              <a:rPr lang="de-DE" sz="4000" b="1" dirty="0">
                <a:latin typeface="Bebas Neue" panose="020B0606020202050201" pitchFamily="34" charset="0"/>
              </a:rPr>
              <a:t> </a:t>
            </a:r>
            <a:r>
              <a:rPr lang="de-DE" sz="4000" b="1" dirty="0" err="1">
                <a:latin typeface="Bebas Neue" panose="020B0606020202050201" pitchFamily="34" charset="0"/>
              </a:rPr>
              <a:t>run</a:t>
            </a:r>
            <a:r>
              <a:rPr lang="de-DE" sz="4000" b="1" dirty="0">
                <a:latin typeface="Bebas Neue" panose="020B0606020202050201" pitchFamily="34" charset="0"/>
              </a:rPr>
              <a:t> –d –p 80:80 </a:t>
            </a:r>
            <a:r>
              <a:rPr lang="de-DE" sz="4000" b="1" dirty="0" err="1">
                <a:latin typeface="Bebas Neue" panose="020B0606020202050201" pitchFamily="34" charset="0"/>
              </a:rPr>
              <a:t>docker</a:t>
            </a:r>
            <a:r>
              <a:rPr lang="de-DE" sz="4000" b="1" dirty="0">
                <a:latin typeface="Bebas Neue" panose="020B0606020202050201" pitchFamily="34" charset="0"/>
              </a:rPr>
              <a:t>/</a:t>
            </a:r>
            <a:r>
              <a:rPr lang="de-DE" sz="4000" b="1" dirty="0" err="1">
                <a:latin typeface="Bebas Neue" panose="020B0606020202050201" pitchFamily="34" charset="0"/>
              </a:rPr>
              <a:t>getting-started</a:t>
            </a:r>
            <a:r>
              <a:rPr lang="de-DE" sz="4000" b="1" dirty="0">
                <a:latin typeface="Bebas Neue" panose="020B0606020202050201" pitchFamily="34" charset="0"/>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37</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122567" y="3905854"/>
            <a:ext cx="1828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033428" y="3012142"/>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467182" y="3905854"/>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4856802" y="2984817"/>
            <a:ext cx="9883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893259" y="3905166"/>
            <a:ext cx="40989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3978354"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101929"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031431"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4422638"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474982"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4862971"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4877897"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58145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893259"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10004884"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1980129" y="4182811"/>
            <a:ext cx="1309974" cy="307777"/>
          </a:xfrm>
          <a:prstGeom prst="rect">
            <a:avLst/>
          </a:prstGeom>
          <a:noFill/>
        </p:spPr>
        <p:txBody>
          <a:bodyPr wrap="none" rtlCol="0">
            <a:spAutoFit/>
          </a:bodyPr>
          <a:lstStyle/>
          <a:p>
            <a:r>
              <a:rPr lang="de-DE" dirty="0"/>
              <a:t>Docker Befehl</a:t>
            </a:r>
          </a:p>
        </p:txBody>
      </p:sp>
      <p:sp>
        <p:nvSpPr>
          <p:cNvPr id="35" name="Textfeld 34">
            <a:extLst>
              <a:ext uri="{FF2B5EF4-FFF2-40B4-BE49-F238E27FC236}">
                <a16:creationId xmlns:a16="http://schemas.microsoft.com/office/drawing/2014/main" id="{20A06AB7-D089-0057-29FF-D98FE252B971}"/>
              </a:ext>
            </a:extLst>
          </p:cNvPr>
          <p:cNvSpPr txBox="1"/>
          <p:nvPr/>
        </p:nvSpPr>
        <p:spPr>
          <a:xfrm>
            <a:off x="2775924" y="2077076"/>
            <a:ext cx="1617751" cy="523220"/>
          </a:xfrm>
          <a:prstGeom prst="rect">
            <a:avLst/>
          </a:prstGeom>
          <a:noFill/>
        </p:spPr>
        <p:txBody>
          <a:bodyPr wrap="none" rtlCol="0">
            <a:spAutoFit/>
          </a:bodyPr>
          <a:lstStyle/>
          <a:p>
            <a:pPr algn="r"/>
            <a:r>
              <a:rPr lang="de-DE" dirty="0"/>
              <a:t>Parameter Ohne </a:t>
            </a:r>
          </a:p>
          <a:p>
            <a:pPr algn="r"/>
            <a:r>
              <a:rPr lang="de-DE" dirty="0"/>
              <a:t>Konsolenausgabe</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4393675" y="4182812"/>
            <a:ext cx="1994457" cy="307777"/>
          </a:xfrm>
          <a:prstGeom prst="rect">
            <a:avLst/>
          </a:prstGeom>
          <a:noFill/>
        </p:spPr>
        <p:txBody>
          <a:bodyPr wrap="none" rtlCol="0">
            <a:spAutoFit/>
          </a:bodyPr>
          <a:lstStyle/>
          <a:p>
            <a:pPr algn="r"/>
            <a:r>
              <a:rPr lang="de-DE" dirty="0"/>
              <a:t>Parameter Portangabe</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487908" cy="307777"/>
          </a:xfrm>
          <a:prstGeom prst="rect">
            <a:avLst/>
          </a:prstGeom>
          <a:noFill/>
        </p:spPr>
        <p:txBody>
          <a:bodyPr wrap="none" rtlCol="0">
            <a:spAutoFit/>
          </a:bodyPr>
          <a:lstStyle/>
          <a:p>
            <a:r>
              <a:rPr lang="de-DE" dirty="0"/>
              <a:t>Parameter Ports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636987" cy="307777"/>
          </a:xfrm>
          <a:prstGeom prst="rect">
            <a:avLst/>
          </a:prstGeom>
          <a:noFill/>
        </p:spPr>
        <p:txBody>
          <a:bodyPr wrap="none" rtlCol="0">
            <a:spAutoFit/>
          </a:bodyPr>
          <a:lstStyle/>
          <a:p>
            <a:r>
              <a:rPr lang="de-DE" dirty="0"/>
              <a:t>Name des Images</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2564645" y="39104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228238" y="2600296"/>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5350988" y="243288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4660662"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336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786693" y="3075057"/>
            <a:ext cx="10618613" cy="707886"/>
          </a:xfrm>
          <a:prstGeom prst="rect">
            <a:avLst/>
          </a:prstGeom>
          <a:noFill/>
        </p:spPr>
        <p:txBody>
          <a:bodyPr wrap="none" rtlCol="0">
            <a:spAutoFit/>
          </a:bodyPr>
          <a:lstStyle/>
          <a:p>
            <a:r>
              <a:rPr lang="en-US" sz="4000" b="1" dirty="0">
                <a:latin typeface="Bebas Neue" panose="020B0606020202050201" pitchFamily="34" charset="0"/>
              </a:rPr>
              <a:t>docker run [OPTIONS] IMAGE[:TAG|@DIGEST] [COMMAND] [ARG...]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38</a:t>
              </a:r>
            </a:p>
          </p:txBody>
        </p:sp>
      </p:grpSp>
      <p:sp>
        <p:nvSpPr>
          <p:cNvPr id="7" name="Rectangle 1">
            <a:extLst>
              <a:ext uri="{FF2B5EF4-FFF2-40B4-BE49-F238E27FC236}">
                <a16:creationId xmlns:a16="http://schemas.microsoft.com/office/drawing/2014/main" id="{D65E6C84-07B4-DA2E-61A9-72298FC977DA}"/>
              </a:ext>
            </a:extLst>
          </p:cNvPr>
          <p:cNvSpPr>
            <a:spLocks noChangeArrowheads="1"/>
          </p:cNvSpPr>
          <p:nvPr/>
        </p:nvSpPr>
        <p:spPr bwMode="auto">
          <a:xfrm>
            <a:off x="-49651" y="2204916"/>
            <a:ext cx="65" cy="309049"/>
          </a:xfrm>
          <a:prstGeom prst="rect">
            <a:avLst/>
          </a:prstGeom>
          <a:solidFill>
            <a:srgbClr val="0A121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cxnSp>
        <p:nvCxnSpPr>
          <p:cNvPr id="8" name="Gerader Verbinder 7">
            <a:extLst>
              <a:ext uri="{FF2B5EF4-FFF2-40B4-BE49-F238E27FC236}">
                <a16:creationId xmlns:a16="http://schemas.microsoft.com/office/drawing/2014/main" id="{F2E93F03-A060-AA1F-A05A-95C885ECD5B2}"/>
              </a:ext>
            </a:extLst>
          </p:cNvPr>
          <p:cNvCxnSpPr>
            <a:cxnSpLocks/>
          </p:cNvCxnSpPr>
          <p:nvPr/>
        </p:nvCxnSpPr>
        <p:spPr>
          <a:xfrm>
            <a:off x="868887" y="3951367"/>
            <a:ext cx="555476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CED6BA6F-7DDB-A55A-68FA-22432051BC2A}"/>
              </a:ext>
            </a:extLst>
          </p:cNvPr>
          <p:cNvCxnSpPr>
            <a:cxnSpLocks/>
          </p:cNvCxnSpPr>
          <p:nvPr/>
        </p:nvCxnSpPr>
        <p:spPr>
          <a:xfrm flipV="1">
            <a:off x="6423650" y="370784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02ECF895-B12E-2368-E06B-58203C02E53B}"/>
              </a:ext>
            </a:extLst>
          </p:cNvPr>
          <p:cNvCxnSpPr>
            <a:cxnSpLocks/>
          </p:cNvCxnSpPr>
          <p:nvPr/>
        </p:nvCxnSpPr>
        <p:spPr>
          <a:xfrm flipV="1">
            <a:off x="848249" y="370784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F87CF33F-FEFC-9CF9-386B-5F0C50C2C50D}"/>
              </a:ext>
            </a:extLst>
          </p:cNvPr>
          <p:cNvSpPr txBox="1"/>
          <p:nvPr/>
        </p:nvSpPr>
        <p:spPr>
          <a:xfrm>
            <a:off x="1094692" y="4228324"/>
            <a:ext cx="1856598" cy="307777"/>
          </a:xfrm>
          <a:prstGeom prst="rect">
            <a:avLst/>
          </a:prstGeom>
          <a:noFill/>
        </p:spPr>
        <p:txBody>
          <a:bodyPr wrap="none" rtlCol="0">
            <a:spAutoFit/>
          </a:bodyPr>
          <a:lstStyle/>
          <a:p>
            <a:r>
              <a:rPr lang="de-DE" dirty="0"/>
              <a:t>Grund Befehl Docker</a:t>
            </a:r>
          </a:p>
        </p:txBody>
      </p:sp>
      <p:cxnSp>
        <p:nvCxnSpPr>
          <p:cNvPr id="12" name="Gerader Verbinder 11">
            <a:extLst>
              <a:ext uri="{FF2B5EF4-FFF2-40B4-BE49-F238E27FC236}">
                <a16:creationId xmlns:a16="http://schemas.microsoft.com/office/drawing/2014/main" id="{CB900A97-311F-97B8-A952-4B711194805B}"/>
              </a:ext>
            </a:extLst>
          </p:cNvPr>
          <p:cNvCxnSpPr>
            <a:cxnSpLocks/>
          </p:cNvCxnSpPr>
          <p:nvPr/>
        </p:nvCxnSpPr>
        <p:spPr>
          <a:xfrm flipV="1">
            <a:off x="1310965" y="3955933"/>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85080FE-9BF3-C5F4-7871-589992745E70}"/>
              </a:ext>
            </a:extLst>
          </p:cNvPr>
          <p:cNvCxnSpPr>
            <a:cxnSpLocks/>
          </p:cNvCxnSpPr>
          <p:nvPr/>
        </p:nvCxnSpPr>
        <p:spPr>
          <a:xfrm>
            <a:off x="6474587" y="2833537"/>
            <a:ext cx="153572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09C147B9-C7AB-022C-AE10-B05334DE1CA4}"/>
              </a:ext>
            </a:extLst>
          </p:cNvPr>
          <p:cNvCxnSpPr>
            <a:cxnSpLocks/>
          </p:cNvCxnSpPr>
          <p:nvPr/>
        </p:nvCxnSpPr>
        <p:spPr>
          <a:xfrm flipV="1">
            <a:off x="6482359" y="280266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9015F85B-AC50-ECB8-E2DB-DF1B5C6B04C4}"/>
              </a:ext>
            </a:extLst>
          </p:cNvPr>
          <p:cNvCxnSpPr>
            <a:cxnSpLocks/>
          </p:cNvCxnSpPr>
          <p:nvPr/>
        </p:nvCxnSpPr>
        <p:spPr>
          <a:xfrm flipV="1">
            <a:off x="8016703" y="280731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373209D-1C67-7C22-7749-AE2FC18A7CFF}"/>
              </a:ext>
            </a:extLst>
          </p:cNvPr>
          <p:cNvCxnSpPr>
            <a:cxnSpLocks/>
          </p:cNvCxnSpPr>
          <p:nvPr/>
        </p:nvCxnSpPr>
        <p:spPr>
          <a:xfrm flipV="1">
            <a:off x="8062719" y="3980234"/>
            <a:ext cx="3151625" cy="247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963BC38C-A76A-AAC4-DF2A-A4BF2D9E2394}"/>
              </a:ext>
            </a:extLst>
          </p:cNvPr>
          <p:cNvCxnSpPr>
            <a:cxnSpLocks/>
          </p:cNvCxnSpPr>
          <p:nvPr/>
        </p:nvCxnSpPr>
        <p:spPr>
          <a:xfrm flipV="1">
            <a:off x="8095316" y="3752072"/>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900C38D7-A030-7994-992A-A202EF418D08}"/>
              </a:ext>
            </a:extLst>
          </p:cNvPr>
          <p:cNvCxnSpPr>
            <a:cxnSpLocks/>
          </p:cNvCxnSpPr>
          <p:nvPr/>
        </p:nvCxnSpPr>
        <p:spPr>
          <a:xfrm flipV="1">
            <a:off x="11214344" y="373260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970AB6B2-D21D-5583-DC46-2CFECFD816A0}"/>
              </a:ext>
            </a:extLst>
          </p:cNvPr>
          <p:cNvSpPr txBox="1"/>
          <p:nvPr/>
        </p:nvSpPr>
        <p:spPr>
          <a:xfrm>
            <a:off x="8144399" y="4281423"/>
            <a:ext cx="3198311" cy="307777"/>
          </a:xfrm>
          <a:prstGeom prst="rect">
            <a:avLst/>
          </a:prstGeom>
          <a:noFill/>
        </p:spPr>
        <p:txBody>
          <a:bodyPr wrap="none" rtlCol="0">
            <a:spAutoFit/>
          </a:bodyPr>
          <a:lstStyle/>
          <a:p>
            <a:r>
              <a:rPr lang="de-DE" dirty="0"/>
              <a:t>Erweiterungen und </a:t>
            </a:r>
            <a:r>
              <a:rPr lang="de-DE" dirty="0" err="1"/>
              <a:t>Parameterisierung</a:t>
            </a:r>
            <a:endParaRPr lang="de-DE" dirty="0"/>
          </a:p>
        </p:txBody>
      </p:sp>
      <p:cxnSp>
        <p:nvCxnSpPr>
          <p:cNvPr id="24" name="Gerader Verbinder 23">
            <a:extLst>
              <a:ext uri="{FF2B5EF4-FFF2-40B4-BE49-F238E27FC236}">
                <a16:creationId xmlns:a16="http://schemas.microsoft.com/office/drawing/2014/main" id="{63876198-95C0-FD18-1FFC-960741196D0F}"/>
              </a:ext>
            </a:extLst>
          </p:cNvPr>
          <p:cNvCxnSpPr>
            <a:cxnSpLocks/>
          </p:cNvCxnSpPr>
          <p:nvPr/>
        </p:nvCxnSpPr>
        <p:spPr>
          <a:xfrm flipV="1">
            <a:off x="8360672" y="4009032"/>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9A5EC27D-D2B4-325C-F6F6-10379D284E9F}"/>
              </a:ext>
            </a:extLst>
          </p:cNvPr>
          <p:cNvCxnSpPr>
            <a:cxnSpLocks/>
          </p:cNvCxnSpPr>
          <p:nvPr/>
        </p:nvCxnSpPr>
        <p:spPr>
          <a:xfrm flipV="1">
            <a:off x="7814449" y="256114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B224808D-B82B-AF8D-3BDE-9990B0AFA7E0}"/>
              </a:ext>
            </a:extLst>
          </p:cNvPr>
          <p:cNvSpPr txBox="1"/>
          <p:nvPr/>
        </p:nvSpPr>
        <p:spPr>
          <a:xfrm>
            <a:off x="6592934" y="2204805"/>
            <a:ext cx="1417376" cy="307777"/>
          </a:xfrm>
          <a:prstGeom prst="rect">
            <a:avLst/>
          </a:prstGeom>
          <a:noFill/>
        </p:spPr>
        <p:txBody>
          <a:bodyPr wrap="none" rtlCol="0">
            <a:spAutoFit/>
          </a:bodyPr>
          <a:lstStyle/>
          <a:p>
            <a:pPr algn="r"/>
            <a:r>
              <a:rPr lang="de-DE" dirty="0"/>
              <a:t>Image Identifier</a:t>
            </a:r>
          </a:p>
        </p:txBody>
      </p:sp>
    </p:spTree>
    <p:extLst>
      <p:ext uri="{BB962C8B-B14F-4D97-AF65-F5344CB8AC3E}">
        <p14:creationId xmlns:p14="http://schemas.microsoft.com/office/powerpoint/2010/main" val="898659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108543"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Installation von Docker</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Vor- &amp; Nachteile Docker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7" name="Bildplatzhalter 6">
            <a:extLst>
              <a:ext uri="{FF2B5EF4-FFF2-40B4-BE49-F238E27FC236}">
                <a16:creationId xmlns:a16="http://schemas.microsoft.com/office/drawing/2014/main" id="{23D6348E-1448-EA23-4925-E46DFB1CBE71}"/>
              </a:ext>
            </a:extLst>
          </p:cNvPr>
          <p:cNvPicPr>
            <a:picLocks noGrp="1" noChangeAspect="1"/>
          </p:cNvPicPr>
          <p:nvPr>
            <p:ph type="pic" sz="quarter" idx="10"/>
          </p:nvPr>
        </p:nvPicPr>
        <p:blipFill rotWithShape="1">
          <a:blip r:embed="rId3"/>
          <a:srcRect l="-50922" t="-15864" r="-122721" b="-186918"/>
          <a:stretch/>
        </p:blipFill>
        <p:spPr>
          <a:xfrm>
            <a:off x="4702286" y="0"/>
            <a:ext cx="7489716" cy="6858000"/>
          </a:xfrm>
          <a:solidFill>
            <a:schemeClr val="bg1"/>
          </a:solidFill>
        </p:spPr>
      </p:pic>
      <p:pic>
        <p:nvPicPr>
          <p:cNvPr id="15" name="Grafik 14">
            <a:extLst>
              <a:ext uri="{FF2B5EF4-FFF2-40B4-BE49-F238E27FC236}">
                <a16:creationId xmlns:a16="http://schemas.microsoft.com/office/drawing/2014/main" id="{84ECAE7D-7D82-0007-8AC0-A9F37108A98A}"/>
              </a:ext>
            </a:extLst>
          </p:cNvPr>
          <p:cNvPicPr>
            <a:picLocks noChangeAspect="1"/>
          </p:cNvPicPr>
          <p:nvPr/>
        </p:nvPicPr>
        <p:blipFill>
          <a:blip r:embed="rId4"/>
          <a:stretch>
            <a:fillRect/>
          </a:stretch>
        </p:blipFill>
        <p:spPr>
          <a:xfrm>
            <a:off x="9158838" y="4236004"/>
            <a:ext cx="2053599" cy="1998395"/>
          </a:xfrm>
          <a:prstGeom prst="rect">
            <a:avLst/>
          </a:prstGeom>
        </p:spPr>
      </p:pic>
      <p:pic>
        <p:nvPicPr>
          <p:cNvPr id="17" name="Grafik 16">
            <a:extLst>
              <a:ext uri="{FF2B5EF4-FFF2-40B4-BE49-F238E27FC236}">
                <a16:creationId xmlns:a16="http://schemas.microsoft.com/office/drawing/2014/main" id="{41CF953D-CA0B-F7AB-2D8F-70213C4D3597}"/>
              </a:ext>
            </a:extLst>
          </p:cNvPr>
          <p:cNvPicPr>
            <a:picLocks noChangeAspect="1"/>
          </p:cNvPicPr>
          <p:nvPr/>
        </p:nvPicPr>
        <p:blipFill>
          <a:blip r:embed="rId5"/>
          <a:stretch>
            <a:fillRect/>
          </a:stretch>
        </p:blipFill>
        <p:spPr>
          <a:xfrm>
            <a:off x="7390998" y="2541031"/>
            <a:ext cx="1905000" cy="1905000"/>
          </a:xfrm>
          <a:prstGeom prst="rect">
            <a:avLst/>
          </a:prstGeom>
        </p:spPr>
      </p:pic>
    </p:spTree>
    <p:extLst>
      <p:ext uri="{BB962C8B-B14F-4D97-AF65-F5344CB8AC3E}">
        <p14:creationId xmlns:p14="http://schemas.microsoft.com/office/powerpoint/2010/main" val="427993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
          <p:cNvSpPr>
            <a:spLocks noGrp="1"/>
          </p:cNvSpPr>
          <p:nvPr>
            <p:ph type="pic" idx="2"/>
          </p:nvPr>
        </p:nvSpPr>
        <p:spPr>
          <a:xfrm>
            <a:off x="0" y="0"/>
            <a:ext cx="4704522" cy="6858000"/>
          </a:xfrm>
          <a:prstGeom prst="rect">
            <a:avLst/>
          </a:prstGeom>
          <a:solidFill>
            <a:srgbClr val="F6B73A"/>
          </a:solidFill>
          <a:ln>
            <a:noFill/>
          </a:ln>
        </p:spPr>
      </p:sp>
      <p:grpSp>
        <p:nvGrpSpPr>
          <p:cNvPr id="277" name="Google Shape;277;p3"/>
          <p:cNvGrpSpPr/>
          <p:nvPr/>
        </p:nvGrpSpPr>
        <p:grpSpPr>
          <a:xfrm>
            <a:off x="7097151" y="1630617"/>
            <a:ext cx="4718743" cy="1085183"/>
            <a:chOff x="5322863" y="1222961"/>
            <a:chExt cx="3539057" cy="813886"/>
          </a:xfrm>
        </p:grpSpPr>
        <p:sp>
          <p:nvSpPr>
            <p:cNvPr id="279" name="Google Shape;279;p3"/>
            <p:cNvSpPr txBox="1"/>
            <p:nvPr/>
          </p:nvSpPr>
          <p:spPr>
            <a:xfrm>
              <a:off x="5322863" y="1222961"/>
              <a:ext cx="2145499"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Arbeiten mit Images und Containern</a:t>
              </a:r>
            </a:p>
          </p:txBody>
        </p:sp>
        <p:sp>
          <p:nvSpPr>
            <p:cNvPr id="280" name="Google Shape;280;p3"/>
            <p:cNvSpPr txBox="1"/>
            <p:nvPr/>
          </p:nvSpPr>
          <p:spPr>
            <a:xfrm>
              <a:off x="5333528" y="1517216"/>
              <a:ext cx="3528392" cy="51963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Was sind Images &amp; Container</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Grundlagen des Umganges</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Praktisches Beispiel</a:t>
              </a:r>
              <a:endParaRPr sz="867" b="0" i="0" u="none" strike="noStrike" cap="none" dirty="0">
                <a:solidFill>
                  <a:srgbClr val="7F7F7F"/>
                </a:solidFill>
                <a:latin typeface="Open Sans"/>
                <a:ea typeface="Open Sans"/>
                <a:cs typeface="Open Sans"/>
                <a:sym typeface="Open Sans"/>
              </a:endParaRPr>
            </a:p>
          </p:txBody>
        </p:sp>
      </p:grpSp>
      <p:grpSp>
        <p:nvGrpSpPr>
          <p:cNvPr id="281" name="Google Shape;281;p3"/>
          <p:cNvGrpSpPr/>
          <p:nvPr/>
        </p:nvGrpSpPr>
        <p:grpSpPr>
          <a:xfrm>
            <a:off x="7137898" y="3108053"/>
            <a:ext cx="4718743" cy="1085182"/>
            <a:chOff x="5353423" y="2331037"/>
            <a:chExt cx="3539057" cy="813886"/>
          </a:xfrm>
        </p:grpSpPr>
        <p:sp>
          <p:nvSpPr>
            <p:cNvPr id="287" name="Google Shape;287;p3"/>
            <p:cNvSpPr txBox="1"/>
            <p:nvPr/>
          </p:nvSpPr>
          <p:spPr>
            <a:xfrm>
              <a:off x="5353423" y="2331037"/>
              <a:ext cx="1635304"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Erstellen eigener Images</a:t>
              </a:r>
            </a:p>
          </p:txBody>
        </p:sp>
        <p:sp>
          <p:nvSpPr>
            <p:cNvPr id="288" name="Google Shape;288;p3"/>
            <p:cNvSpPr txBox="1"/>
            <p:nvPr/>
          </p:nvSpPr>
          <p:spPr>
            <a:xfrm>
              <a:off x="5364088" y="2625292"/>
              <a:ext cx="3528392" cy="51963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Erste Schritte mit Docker Images</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Aufbau eines Images</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Praktisches Beispiel </a:t>
              </a:r>
            </a:p>
          </p:txBody>
        </p:sp>
      </p:grpSp>
      <p:grpSp>
        <p:nvGrpSpPr>
          <p:cNvPr id="289" name="Google Shape;289;p3"/>
          <p:cNvGrpSpPr/>
          <p:nvPr/>
        </p:nvGrpSpPr>
        <p:grpSpPr>
          <a:xfrm>
            <a:off x="7111370" y="4515886"/>
            <a:ext cx="4718742" cy="684815"/>
            <a:chOff x="5333528" y="3386918"/>
            <a:chExt cx="3539057" cy="513612"/>
          </a:xfrm>
        </p:grpSpPr>
        <p:sp>
          <p:nvSpPr>
            <p:cNvPr id="295" name="Google Shape;295;p3"/>
            <p:cNvSpPr txBox="1"/>
            <p:nvPr/>
          </p:nvSpPr>
          <p:spPr>
            <a:xfrm>
              <a:off x="5333528" y="3386918"/>
              <a:ext cx="2217130" cy="253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Dockern einer Software Applikation</a:t>
              </a:r>
            </a:p>
          </p:txBody>
        </p:sp>
        <p:sp>
          <p:nvSpPr>
            <p:cNvPr id="296" name="Google Shape;296;p3"/>
            <p:cNvSpPr txBox="1"/>
            <p:nvPr/>
          </p:nvSpPr>
          <p:spPr>
            <a:xfrm>
              <a:off x="5344193" y="3681173"/>
              <a:ext cx="3528392" cy="2193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Praktisches Beispiel &amp; Umsetzung Code Projekt</a:t>
              </a:r>
              <a:endParaRPr sz="867" b="0" i="0" u="none" strike="noStrike" cap="none" dirty="0">
                <a:solidFill>
                  <a:srgbClr val="7F7F7F"/>
                </a:solidFill>
                <a:latin typeface="Open Sans"/>
                <a:ea typeface="Open Sans"/>
                <a:cs typeface="Open Sans"/>
                <a:sym typeface="Open Sans"/>
              </a:endParaRPr>
            </a:p>
          </p:txBody>
        </p:sp>
      </p:grpSp>
      <p:grpSp>
        <p:nvGrpSpPr>
          <p:cNvPr id="300" name="Google Shape;300;p3"/>
          <p:cNvGrpSpPr/>
          <p:nvPr/>
        </p:nvGrpSpPr>
        <p:grpSpPr>
          <a:xfrm>
            <a:off x="11319310" y="359343"/>
            <a:ext cx="603183" cy="603183"/>
            <a:chOff x="8489482" y="269507"/>
            <a:chExt cx="452387" cy="452387"/>
          </a:xfrm>
        </p:grpSpPr>
        <p:sp>
          <p:nvSpPr>
            <p:cNvPr id="301" name="Google Shape;301;p3"/>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02" name="Google Shape;302;p3"/>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4</a:t>
              </a:r>
              <a:endParaRPr sz="1600" b="0" i="0" u="none" strike="noStrike" cap="none" dirty="0">
                <a:solidFill>
                  <a:srgbClr val="F6B73A"/>
                </a:solidFill>
                <a:latin typeface="Bebas Neue"/>
                <a:ea typeface="Bebas Neue"/>
                <a:cs typeface="Bebas Neue"/>
                <a:sym typeface="Bebas Neue"/>
              </a:endParaRPr>
            </a:p>
          </p:txBody>
        </p:sp>
      </p:grpSp>
      <p:pic>
        <p:nvPicPr>
          <p:cNvPr id="31" name="Google Shape;419;p8">
            <a:extLst>
              <a:ext uri="{FF2B5EF4-FFF2-40B4-BE49-F238E27FC236}">
                <a16:creationId xmlns:a16="http://schemas.microsoft.com/office/drawing/2014/main" id="{DB68EF23-644C-862B-E374-D68CED5CE2BF}"/>
              </a:ext>
            </a:extLst>
          </p:cNvPr>
          <p:cNvPicPr preferRelativeResize="0"/>
          <p:nvPr/>
        </p:nvPicPr>
        <p:blipFill rotWithShape="1">
          <a:blip r:embed="rId3">
            <a:alphaModFix/>
          </a:blip>
          <a:srcRect/>
          <a:stretch/>
        </p:blipFill>
        <p:spPr>
          <a:xfrm>
            <a:off x="483900" y="359343"/>
            <a:ext cx="3466733" cy="593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1000"/>
                                        <p:tgtEl>
                                          <p:spTgt spid="289"/>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456803" y="-548"/>
            <a:ext cx="2182813" cy="1609579"/>
            <a:chOff x="342602" y="-411"/>
            <a:chExt cx="1289420" cy="1207184"/>
          </a:xfrm>
        </p:grpSpPr>
        <p:sp>
          <p:nvSpPr>
            <p:cNvPr id="5" name="Параллелограмм 25"/>
            <p:cNvSpPr/>
            <p:nvPr/>
          </p:nvSpPr>
          <p:spPr>
            <a:xfrm>
              <a:off x="438280" y="-411"/>
              <a:ext cx="1193742" cy="1207184"/>
            </a:xfrm>
            <a:custGeom>
              <a:avLst/>
              <a:gdLst>
                <a:gd name="connsiteX0" fmla="*/ 0 w 713495"/>
                <a:gd name="connsiteY0" fmla="*/ 1203598 h 1203598"/>
                <a:gd name="connsiteX1" fmla="*/ 178374 w 713495"/>
                <a:gd name="connsiteY1" fmla="*/ 0 h 1203598"/>
                <a:gd name="connsiteX2" fmla="*/ 713495 w 713495"/>
                <a:gd name="connsiteY2" fmla="*/ 0 h 1203598"/>
                <a:gd name="connsiteX3" fmla="*/ 535121 w 713495"/>
                <a:gd name="connsiteY3" fmla="*/ 1203598 h 1203598"/>
                <a:gd name="connsiteX4" fmla="*/ 0 w 713495"/>
                <a:gd name="connsiteY4" fmla="*/ 1203598 h 1203598"/>
                <a:gd name="connsiteX0" fmla="*/ 0 w 1142120"/>
                <a:gd name="connsiteY0" fmla="*/ 1203598 h 1203598"/>
                <a:gd name="connsiteX1" fmla="*/ 178374 w 1142120"/>
                <a:gd name="connsiteY1" fmla="*/ 0 h 1203598"/>
                <a:gd name="connsiteX2" fmla="*/ 1142120 w 1142120"/>
                <a:gd name="connsiteY2" fmla="*/ 0 h 1203598"/>
                <a:gd name="connsiteX3" fmla="*/ 535121 w 1142120"/>
                <a:gd name="connsiteY3" fmla="*/ 1203598 h 1203598"/>
                <a:gd name="connsiteX4" fmla="*/ 0 w 1142120"/>
                <a:gd name="connsiteY4" fmla="*/ 1203598 h 1203598"/>
                <a:gd name="connsiteX0" fmla="*/ 0 w 1142120"/>
                <a:gd name="connsiteY0" fmla="*/ 1206773 h 1206773"/>
                <a:gd name="connsiteX1" fmla="*/ 619699 w 1142120"/>
                <a:gd name="connsiteY1" fmla="*/ 0 h 1206773"/>
                <a:gd name="connsiteX2" fmla="*/ 1142120 w 1142120"/>
                <a:gd name="connsiteY2" fmla="*/ 3175 h 1206773"/>
                <a:gd name="connsiteX3" fmla="*/ 535121 w 1142120"/>
                <a:gd name="connsiteY3" fmla="*/ 1206773 h 1206773"/>
                <a:gd name="connsiteX4" fmla="*/ 0 w 1142120"/>
                <a:gd name="connsiteY4" fmla="*/ 1206773 h 1206773"/>
                <a:gd name="connsiteX0" fmla="*/ 0 w 1189745"/>
                <a:gd name="connsiteY0" fmla="*/ 1206773 h 1206773"/>
                <a:gd name="connsiteX1" fmla="*/ 619699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89745"/>
                <a:gd name="connsiteY0" fmla="*/ 1206773 h 1206773"/>
                <a:gd name="connsiteX1" fmla="*/ 686374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92920"/>
                <a:gd name="connsiteY0" fmla="*/ 1206773 h 1206773"/>
                <a:gd name="connsiteX1" fmla="*/ 686374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92920"/>
                <a:gd name="connsiteY0" fmla="*/ 1206773 h 1206773"/>
                <a:gd name="connsiteX1" fmla="*/ 664149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86570"/>
                <a:gd name="connsiteY0" fmla="*/ 1206773 h 1206773"/>
                <a:gd name="connsiteX1" fmla="*/ 664149 w 1186570"/>
                <a:gd name="connsiteY1" fmla="*/ 0 h 1206773"/>
                <a:gd name="connsiteX2" fmla="*/ 1186570 w 1186570"/>
                <a:gd name="connsiteY2" fmla="*/ 3175 h 1206773"/>
                <a:gd name="connsiteX3" fmla="*/ 535121 w 1186570"/>
                <a:gd name="connsiteY3" fmla="*/ 1206773 h 1206773"/>
                <a:gd name="connsiteX4" fmla="*/ 0 w 1186570"/>
                <a:gd name="connsiteY4" fmla="*/ 1206773 h 1206773"/>
                <a:gd name="connsiteX0" fmla="*/ 0 w 1193742"/>
                <a:gd name="connsiteY0" fmla="*/ 1207184 h 1207184"/>
                <a:gd name="connsiteX1" fmla="*/ 664149 w 1193742"/>
                <a:gd name="connsiteY1" fmla="*/ 411 h 1207184"/>
                <a:gd name="connsiteX2" fmla="*/ 1193742 w 1193742"/>
                <a:gd name="connsiteY2" fmla="*/ 0 h 1207184"/>
                <a:gd name="connsiteX3" fmla="*/ 535121 w 1193742"/>
                <a:gd name="connsiteY3" fmla="*/ 1207184 h 1207184"/>
                <a:gd name="connsiteX4" fmla="*/ 0 w 1193742"/>
                <a:gd name="connsiteY4" fmla="*/ 1207184 h 120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742" h="1207184">
                  <a:moveTo>
                    <a:pt x="0" y="1207184"/>
                  </a:moveTo>
                  <a:lnTo>
                    <a:pt x="664149" y="411"/>
                  </a:lnTo>
                  <a:lnTo>
                    <a:pt x="1193742" y="0"/>
                  </a:lnTo>
                  <a:lnTo>
                    <a:pt x="535121" y="1207184"/>
                  </a:lnTo>
                  <a:lnTo>
                    <a:pt x="0" y="1207184"/>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Параллелограмм 5"/>
            <p:cNvSpPr/>
            <p:nvPr/>
          </p:nvSpPr>
          <p:spPr>
            <a:xfrm>
              <a:off x="342602" y="0"/>
              <a:ext cx="713495" cy="1203598"/>
            </a:xfrm>
            <a:prstGeom prst="parallelogram">
              <a:avLst>
                <a:gd name="adj" fmla="val 93932"/>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662485" y="541841"/>
              <a:ext cx="524782" cy="346249"/>
            </a:xfrm>
            <a:prstGeom prst="rect">
              <a:avLst/>
            </a:prstGeom>
          </p:spPr>
          <p:txBody>
            <a:bodyPr wrap="none">
              <a:spAutoFit/>
            </a:bodyPr>
            <a:lstStyle/>
            <a:p>
              <a:pPr defTabSz="914377">
                <a:buClrTx/>
              </a:pPr>
              <a:r>
                <a:rPr lang="en-US" sz="2400" kern="1200" dirty="0" err="1">
                  <a:solidFill>
                    <a:srgbClr val="FFFFFF"/>
                  </a:solidFill>
                  <a:latin typeface="Bebas Neue" charset="0"/>
                  <a:ea typeface="Bebas Neue" charset="0"/>
                  <a:cs typeface="Bebas Neue" charset="0"/>
                </a:rPr>
                <a:t>Positiv</a:t>
              </a:r>
              <a:endParaRPr lang="ru-RU" sz="2400" kern="1200" dirty="0">
                <a:solidFill>
                  <a:srgbClr val="383838"/>
                </a:solidFill>
                <a:latin typeface="Bebas Neue" charset="0"/>
                <a:ea typeface="Bebas Neue" charset="0"/>
                <a:cs typeface="Bebas Neue" charset="0"/>
              </a:endParaRPr>
            </a:p>
          </p:txBody>
        </p:sp>
      </p:grpSp>
      <p:grpSp>
        <p:nvGrpSpPr>
          <p:cNvPr id="29" name="Группа 28"/>
          <p:cNvGrpSpPr/>
          <p:nvPr/>
        </p:nvGrpSpPr>
        <p:grpSpPr>
          <a:xfrm>
            <a:off x="1038200" y="2372885"/>
            <a:ext cx="7938121" cy="1091310"/>
            <a:chOff x="778649" y="1779662"/>
            <a:chExt cx="5953591" cy="818482"/>
          </a:xfrm>
        </p:grpSpPr>
        <p:sp>
          <p:nvSpPr>
            <p:cNvPr id="8" name="TextBox 7"/>
            <p:cNvSpPr txBox="1"/>
            <p:nvPr/>
          </p:nvSpPr>
          <p:spPr>
            <a:xfrm>
              <a:off x="778649" y="2094449"/>
              <a:ext cx="5953591"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Docker ist seid einer Weile ein eingespannter Standard in der Informatik geworden. Trotzdem gibt es immer noch viele weit entwickelte Alternative die man betrachten muss. Um es uns in der Bewertung zwischen Docker und einer dieser Alternativen, </a:t>
              </a:r>
              <a:r>
                <a:rPr lang="de-DE" sz="867" kern="1200" dirty="0" err="1">
                  <a:solidFill>
                    <a:srgbClr val="FFFFFF">
                      <a:lumMod val="50000"/>
                    </a:srgbClr>
                  </a:solidFill>
                  <a:latin typeface="Open Sans" charset="0"/>
                  <a:ea typeface="Open Sans" charset="0"/>
                  <a:cs typeface="Open Sans" charset="0"/>
                </a:rPr>
                <a:t>Podman</a:t>
              </a:r>
              <a:r>
                <a:rPr lang="de-DE" sz="867" kern="1200" dirty="0">
                  <a:solidFill>
                    <a:srgbClr val="FFFFFF">
                      <a:lumMod val="50000"/>
                    </a:srgbClr>
                  </a:solidFill>
                  <a:latin typeface="Open Sans" charset="0"/>
                  <a:ea typeface="Open Sans" charset="0"/>
                  <a:cs typeface="Open Sans" charset="0"/>
                </a:rPr>
                <a:t> zu machen fangen wir an zuerst die Positiven Aspekte Dockers zu beleuchten.</a:t>
              </a:r>
            </a:p>
          </p:txBody>
        </p:sp>
        <p:sp>
          <p:nvSpPr>
            <p:cNvPr id="9" name="TextBox 8"/>
            <p:cNvSpPr txBox="1"/>
            <p:nvPr/>
          </p:nvSpPr>
          <p:spPr>
            <a:xfrm>
              <a:off x="778649" y="1779662"/>
              <a:ext cx="1481416" cy="284742"/>
            </a:xfrm>
            <a:prstGeom prst="rect">
              <a:avLst/>
            </a:prstGeom>
            <a:noFill/>
          </p:spPr>
          <p:txBody>
            <a:bodyPr wrap="none" rtlCol="0">
              <a:spAutoFit/>
            </a:bodyPr>
            <a:lstStyle/>
            <a:p>
              <a:pPr defTabSz="914377">
                <a:buClrTx/>
              </a:pPr>
              <a:r>
                <a:rPr lang="en-US" sz="1867" kern="1200" dirty="0" err="1">
                  <a:solidFill>
                    <a:srgbClr val="383838"/>
                  </a:solidFill>
                  <a:latin typeface="Bebas Neue" charset="0"/>
                  <a:ea typeface="Bebas Neue" charset="0"/>
                  <a:cs typeface="Bebas Neue" charset="0"/>
                </a:rPr>
                <a:t>Argumente</a:t>
              </a:r>
              <a:r>
                <a:rPr lang="en-US" sz="1867" kern="1200" dirty="0">
                  <a:solidFill>
                    <a:srgbClr val="383838"/>
                  </a:solidFill>
                  <a:latin typeface="Bebas Neue" charset="0"/>
                  <a:ea typeface="Bebas Neue" charset="0"/>
                  <a:cs typeface="Bebas Neue" charset="0"/>
                </a:rPr>
                <a:t> Für Docker</a:t>
              </a:r>
              <a:endParaRPr lang="ru-RU" sz="1867" kern="1200" dirty="0">
                <a:solidFill>
                  <a:srgbClr val="383838"/>
                </a:solidFill>
                <a:latin typeface="Bebas Neue" charset="0"/>
                <a:ea typeface="Bebas Neue" charset="0"/>
                <a:cs typeface="Bebas Neue" charset="0"/>
              </a:endParaRPr>
            </a:p>
          </p:txBody>
        </p:sp>
      </p:grpSp>
      <p:grpSp>
        <p:nvGrpSpPr>
          <p:cNvPr id="2" name="Группа 1"/>
          <p:cNvGrpSpPr/>
          <p:nvPr/>
        </p:nvGrpSpPr>
        <p:grpSpPr>
          <a:xfrm>
            <a:off x="1056799" y="4005064"/>
            <a:ext cx="2943866" cy="2208245"/>
            <a:chOff x="792599" y="3003798"/>
            <a:chExt cx="2207900" cy="1656184"/>
          </a:xfrm>
        </p:grpSpPr>
        <p:sp>
          <p:nvSpPr>
            <p:cNvPr id="10" name="Прямоугольник 9"/>
            <p:cNvSpPr/>
            <p:nvPr/>
          </p:nvSpPr>
          <p:spPr>
            <a:xfrm>
              <a:off x="1115616"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2455638"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1</a:t>
              </a:r>
              <a:r>
                <a:rPr lang="ru-RU" sz="4267" kern="1200" dirty="0">
                  <a:solidFill>
                    <a:srgbClr val="ECECEC"/>
                  </a:solidFill>
                  <a:latin typeface="Bebas Neue" charset="0"/>
                  <a:ea typeface="Bebas Neue" charset="0"/>
                  <a:cs typeface="Bebas Neue" charset="0"/>
                </a:rPr>
                <a:t>.</a:t>
              </a:r>
            </a:p>
          </p:txBody>
        </p:sp>
        <p:sp>
          <p:nvSpPr>
            <p:cNvPr id="14" name="Прямоугольник 13"/>
            <p:cNvSpPr/>
            <p:nvPr/>
          </p:nvSpPr>
          <p:spPr>
            <a:xfrm>
              <a:off x="888449"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TextBox 12"/>
            <p:cNvSpPr txBox="1"/>
            <p:nvPr/>
          </p:nvSpPr>
          <p:spPr>
            <a:xfrm>
              <a:off x="792599" y="3716259"/>
              <a:ext cx="1233752" cy="519037"/>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Docker findet man in so ziemlich</a:t>
              </a:r>
            </a:p>
            <a:p>
              <a:pPr defTabSz="914377">
                <a:lnSpc>
                  <a:spcPct val="150000"/>
                </a:lnSpc>
                <a:buClrTx/>
              </a:pPr>
              <a:r>
                <a:rPr lang="de-DE" sz="667" kern="1200" dirty="0">
                  <a:solidFill>
                    <a:srgbClr val="7B7B7B"/>
                  </a:solidFill>
                  <a:latin typeface="Open Sans" charset="0"/>
                  <a:ea typeface="Open Sans" charset="0"/>
                  <a:cs typeface="Open Sans" charset="0"/>
                </a:rPr>
                <a:t>In jedem Produkt oder Projekt in der</a:t>
              </a:r>
            </a:p>
            <a:p>
              <a:pPr defTabSz="914377">
                <a:lnSpc>
                  <a:spcPct val="150000"/>
                </a:lnSpc>
                <a:buClrTx/>
              </a:pPr>
              <a:r>
                <a:rPr lang="de-DE" sz="667" kern="1200" dirty="0">
                  <a:solidFill>
                    <a:srgbClr val="7B7B7B"/>
                  </a:solidFill>
                  <a:latin typeface="Open Sans" charset="0"/>
                  <a:ea typeface="Open Sans" charset="0"/>
                  <a:cs typeface="Open Sans" charset="0"/>
                </a:rPr>
                <a:t>Heutigen Zeit. Und das mit gutem</a:t>
              </a:r>
            </a:p>
            <a:p>
              <a:pPr defTabSz="914377">
                <a:lnSpc>
                  <a:spcPct val="150000"/>
                </a:lnSpc>
                <a:buClrTx/>
              </a:pPr>
              <a:r>
                <a:rPr lang="de-DE" sz="667" kern="1200" dirty="0">
                  <a:solidFill>
                    <a:srgbClr val="7B7B7B"/>
                  </a:solidFill>
                  <a:latin typeface="Open Sans" charset="0"/>
                  <a:ea typeface="Open Sans" charset="0"/>
                  <a:cs typeface="Open Sans" charset="0"/>
                </a:rPr>
                <a:t>Grund.</a:t>
              </a:r>
            </a:p>
          </p:txBody>
        </p:sp>
        <p:sp>
          <p:nvSpPr>
            <p:cNvPr id="12" name="TextBox 11"/>
            <p:cNvSpPr txBox="1"/>
            <p:nvPr/>
          </p:nvSpPr>
          <p:spPr>
            <a:xfrm>
              <a:off x="805274" y="3523375"/>
              <a:ext cx="810559" cy="223091"/>
            </a:xfrm>
            <a:prstGeom prst="rect">
              <a:avLst/>
            </a:prstGeom>
            <a:noFill/>
          </p:spPr>
          <p:txBody>
            <a:bodyPr wrap="none" rtlCol="0">
              <a:spAutoFit/>
            </a:bodyPr>
            <a:lstStyle/>
            <a:p>
              <a:pPr defTabSz="914377">
                <a:buClrTx/>
              </a:pPr>
              <a:r>
                <a:rPr lang="de-DE" sz="1333" kern="1200" dirty="0">
                  <a:solidFill>
                    <a:srgbClr val="383838"/>
                  </a:solidFill>
                  <a:latin typeface="Bebas Neue" charset="0"/>
                  <a:ea typeface="Bebas Neue" charset="0"/>
                  <a:cs typeface="Bebas Neue" charset="0"/>
                </a:rPr>
                <a:t>Weit Verbreitet</a:t>
              </a:r>
            </a:p>
          </p:txBody>
        </p:sp>
      </p:grpSp>
      <p:grpSp>
        <p:nvGrpSpPr>
          <p:cNvPr id="3" name="Группа 2"/>
          <p:cNvGrpSpPr/>
          <p:nvPr/>
        </p:nvGrpSpPr>
        <p:grpSpPr>
          <a:xfrm>
            <a:off x="4417172" y="4005064"/>
            <a:ext cx="2943867" cy="2208245"/>
            <a:chOff x="3312879" y="3003798"/>
            <a:chExt cx="2207900" cy="1656184"/>
          </a:xfrm>
        </p:grpSpPr>
        <p:sp>
          <p:nvSpPr>
            <p:cNvPr id="16" name="Прямоугольник 15"/>
            <p:cNvSpPr/>
            <p:nvPr/>
          </p:nvSpPr>
          <p:spPr>
            <a:xfrm>
              <a:off x="3635896"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4975918"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2</a:t>
              </a:r>
              <a:r>
                <a:rPr lang="ru-RU" sz="4267" kern="1200" dirty="0">
                  <a:solidFill>
                    <a:srgbClr val="ECECEC"/>
                  </a:solidFill>
                  <a:latin typeface="Bebas Neue" charset="0"/>
                  <a:ea typeface="Bebas Neue" charset="0"/>
                  <a:cs typeface="Bebas Neue" charset="0"/>
                </a:rPr>
                <a:t>.</a:t>
              </a:r>
            </a:p>
          </p:txBody>
        </p:sp>
        <p:sp>
          <p:nvSpPr>
            <p:cNvPr id="18" name="Прямоугольник 17"/>
            <p:cNvSpPr/>
            <p:nvPr/>
          </p:nvSpPr>
          <p:spPr>
            <a:xfrm>
              <a:off x="3408729"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3312879" y="3716259"/>
              <a:ext cx="1313100" cy="519037"/>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Eine gute Dokumentation ist immer</a:t>
              </a:r>
            </a:p>
            <a:p>
              <a:pPr defTabSz="914377">
                <a:lnSpc>
                  <a:spcPct val="150000"/>
                </a:lnSpc>
                <a:buClrTx/>
              </a:pPr>
              <a:r>
                <a:rPr lang="de-DE" sz="667" kern="1200" dirty="0">
                  <a:solidFill>
                    <a:srgbClr val="7B7B7B"/>
                  </a:solidFill>
                  <a:latin typeface="Open Sans" charset="0"/>
                  <a:ea typeface="Open Sans" charset="0"/>
                  <a:cs typeface="Open Sans" charset="0"/>
                </a:rPr>
                <a:t>Ein Schritt in die richtige Richtung. Und </a:t>
              </a:r>
            </a:p>
            <a:p>
              <a:pPr defTabSz="914377">
                <a:lnSpc>
                  <a:spcPct val="150000"/>
                </a:lnSpc>
                <a:buClrTx/>
              </a:pPr>
              <a:r>
                <a:rPr lang="de-DE" sz="667" kern="1200" dirty="0">
                  <a:solidFill>
                    <a:srgbClr val="7B7B7B"/>
                  </a:solidFill>
                  <a:latin typeface="Open Sans" charset="0"/>
                  <a:ea typeface="Open Sans" charset="0"/>
                  <a:cs typeface="Open Sans" charset="0"/>
                </a:rPr>
                <a:t>Docker ist dort Beispielhaft für viele</a:t>
              </a:r>
            </a:p>
            <a:p>
              <a:pPr defTabSz="914377">
                <a:lnSpc>
                  <a:spcPct val="150000"/>
                </a:lnSpc>
                <a:buClrTx/>
              </a:pPr>
              <a:r>
                <a:rPr lang="de-DE" sz="667" kern="1200" dirty="0">
                  <a:solidFill>
                    <a:srgbClr val="7B7B7B"/>
                  </a:solidFill>
                  <a:latin typeface="Open Sans" charset="0"/>
                  <a:ea typeface="Open Sans" charset="0"/>
                  <a:cs typeface="Open Sans" charset="0"/>
                </a:rPr>
                <a:t>Andere Container Umgebungen.</a:t>
              </a:r>
            </a:p>
          </p:txBody>
        </p:sp>
        <p:sp>
          <p:nvSpPr>
            <p:cNvPr id="20" name="TextBox 19"/>
            <p:cNvSpPr txBox="1"/>
            <p:nvPr/>
          </p:nvSpPr>
          <p:spPr>
            <a:xfrm>
              <a:off x="3325554" y="3523375"/>
              <a:ext cx="903132" cy="223091"/>
            </a:xfrm>
            <a:prstGeom prst="rect">
              <a:avLst/>
            </a:prstGeom>
            <a:noFill/>
          </p:spPr>
          <p:txBody>
            <a:bodyPr wrap="none" rtlCol="0">
              <a:spAutoFit/>
            </a:bodyPr>
            <a:lstStyle/>
            <a:p>
              <a:pPr defTabSz="914377">
                <a:buClrTx/>
              </a:pPr>
              <a:r>
                <a:rPr lang="de-DE" sz="1333" kern="1200" dirty="0">
                  <a:solidFill>
                    <a:srgbClr val="383838"/>
                  </a:solidFill>
                  <a:latin typeface="Bebas Neue" charset="0"/>
                  <a:ea typeface="Bebas Neue" charset="0"/>
                  <a:cs typeface="Bebas Neue" charset="0"/>
                </a:rPr>
                <a:t>Gut Dokumentiert</a:t>
              </a:r>
            </a:p>
          </p:txBody>
        </p:sp>
      </p:grpSp>
      <p:grpSp>
        <p:nvGrpSpPr>
          <p:cNvPr id="15" name="Группа 14"/>
          <p:cNvGrpSpPr/>
          <p:nvPr/>
        </p:nvGrpSpPr>
        <p:grpSpPr>
          <a:xfrm>
            <a:off x="7650603" y="4005064"/>
            <a:ext cx="2943867" cy="2208245"/>
            <a:chOff x="5737952" y="3003798"/>
            <a:chExt cx="2207900" cy="1656184"/>
          </a:xfrm>
        </p:grpSpPr>
        <p:sp>
          <p:nvSpPr>
            <p:cNvPr id="21" name="Прямоугольник 20"/>
            <p:cNvSpPr/>
            <p:nvPr/>
          </p:nvSpPr>
          <p:spPr>
            <a:xfrm>
              <a:off x="6060969"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2" name="TextBox 21"/>
            <p:cNvSpPr txBox="1"/>
            <p:nvPr/>
          </p:nvSpPr>
          <p:spPr>
            <a:xfrm>
              <a:off x="7400991"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3</a:t>
              </a:r>
              <a:r>
                <a:rPr lang="ru-RU" sz="4267" kern="1200" dirty="0">
                  <a:solidFill>
                    <a:srgbClr val="ECECEC"/>
                  </a:solidFill>
                  <a:latin typeface="Bebas Neue" charset="0"/>
                  <a:ea typeface="Bebas Neue" charset="0"/>
                  <a:cs typeface="Bebas Neue" charset="0"/>
                </a:rPr>
                <a:t>.</a:t>
              </a:r>
            </a:p>
          </p:txBody>
        </p:sp>
        <p:sp>
          <p:nvSpPr>
            <p:cNvPr id="23" name="Прямоугольник 22"/>
            <p:cNvSpPr/>
            <p:nvPr/>
          </p:nvSpPr>
          <p:spPr>
            <a:xfrm>
              <a:off x="5833802"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5737952" y="3716259"/>
              <a:ext cx="1368403" cy="519037"/>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Docker war zwar nicht die erste</a:t>
              </a:r>
            </a:p>
            <a:p>
              <a:pPr defTabSz="914377">
                <a:lnSpc>
                  <a:spcPct val="150000"/>
                </a:lnSpc>
                <a:buClrTx/>
              </a:pPr>
              <a:r>
                <a:rPr lang="de-DE" sz="667" kern="1200" dirty="0">
                  <a:solidFill>
                    <a:srgbClr val="7B7B7B"/>
                  </a:solidFill>
                  <a:latin typeface="Open Sans" charset="0"/>
                  <a:ea typeface="Open Sans" charset="0"/>
                  <a:cs typeface="Open Sans" charset="0"/>
                </a:rPr>
                <a:t>Container Technologie aber Sie ist</a:t>
              </a:r>
            </a:p>
            <a:p>
              <a:pPr defTabSz="914377">
                <a:lnSpc>
                  <a:spcPct val="150000"/>
                </a:lnSpc>
                <a:buClrTx/>
              </a:pPr>
              <a:r>
                <a:rPr lang="de-DE" sz="667" kern="1200" dirty="0">
                  <a:solidFill>
                    <a:srgbClr val="7B7B7B"/>
                  </a:solidFill>
                  <a:latin typeface="Open Sans" charset="0"/>
                  <a:ea typeface="Open Sans" charset="0"/>
                  <a:cs typeface="Open Sans" charset="0"/>
                </a:rPr>
                <a:t>Die Umfangreichste was Funktionalitäten</a:t>
              </a:r>
            </a:p>
            <a:p>
              <a:pPr defTabSz="914377">
                <a:lnSpc>
                  <a:spcPct val="150000"/>
                </a:lnSpc>
                <a:buClrTx/>
              </a:pPr>
              <a:r>
                <a:rPr lang="de-DE" sz="667" kern="1200" dirty="0">
                  <a:solidFill>
                    <a:srgbClr val="7B7B7B"/>
                  </a:solidFill>
                  <a:latin typeface="Open Sans" charset="0"/>
                  <a:ea typeface="Open Sans" charset="0"/>
                  <a:cs typeface="Open Sans" charset="0"/>
                </a:rPr>
                <a:t>Anbelangt.</a:t>
              </a:r>
            </a:p>
          </p:txBody>
        </p:sp>
        <p:sp>
          <p:nvSpPr>
            <p:cNvPr id="25" name="TextBox 24"/>
            <p:cNvSpPr txBox="1"/>
            <p:nvPr/>
          </p:nvSpPr>
          <p:spPr>
            <a:xfrm>
              <a:off x="5750627" y="3523375"/>
              <a:ext cx="1402067" cy="223091"/>
            </a:xfrm>
            <a:prstGeom prst="rect">
              <a:avLst/>
            </a:prstGeom>
            <a:noFill/>
          </p:spPr>
          <p:txBody>
            <a:bodyPr wrap="none" rtlCol="0">
              <a:spAutoFit/>
            </a:bodyPr>
            <a:lstStyle/>
            <a:p>
              <a:pPr defTabSz="914377">
                <a:buClrTx/>
              </a:pPr>
              <a:r>
                <a:rPr lang="de-DE" sz="1333" kern="1200" dirty="0">
                  <a:solidFill>
                    <a:srgbClr val="383838"/>
                  </a:solidFill>
                  <a:latin typeface="Bebas Neue" charset="0"/>
                  <a:ea typeface="Bebas Neue" charset="0"/>
                  <a:cs typeface="Bebas Neue" charset="0"/>
                </a:rPr>
                <a:t>Umfangreiche Funktionalität</a:t>
              </a:r>
            </a:p>
          </p:txBody>
        </p:sp>
      </p:grpSp>
      <p:grpSp>
        <p:nvGrpSpPr>
          <p:cNvPr id="26" name="Группа 25"/>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8" name="TextBox 2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40</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45343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456803" y="-548"/>
            <a:ext cx="2182813" cy="1609579"/>
            <a:chOff x="342602" y="-411"/>
            <a:chExt cx="1289420" cy="1207184"/>
          </a:xfrm>
        </p:grpSpPr>
        <p:sp>
          <p:nvSpPr>
            <p:cNvPr id="5" name="Параллелограмм 25"/>
            <p:cNvSpPr/>
            <p:nvPr/>
          </p:nvSpPr>
          <p:spPr>
            <a:xfrm>
              <a:off x="438280" y="-411"/>
              <a:ext cx="1193742" cy="1207184"/>
            </a:xfrm>
            <a:custGeom>
              <a:avLst/>
              <a:gdLst>
                <a:gd name="connsiteX0" fmla="*/ 0 w 713495"/>
                <a:gd name="connsiteY0" fmla="*/ 1203598 h 1203598"/>
                <a:gd name="connsiteX1" fmla="*/ 178374 w 713495"/>
                <a:gd name="connsiteY1" fmla="*/ 0 h 1203598"/>
                <a:gd name="connsiteX2" fmla="*/ 713495 w 713495"/>
                <a:gd name="connsiteY2" fmla="*/ 0 h 1203598"/>
                <a:gd name="connsiteX3" fmla="*/ 535121 w 713495"/>
                <a:gd name="connsiteY3" fmla="*/ 1203598 h 1203598"/>
                <a:gd name="connsiteX4" fmla="*/ 0 w 713495"/>
                <a:gd name="connsiteY4" fmla="*/ 1203598 h 1203598"/>
                <a:gd name="connsiteX0" fmla="*/ 0 w 1142120"/>
                <a:gd name="connsiteY0" fmla="*/ 1203598 h 1203598"/>
                <a:gd name="connsiteX1" fmla="*/ 178374 w 1142120"/>
                <a:gd name="connsiteY1" fmla="*/ 0 h 1203598"/>
                <a:gd name="connsiteX2" fmla="*/ 1142120 w 1142120"/>
                <a:gd name="connsiteY2" fmla="*/ 0 h 1203598"/>
                <a:gd name="connsiteX3" fmla="*/ 535121 w 1142120"/>
                <a:gd name="connsiteY3" fmla="*/ 1203598 h 1203598"/>
                <a:gd name="connsiteX4" fmla="*/ 0 w 1142120"/>
                <a:gd name="connsiteY4" fmla="*/ 1203598 h 1203598"/>
                <a:gd name="connsiteX0" fmla="*/ 0 w 1142120"/>
                <a:gd name="connsiteY0" fmla="*/ 1206773 h 1206773"/>
                <a:gd name="connsiteX1" fmla="*/ 619699 w 1142120"/>
                <a:gd name="connsiteY1" fmla="*/ 0 h 1206773"/>
                <a:gd name="connsiteX2" fmla="*/ 1142120 w 1142120"/>
                <a:gd name="connsiteY2" fmla="*/ 3175 h 1206773"/>
                <a:gd name="connsiteX3" fmla="*/ 535121 w 1142120"/>
                <a:gd name="connsiteY3" fmla="*/ 1206773 h 1206773"/>
                <a:gd name="connsiteX4" fmla="*/ 0 w 1142120"/>
                <a:gd name="connsiteY4" fmla="*/ 1206773 h 1206773"/>
                <a:gd name="connsiteX0" fmla="*/ 0 w 1189745"/>
                <a:gd name="connsiteY0" fmla="*/ 1206773 h 1206773"/>
                <a:gd name="connsiteX1" fmla="*/ 619699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89745"/>
                <a:gd name="connsiteY0" fmla="*/ 1206773 h 1206773"/>
                <a:gd name="connsiteX1" fmla="*/ 686374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92920"/>
                <a:gd name="connsiteY0" fmla="*/ 1206773 h 1206773"/>
                <a:gd name="connsiteX1" fmla="*/ 686374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92920"/>
                <a:gd name="connsiteY0" fmla="*/ 1206773 h 1206773"/>
                <a:gd name="connsiteX1" fmla="*/ 664149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86570"/>
                <a:gd name="connsiteY0" fmla="*/ 1206773 h 1206773"/>
                <a:gd name="connsiteX1" fmla="*/ 664149 w 1186570"/>
                <a:gd name="connsiteY1" fmla="*/ 0 h 1206773"/>
                <a:gd name="connsiteX2" fmla="*/ 1186570 w 1186570"/>
                <a:gd name="connsiteY2" fmla="*/ 3175 h 1206773"/>
                <a:gd name="connsiteX3" fmla="*/ 535121 w 1186570"/>
                <a:gd name="connsiteY3" fmla="*/ 1206773 h 1206773"/>
                <a:gd name="connsiteX4" fmla="*/ 0 w 1186570"/>
                <a:gd name="connsiteY4" fmla="*/ 1206773 h 1206773"/>
                <a:gd name="connsiteX0" fmla="*/ 0 w 1193742"/>
                <a:gd name="connsiteY0" fmla="*/ 1207184 h 1207184"/>
                <a:gd name="connsiteX1" fmla="*/ 664149 w 1193742"/>
                <a:gd name="connsiteY1" fmla="*/ 411 h 1207184"/>
                <a:gd name="connsiteX2" fmla="*/ 1193742 w 1193742"/>
                <a:gd name="connsiteY2" fmla="*/ 0 h 1207184"/>
                <a:gd name="connsiteX3" fmla="*/ 535121 w 1193742"/>
                <a:gd name="connsiteY3" fmla="*/ 1207184 h 1207184"/>
                <a:gd name="connsiteX4" fmla="*/ 0 w 1193742"/>
                <a:gd name="connsiteY4" fmla="*/ 1207184 h 120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742" h="1207184">
                  <a:moveTo>
                    <a:pt x="0" y="1207184"/>
                  </a:moveTo>
                  <a:lnTo>
                    <a:pt x="664149" y="411"/>
                  </a:lnTo>
                  <a:lnTo>
                    <a:pt x="1193742" y="0"/>
                  </a:lnTo>
                  <a:lnTo>
                    <a:pt x="535121" y="1207184"/>
                  </a:lnTo>
                  <a:lnTo>
                    <a:pt x="0" y="1207184"/>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Параллелограмм 5"/>
            <p:cNvSpPr/>
            <p:nvPr/>
          </p:nvSpPr>
          <p:spPr>
            <a:xfrm>
              <a:off x="342602" y="0"/>
              <a:ext cx="713495" cy="1203598"/>
            </a:xfrm>
            <a:prstGeom prst="parallelogram">
              <a:avLst>
                <a:gd name="adj" fmla="val 93932"/>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662485" y="541841"/>
              <a:ext cx="567393" cy="346249"/>
            </a:xfrm>
            <a:prstGeom prst="rect">
              <a:avLst/>
            </a:prstGeom>
          </p:spPr>
          <p:txBody>
            <a:bodyPr wrap="none">
              <a:spAutoFit/>
            </a:bodyPr>
            <a:lstStyle/>
            <a:p>
              <a:pPr defTabSz="914377">
                <a:buClrTx/>
              </a:pPr>
              <a:r>
                <a:rPr lang="en-US" sz="2400" kern="1200" dirty="0" err="1">
                  <a:solidFill>
                    <a:srgbClr val="FFFFFF"/>
                  </a:solidFill>
                  <a:latin typeface="Bebas Neue" charset="0"/>
                  <a:ea typeface="Bebas Neue" charset="0"/>
                  <a:cs typeface="Bebas Neue" charset="0"/>
                </a:rPr>
                <a:t>Negativ</a:t>
              </a:r>
              <a:endParaRPr lang="ru-RU" sz="2400" kern="1200" dirty="0">
                <a:solidFill>
                  <a:srgbClr val="383838"/>
                </a:solidFill>
                <a:latin typeface="Bebas Neue" charset="0"/>
                <a:ea typeface="Bebas Neue" charset="0"/>
                <a:cs typeface="Bebas Neue" charset="0"/>
              </a:endParaRPr>
            </a:p>
          </p:txBody>
        </p:sp>
      </p:grpSp>
      <p:grpSp>
        <p:nvGrpSpPr>
          <p:cNvPr id="29" name="Группа 28"/>
          <p:cNvGrpSpPr/>
          <p:nvPr/>
        </p:nvGrpSpPr>
        <p:grpSpPr>
          <a:xfrm>
            <a:off x="1038200" y="2372886"/>
            <a:ext cx="7938121" cy="1091310"/>
            <a:chOff x="778649" y="1779662"/>
            <a:chExt cx="5953591" cy="818482"/>
          </a:xfrm>
        </p:grpSpPr>
        <p:sp>
          <p:nvSpPr>
            <p:cNvPr id="8" name="TextBox 7"/>
            <p:cNvSpPr txBox="1"/>
            <p:nvPr/>
          </p:nvSpPr>
          <p:spPr>
            <a:xfrm>
              <a:off x="778649" y="2094449"/>
              <a:ext cx="5953591"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Wie bei jeder Software und oder Entwickler Werkzeug gibt es auch schlechte Dinge die man ansprechen muss. Als erstes ist Docker zwar immer noch Open Source aber ein großer Bestandteil der Docker Exosphäre ist nun nicht mehr kostenlos, Docker Desktop. Für privat Personen mag Docker Desktop zwar immer noch kostenlos sein, jedoch müssen Unternehmen ab einer gewissen Größe hierfür zahlen.</a:t>
              </a:r>
            </a:p>
          </p:txBody>
        </p:sp>
        <p:sp>
          <p:nvSpPr>
            <p:cNvPr id="9" name="TextBox 8"/>
            <p:cNvSpPr txBox="1"/>
            <p:nvPr/>
          </p:nvSpPr>
          <p:spPr>
            <a:xfrm>
              <a:off x="778649" y="1779662"/>
              <a:ext cx="1409281"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Dockers dunkle Seite</a:t>
              </a:r>
            </a:p>
          </p:txBody>
        </p:sp>
      </p:grpSp>
      <p:grpSp>
        <p:nvGrpSpPr>
          <p:cNvPr id="2" name="Группа 1"/>
          <p:cNvGrpSpPr/>
          <p:nvPr/>
        </p:nvGrpSpPr>
        <p:grpSpPr>
          <a:xfrm>
            <a:off x="1056799" y="4005064"/>
            <a:ext cx="2943866" cy="2208245"/>
            <a:chOff x="792599" y="3003798"/>
            <a:chExt cx="2207900" cy="1656184"/>
          </a:xfrm>
        </p:grpSpPr>
        <p:sp>
          <p:nvSpPr>
            <p:cNvPr id="10" name="Прямоугольник 9"/>
            <p:cNvSpPr/>
            <p:nvPr/>
          </p:nvSpPr>
          <p:spPr>
            <a:xfrm>
              <a:off x="1115616"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2455638"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1</a:t>
              </a:r>
              <a:r>
                <a:rPr lang="ru-RU" sz="4267" kern="1200" dirty="0">
                  <a:solidFill>
                    <a:srgbClr val="ECECEC"/>
                  </a:solidFill>
                  <a:latin typeface="Bebas Neue" charset="0"/>
                  <a:ea typeface="Bebas Neue" charset="0"/>
                  <a:cs typeface="Bebas Neue" charset="0"/>
                </a:rPr>
                <a:t>.</a:t>
              </a:r>
            </a:p>
          </p:txBody>
        </p:sp>
        <p:sp>
          <p:nvSpPr>
            <p:cNvPr id="14" name="Прямоугольник 13"/>
            <p:cNvSpPr/>
            <p:nvPr/>
          </p:nvSpPr>
          <p:spPr>
            <a:xfrm>
              <a:off x="888449"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TextBox 12"/>
            <p:cNvSpPr txBox="1"/>
            <p:nvPr/>
          </p:nvSpPr>
          <p:spPr>
            <a:xfrm>
              <a:off x="792599" y="3716259"/>
              <a:ext cx="1162818" cy="403524"/>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Docker ist und bleibt Open Source</a:t>
              </a:r>
            </a:p>
            <a:p>
              <a:pPr defTabSz="914377">
                <a:lnSpc>
                  <a:spcPct val="150000"/>
                </a:lnSpc>
                <a:buClrTx/>
              </a:pPr>
              <a:r>
                <a:rPr lang="de-DE" sz="667" kern="1200" dirty="0">
                  <a:solidFill>
                    <a:srgbClr val="7B7B7B"/>
                  </a:solidFill>
                  <a:latin typeface="Open Sans" charset="0"/>
                  <a:ea typeface="Open Sans" charset="0"/>
                  <a:cs typeface="Open Sans" charset="0"/>
                </a:rPr>
                <a:t>Jedoch muss man für den vollen</a:t>
              </a:r>
            </a:p>
            <a:p>
              <a:pPr defTabSz="914377">
                <a:lnSpc>
                  <a:spcPct val="150000"/>
                </a:lnSpc>
                <a:buClrTx/>
              </a:pPr>
              <a:r>
                <a:rPr lang="de-DE" sz="667" kern="1200" dirty="0">
                  <a:solidFill>
                    <a:srgbClr val="7B7B7B"/>
                  </a:solidFill>
                  <a:latin typeface="Open Sans" charset="0"/>
                  <a:ea typeface="Open Sans" charset="0"/>
                  <a:cs typeface="Open Sans" charset="0"/>
                </a:rPr>
                <a:t>Umfang als Unternehmen zahlen.</a:t>
              </a:r>
            </a:p>
          </p:txBody>
        </p:sp>
        <p:sp>
          <p:nvSpPr>
            <p:cNvPr id="12" name="TextBox 11"/>
            <p:cNvSpPr txBox="1"/>
            <p:nvPr/>
          </p:nvSpPr>
          <p:spPr>
            <a:xfrm>
              <a:off x="805274" y="3523375"/>
              <a:ext cx="1132763" cy="223091"/>
            </a:xfrm>
            <a:prstGeom prst="rect">
              <a:avLst/>
            </a:prstGeom>
            <a:noFill/>
          </p:spPr>
          <p:txBody>
            <a:bodyPr wrap="none" rtlCol="0">
              <a:spAutoFit/>
            </a:bodyPr>
            <a:lstStyle/>
            <a:p>
              <a:pPr defTabSz="914377">
                <a:buClrTx/>
              </a:pPr>
              <a:r>
                <a:rPr lang="de-DE" sz="1333" kern="1200" dirty="0">
                  <a:solidFill>
                    <a:srgbClr val="383838"/>
                  </a:solidFill>
                  <a:latin typeface="Bebas Neue" charset="0"/>
                  <a:ea typeface="Bebas Neue" charset="0"/>
                  <a:cs typeface="Bebas Neue" charset="0"/>
                </a:rPr>
                <a:t>Kosten Docker Desktop</a:t>
              </a:r>
            </a:p>
          </p:txBody>
        </p:sp>
      </p:grpSp>
      <p:grpSp>
        <p:nvGrpSpPr>
          <p:cNvPr id="3" name="Группа 2"/>
          <p:cNvGrpSpPr/>
          <p:nvPr/>
        </p:nvGrpSpPr>
        <p:grpSpPr>
          <a:xfrm>
            <a:off x="4417172" y="4005064"/>
            <a:ext cx="2943867" cy="2208245"/>
            <a:chOff x="3312879" y="3003798"/>
            <a:chExt cx="2207900" cy="1656184"/>
          </a:xfrm>
        </p:grpSpPr>
        <p:sp>
          <p:nvSpPr>
            <p:cNvPr id="16" name="Прямоугольник 15"/>
            <p:cNvSpPr/>
            <p:nvPr/>
          </p:nvSpPr>
          <p:spPr>
            <a:xfrm>
              <a:off x="3635896"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4975918"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2</a:t>
              </a:r>
              <a:r>
                <a:rPr lang="ru-RU" sz="4267" kern="1200" dirty="0">
                  <a:solidFill>
                    <a:srgbClr val="ECECEC"/>
                  </a:solidFill>
                  <a:latin typeface="Bebas Neue" charset="0"/>
                  <a:ea typeface="Bebas Neue" charset="0"/>
                  <a:cs typeface="Bebas Neue" charset="0"/>
                </a:rPr>
                <a:t>.</a:t>
              </a:r>
            </a:p>
          </p:txBody>
        </p:sp>
        <p:sp>
          <p:nvSpPr>
            <p:cNvPr id="18" name="Прямоугольник 17"/>
            <p:cNvSpPr/>
            <p:nvPr/>
          </p:nvSpPr>
          <p:spPr>
            <a:xfrm>
              <a:off x="3408729"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3312879" y="3716259"/>
              <a:ext cx="1381628" cy="519037"/>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Open Source kann ein Segen aber auch</a:t>
              </a:r>
            </a:p>
            <a:p>
              <a:pPr defTabSz="914377">
                <a:lnSpc>
                  <a:spcPct val="150000"/>
                </a:lnSpc>
                <a:buClrTx/>
              </a:pPr>
              <a:r>
                <a:rPr lang="de-DE" sz="667" kern="1200" dirty="0">
                  <a:solidFill>
                    <a:srgbClr val="7B7B7B"/>
                  </a:solidFill>
                  <a:latin typeface="Open Sans" charset="0"/>
                  <a:ea typeface="Open Sans" charset="0"/>
                  <a:cs typeface="Open Sans" charset="0"/>
                </a:rPr>
                <a:t>Ein Fluch sein, und bei Docker ist es nicht </a:t>
              </a:r>
            </a:p>
            <a:p>
              <a:pPr defTabSz="914377">
                <a:lnSpc>
                  <a:spcPct val="150000"/>
                </a:lnSpc>
                <a:buClrTx/>
              </a:pPr>
              <a:r>
                <a:rPr lang="de-DE" sz="667" kern="1200" dirty="0">
                  <a:solidFill>
                    <a:srgbClr val="7B7B7B"/>
                  </a:solidFill>
                  <a:latin typeface="Open Sans" charset="0"/>
                  <a:ea typeface="Open Sans" charset="0"/>
                  <a:cs typeface="Open Sans" charset="0"/>
                </a:rPr>
                <a:t>Anders. Alles hängt ab von dem Support</a:t>
              </a:r>
            </a:p>
            <a:p>
              <a:pPr defTabSz="914377">
                <a:lnSpc>
                  <a:spcPct val="150000"/>
                </a:lnSpc>
                <a:buClrTx/>
              </a:pPr>
              <a:r>
                <a:rPr lang="de-DE" sz="667" kern="1200" dirty="0">
                  <a:solidFill>
                    <a:srgbClr val="7B7B7B"/>
                  </a:solidFill>
                  <a:latin typeface="Open Sans" charset="0"/>
                  <a:ea typeface="Open Sans" charset="0"/>
                  <a:cs typeface="Open Sans" charset="0"/>
                </a:rPr>
                <a:t>Der Image Ersteller.</a:t>
              </a:r>
            </a:p>
          </p:txBody>
        </p:sp>
        <p:sp>
          <p:nvSpPr>
            <p:cNvPr id="20" name="TextBox 19"/>
            <p:cNvSpPr txBox="1"/>
            <p:nvPr/>
          </p:nvSpPr>
          <p:spPr>
            <a:xfrm>
              <a:off x="3325554" y="3523375"/>
              <a:ext cx="681917" cy="223091"/>
            </a:xfrm>
            <a:prstGeom prst="rect">
              <a:avLst/>
            </a:prstGeom>
            <a:noFill/>
          </p:spPr>
          <p:txBody>
            <a:bodyPr wrap="none" rtlCol="0">
              <a:spAutoFit/>
            </a:bodyPr>
            <a:lstStyle/>
            <a:p>
              <a:pPr defTabSz="914377">
                <a:buClrTx/>
              </a:pPr>
              <a:r>
                <a:rPr lang="en-US" sz="1333" kern="1200" dirty="0">
                  <a:solidFill>
                    <a:srgbClr val="383838"/>
                  </a:solidFill>
                  <a:latin typeface="Bebas Neue" charset="0"/>
                  <a:ea typeface="Bebas Neue" charset="0"/>
                  <a:cs typeface="Bebas Neue" charset="0"/>
                </a:rPr>
                <a:t>Open Source</a:t>
              </a:r>
              <a:endParaRPr lang="ru-RU" sz="1333" kern="1200" dirty="0">
                <a:solidFill>
                  <a:srgbClr val="383838"/>
                </a:solidFill>
                <a:latin typeface="Bebas Neue" charset="0"/>
                <a:ea typeface="Bebas Neue" charset="0"/>
                <a:cs typeface="Bebas Neue" charset="0"/>
              </a:endParaRPr>
            </a:p>
          </p:txBody>
        </p:sp>
      </p:grpSp>
      <p:grpSp>
        <p:nvGrpSpPr>
          <p:cNvPr id="15" name="Группа 14"/>
          <p:cNvGrpSpPr/>
          <p:nvPr/>
        </p:nvGrpSpPr>
        <p:grpSpPr>
          <a:xfrm>
            <a:off x="7650603" y="4005064"/>
            <a:ext cx="2943867" cy="2208245"/>
            <a:chOff x="5737952" y="3003798"/>
            <a:chExt cx="2207900" cy="1656184"/>
          </a:xfrm>
        </p:grpSpPr>
        <p:sp>
          <p:nvSpPr>
            <p:cNvPr id="21" name="Прямоугольник 20"/>
            <p:cNvSpPr/>
            <p:nvPr/>
          </p:nvSpPr>
          <p:spPr>
            <a:xfrm>
              <a:off x="6060969"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2" name="TextBox 21"/>
            <p:cNvSpPr txBox="1"/>
            <p:nvPr/>
          </p:nvSpPr>
          <p:spPr>
            <a:xfrm>
              <a:off x="7400991"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3</a:t>
              </a:r>
              <a:r>
                <a:rPr lang="ru-RU" sz="4267" kern="1200" dirty="0">
                  <a:solidFill>
                    <a:srgbClr val="ECECEC"/>
                  </a:solidFill>
                  <a:latin typeface="Bebas Neue" charset="0"/>
                  <a:ea typeface="Bebas Neue" charset="0"/>
                  <a:cs typeface="Bebas Neue" charset="0"/>
                </a:rPr>
                <a:t>.</a:t>
              </a:r>
            </a:p>
          </p:txBody>
        </p:sp>
        <p:sp>
          <p:nvSpPr>
            <p:cNvPr id="23" name="Прямоугольник 22"/>
            <p:cNvSpPr/>
            <p:nvPr/>
          </p:nvSpPr>
          <p:spPr>
            <a:xfrm>
              <a:off x="5833802"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5737952" y="3716259"/>
              <a:ext cx="1204897" cy="403524"/>
            </a:xfrm>
            <a:prstGeom prst="rect">
              <a:avLst/>
            </a:prstGeom>
            <a:noFill/>
          </p:spPr>
          <p:txBody>
            <a:bodyPr wrap="none" rtlCol="0">
              <a:spAutoFit/>
            </a:bodyPr>
            <a:lstStyle/>
            <a:p>
              <a:pPr defTabSz="914377">
                <a:lnSpc>
                  <a:spcPct val="150000"/>
                </a:lnSpc>
                <a:buClrTx/>
              </a:pPr>
              <a:r>
                <a:rPr lang="en-US" sz="667" kern="1200" dirty="0" err="1">
                  <a:solidFill>
                    <a:srgbClr val="7B7B7B"/>
                  </a:solidFill>
                  <a:latin typeface="Open Sans" charset="0"/>
                  <a:ea typeface="Open Sans" charset="0"/>
                  <a:cs typeface="Open Sans" charset="0"/>
                </a:rPr>
                <a:t>Sicherheit</a:t>
              </a:r>
              <a:r>
                <a:rPr lang="en-US" sz="667" kern="1200" dirty="0">
                  <a:solidFill>
                    <a:srgbClr val="7B7B7B"/>
                  </a:solidFill>
                  <a:latin typeface="Open Sans" charset="0"/>
                  <a:ea typeface="Open Sans" charset="0"/>
                  <a:cs typeface="Open Sans" charset="0"/>
                </a:rPr>
                <a:t> </a:t>
              </a:r>
              <a:r>
                <a:rPr lang="en-US" sz="667" kern="1200" dirty="0" err="1">
                  <a:solidFill>
                    <a:srgbClr val="7B7B7B"/>
                  </a:solidFill>
                  <a:latin typeface="Open Sans" charset="0"/>
                  <a:ea typeface="Open Sans" charset="0"/>
                  <a:cs typeface="Open Sans" charset="0"/>
                </a:rPr>
                <a:t>ist</a:t>
              </a:r>
              <a:r>
                <a:rPr lang="en-US" sz="667" kern="1200" dirty="0">
                  <a:solidFill>
                    <a:srgbClr val="7B7B7B"/>
                  </a:solidFill>
                  <a:latin typeface="Open Sans" charset="0"/>
                  <a:ea typeface="Open Sans" charset="0"/>
                  <a:cs typeface="Open Sans" charset="0"/>
                </a:rPr>
                <a:t> </a:t>
              </a:r>
              <a:r>
                <a:rPr lang="en-US" sz="667" kern="1200" dirty="0" err="1">
                  <a:solidFill>
                    <a:srgbClr val="7B7B7B"/>
                  </a:solidFill>
                  <a:latin typeface="Open Sans" charset="0"/>
                  <a:ea typeface="Open Sans" charset="0"/>
                  <a:cs typeface="Open Sans" charset="0"/>
                </a:rPr>
                <a:t>ein</a:t>
              </a:r>
              <a:r>
                <a:rPr lang="en-US" sz="667" kern="1200" dirty="0">
                  <a:solidFill>
                    <a:srgbClr val="7B7B7B"/>
                  </a:solidFill>
                  <a:latin typeface="Open Sans" charset="0"/>
                  <a:ea typeface="Open Sans" charset="0"/>
                  <a:cs typeface="Open Sans" charset="0"/>
                </a:rPr>
                <a:t> </a:t>
              </a:r>
              <a:r>
                <a:rPr lang="en-US" sz="667" kern="1200" dirty="0" err="1">
                  <a:solidFill>
                    <a:srgbClr val="7B7B7B"/>
                  </a:solidFill>
                  <a:latin typeface="Open Sans" charset="0"/>
                  <a:ea typeface="Open Sans" charset="0"/>
                  <a:cs typeface="Open Sans" charset="0"/>
                </a:rPr>
                <a:t>immer</a:t>
              </a:r>
              <a:r>
                <a:rPr lang="en-US" sz="667" kern="1200" dirty="0">
                  <a:solidFill>
                    <a:srgbClr val="7B7B7B"/>
                  </a:solidFill>
                  <a:latin typeface="Open Sans" charset="0"/>
                  <a:ea typeface="Open Sans" charset="0"/>
                  <a:cs typeface="Open Sans" charset="0"/>
                </a:rPr>
                <a:t> </a:t>
              </a:r>
              <a:r>
                <a:rPr lang="en-US" sz="667" kern="1200" dirty="0" err="1">
                  <a:solidFill>
                    <a:srgbClr val="7B7B7B"/>
                  </a:solidFill>
                  <a:latin typeface="Open Sans" charset="0"/>
                  <a:ea typeface="Open Sans" charset="0"/>
                  <a:cs typeface="Open Sans" charset="0"/>
                </a:rPr>
                <a:t>wärender</a:t>
              </a:r>
              <a:r>
                <a:rPr lang="en-US" sz="667" kern="1200" dirty="0">
                  <a:solidFill>
                    <a:srgbClr val="7B7B7B"/>
                  </a:solidFill>
                  <a:latin typeface="Open Sans" charset="0"/>
                  <a:ea typeface="Open Sans" charset="0"/>
                  <a:cs typeface="Open Sans" charset="0"/>
                </a:rPr>
                <a:t> </a:t>
              </a:r>
            </a:p>
            <a:p>
              <a:pPr defTabSz="914377">
                <a:lnSpc>
                  <a:spcPct val="150000"/>
                </a:lnSpc>
                <a:buClrTx/>
              </a:pPr>
              <a:r>
                <a:rPr lang="en-US" sz="667" kern="1200" dirty="0" err="1">
                  <a:solidFill>
                    <a:srgbClr val="7B7B7B"/>
                  </a:solidFill>
                  <a:latin typeface="Open Sans" charset="0"/>
                  <a:ea typeface="Open Sans" charset="0"/>
                  <a:cs typeface="Open Sans" charset="0"/>
                </a:rPr>
                <a:t>Kampf</a:t>
              </a:r>
              <a:r>
                <a:rPr lang="en-US" sz="667" kern="1200" dirty="0">
                  <a:solidFill>
                    <a:srgbClr val="7B7B7B"/>
                  </a:solidFill>
                  <a:latin typeface="Open Sans" charset="0"/>
                  <a:ea typeface="Open Sans" charset="0"/>
                  <a:cs typeface="Open Sans" charset="0"/>
                </a:rPr>
                <a:t>, und Docker </a:t>
              </a:r>
              <a:r>
                <a:rPr lang="en-US" sz="667" kern="1200" dirty="0" err="1">
                  <a:solidFill>
                    <a:srgbClr val="7B7B7B"/>
                  </a:solidFill>
                  <a:latin typeface="Open Sans" charset="0"/>
                  <a:ea typeface="Open Sans" charset="0"/>
                  <a:cs typeface="Open Sans" charset="0"/>
                </a:rPr>
                <a:t>ist</a:t>
              </a:r>
              <a:r>
                <a:rPr lang="en-US" sz="667" kern="1200" dirty="0">
                  <a:solidFill>
                    <a:srgbClr val="7B7B7B"/>
                  </a:solidFill>
                  <a:latin typeface="Open Sans" charset="0"/>
                  <a:ea typeface="Open Sans" charset="0"/>
                  <a:cs typeface="Open Sans" charset="0"/>
                </a:rPr>
                <a:t> fundamental</a:t>
              </a:r>
              <a:endParaRPr lang="de-DE" sz="667" kern="1200" dirty="0">
                <a:solidFill>
                  <a:srgbClr val="7B7B7B"/>
                </a:solidFill>
                <a:latin typeface="Open Sans" charset="0"/>
                <a:ea typeface="Open Sans" charset="0"/>
                <a:cs typeface="Open Sans" charset="0"/>
              </a:endParaRPr>
            </a:p>
            <a:p>
              <a:pPr defTabSz="914377">
                <a:lnSpc>
                  <a:spcPct val="150000"/>
                </a:lnSpc>
                <a:buClrTx/>
              </a:pPr>
              <a:r>
                <a:rPr lang="de-DE" sz="667" kern="1200" dirty="0">
                  <a:solidFill>
                    <a:srgbClr val="7B7B7B"/>
                  </a:solidFill>
                  <a:latin typeface="Open Sans" charset="0"/>
                  <a:ea typeface="Open Sans" charset="0"/>
                  <a:cs typeface="Open Sans" charset="0"/>
                </a:rPr>
                <a:t>Mit Sicherheitslücken gebaut.</a:t>
              </a:r>
              <a:endParaRPr lang="en-US" sz="667" kern="1200" dirty="0">
                <a:solidFill>
                  <a:srgbClr val="7B7B7B"/>
                </a:solidFill>
                <a:latin typeface="Open Sans" charset="0"/>
                <a:ea typeface="Open Sans" charset="0"/>
                <a:cs typeface="Open Sans" charset="0"/>
              </a:endParaRPr>
            </a:p>
          </p:txBody>
        </p:sp>
        <p:sp>
          <p:nvSpPr>
            <p:cNvPr id="25" name="TextBox 24"/>
            <p:cNvSpPr txBox="1"/>
            <p:nvPr/>
          </p:nvSpPr>
          <p:spPr>
            <a:xfrm>
              <a:off x="5750627" y="3523375"/>
              <a:ext cx="584536" cy="223091"/>
            </a:xfrm>
            <a:prstGeom prst="rect">
              <a:avLst/>
            </a:prstGeom>
            <a:noFill/>
          </p:spPr>
          <p:txBody>
            <a:bodyPr wrap="none" rtlCol="0">
              <a:spAutoFit/>
            </a:bodyPr>
            <a:lstStyle/>
            <a:p>
              <a:pPr defTabSz="914377">
                <a:buClrTx/>
              </a:pPr>
              <a:r>
                <a:rPr lang="de-DE" sz="1333" kern="1200" dirty="0">
                  <a:solidFill>
                    <a:srgbClr val="383838"/>
                  </a:solidFill>
                  <a:latin typeface="Bebas Neue" charset="0"/>
                  <a:ea typeface="Bebas Neue" charset="0"/>
                  <a:cs typeface="Bebas Neue" charset="0"/>
                </a:rPr>
                <a:t>Sicherheit</a:t>
              </a:r>
            </a:p>
          </p:txBody>
        </p:sp>
      </p:grpSp>
      <p:grpSp>
        <p:nvGrpSpPr>
          <p:cNvPr id="26" name="Группа 25"/>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8" name="TextBox 2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41</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56663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108543"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Installation von Docker</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Vor- &amp; Nachteile </a:t>
            </a:r>
            <a:r>
              <a:rPr lang="de-DE" sz="1333" kern="1200" dirty="0" err="1">
                <a:solidFill>
                  <a:schemeClr val="bg1"/>
                </a:solidFill>
                <a:latin typeface="Open Sans" charset="0"/>
                <a:ea typeface="Open Sans" charset="0"/>
                <a:cs typeface="Open Sans" charset="0"/>
              </a:rPr>
              <a:t>Podman</a:t>
            </a:r>
            <a:endParaRPr lang="de-DE" sz="1333" kern="1200" dirty="0">
              <a:solidFill>
                <a:schemeClr val="bg1"/>
              </a:solidFill>
              <a:latin typeface="Open Sans" charset="0"/>
              <a:ea typeface="Open Sans" charset="0"/>
              <a:cs typeface="Open Sans"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7" name="Bildplatzhalter 6">
            <a:extLst>
              <a:ext uri="{FF2B5EF4-FFF2-40B4-BE49-F238E27FC236}">
                <a16:creationId xmlns:a16="http://schemas.microsoft.com/office/drawing/2014/main" id="{23D6348E-1448-EA23-4925-E46DFB1CBE71}"/>
              </a:ext>
            </a:extLst>
          </p:cNvPr>
          <p:cNvPicPr>
            <a:picLocks noGrp="1" noChangeAspect="1"/>
          </p:cNvPicPr>
          <p:nvPr>
            <p:ph type="pic" sz="quarter" idx="10"/>
          </p:nvPr>
        </p:nvPicPr>
        <p:blipFill rotWithShape="1">
          <a:blip r:embed="rId3"/>
          <a:srcRect l="-50922" t="-15864" r="-122721" b="-186918"/>
          <a:stretch/>
        </p:blipFill>
        <p:spPr>
          <a:xfrm>
            <a:off x="4702286" y="0"/>
            <a:ext cx="7489716" cy="6858000"/>
          </a:xfrm>
          <a:solidFill>
            <a:schemeClr val="bg1"/>
          </a:solidFill>
        </p:spPr>
      </p:pic>
      <p:pic>
        <p:nvPicPr>
          <p:cNvPr id="15" name="Grafik 14">
            <a:extLst>
              <a:ext uri="{FF2B5EF4-FFF2-40B4-BE49-F238E27FC236}">
                <a16:creationId xmlns:a16="http://schemas.microsoft.com/office/drawing/2014/main" id="{84ECAE7D-7D82-0007-8AC0-A9F37108A98A}"/>
              </a:ext>
            </a:extLst>
          </p:cNvPr>
          <p:cNvPicPr>
            <a:picLocks noChangeAspect="1"/>
          </p:cNvPicPr>
          <p:nvPr/>
        </p:nvPicPr>
        <p:blipFill>
          <a:blip r:embed="rId4"/>
          <a:stretch>
            <a:fillRect/>
          </a:stretch>
        </p:blipFill>
        <p:spPr>
          <a:xfrm>
            <a:off x="9158838" y="4236004"/>
            <a:ext cx="2053599" cy="1998395"/>
          </a:xfrm>
          <a:prstGeom prst="rect">
            <a:avLst/>
          </a:prstGeom>
        </p:spPr>
      </p:pic>
      <p:pic>
        <p:nvPicPr>
          <p:cNvPr id="17" name="Grafik 16">
            <a:extLst>
              <a:ext uri="{FF2B5EF4-FFF2-40B4-BE49-F238E27FC236}">
                <a16:creationId xmlns:a16="http://schemas.microsoft.com/office/drawing/2014/main" id="{41CF953D-CA0B-F7AB-2D8F-70213C4D3597}"/>
              </a:ext>
            </a:extLst>
          </p:cNvPr>
          <p:cNvPicPr>
            <a:picLocks noChangeAspect="1"/>
          </p:cNvPicPr>
          <p:nvPr/>
        </p:nvPicPr>
        <p:blipFill>
          <a:blip r:embed="rId5"/>
          <a:stretch>
            <a:fillRect/>
          </a:stretch>
        </p:blipFill>
        <p:spPr>
          <a:xfrm>
            <a:off x="7390998" y="2541031"/>
            <a:ext cx="1905000" cy="1905000"/>
          </a:xfrm>
          <a:prstGeom prst="rect">
            <a:avLst/>
          </a:prstGeom>
        </p:spPr>
      </p:pic>
    </p:spTree>
    <p:extLst>
      <p:ext uri="{BB962C8B-B14F-4D97-AF65-F5344CB8AC3E}">
        <p14:creationId xmlns:p14="http://schemas.microsoft.com/office/powerpoint/2010/main" val="230322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456803" y="-548"/>
            <a:ext cx="2182813" cy="1609579"/>
            <a:chOff x="342602" y="-411"/>
            <a:chExt cx="1289420" cy="1207184"/>
          </a:xfrm>
        </p:grpSpPr>
        <p:sp>
          <p:nvSpPr>
            <p:cNvPr id="5" name="Параллелограмм 25"/>
            <p:cNvSpPr/>
            <p:nvPr/>
          </p:nvSpPr>
          <p:spPr>
            <a:xfrm>
              <a:off x="438280" y="-411"/>
              <a:ext cx="1193742" cy="1207184"/>
            </a:xfrm>
            <a:custGeom>
              <a:avLst/>
              <a:gdLst>
                <a:gd name="connsiteX0" fmla="*/ 0 w 713495"/>
                <a:gd name="connsiteY0" fmla="*/ 1203598 h 1203598"/>
                <a:gd name="connsiteX1" fmla="*/ 178374 w 713495"/>
                <a:gd name="connsiteY1" fmla="*/ 0 h 1203598"/>
                <a:gd name="connsiteX2" fmla="*/ 713495 w 713495"/>
                <a:gd name="connsiteY2" fmla="*/ 0 h 1203598"/>
                <a:gd name="connsiteX3" fmla="*/ 535121 w 713495"/>
                <a:gd name="connsiteY3" fmla="*/ 1203598 h 1203598"/>
                <a:gd name="connsiteX4" fmla="*/ 0 w 713495"/>
                <a:gd name="connsiteY4" fmla="*/ 1203598 h 1203598"/>
                <a:gd name="connsiteX0" fmla="*/ 0 w 1142120"/>
                <a:gd name="connsiteY0" fmla="*/ 1203598 h 1203598"/>
                <a:gd name="connsiteX1" fmla="*/ 178374 w 1142120"/>
                <a:gd name="connsiteY1" fmla="*/ 0 h 1203598"/>
                <a:gd name="connsiteX2" fmla="*/ 1142120 w 1142120"/>
                <a:gd name="connsiteY2" fmla="*/ 0 h 1203598"/>
                <a:gd name="connsiteX3" fmla="*/ 535121 w 1142120"/>
                <a:gd name="connsiteY3" fmla="*/ 1203598 h 1203598"/>
                <a:gd name="connsiteX4" fmla="*/ 0 w 1142120"/>
                <a:gd name="connsiteY4" fmla="*/ 1203598 h 1203598"/>
                <a:gd name="connsiteX0" fmla="*/ 0 w 1142120"/>
                <a:gd name="connsiteY0" fmla="*/ 1206773 h 1206773"/>
                <a:gd name="connsiteX1" fmla="*/ 619699 w 1142120"/>
                <a:gd name="connsiteY1" fmla="*/ 0 h 1206773"/>
                <a:gd name="connsiteX2" fmla="*/ 1142120 w 1142120"/>
                <a:gd name="connsiteY2" fmla="*/ 3175 h 1206773"/>
                <a:gd name="connsiteX3" fmla="*/ 535121 w 1142120"/>
                <a:gd name="connsiteY3" fmla="*/ 1206773 h 1206773"/>
                <a:gd name="connsiteX4" fmla="*/ 0 w 1142120"/>
                <a:gd name="connsiteY4" fmla="*/ 1206773 h 1206773"/>
                <a:gd name="connsiteX0" fmla="*/ 0 w 1189745"/>
                <a:gd name="connsiteY0" fmla="*/ 1206773 h 1206773"/>
                <a:gd name="connsiteX1" fmla="*/ 619699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89745"/>
                <a:gd name="connsiteY0" fmla="*/ 1206773 h 1206773"/>
                <a:gd name="connsiteX1" fmla="*/ 686374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92920"/>
                <a:gd name="connsiteY0" fmla="*/ 1206773 h 1206773"/>
                <a:gd name="connsiteX1" fmla="*/ 686374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92920"/>
                <a:gd name="connsiteY0" fmla="*/ 1206773 h 1206773"/>
                <a:gd name="connsiteX1" fmla="*/ 664149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86570"/>
                <a:gd name="connsiteY0" fmla="*/ 1206773 h 1206773"/>
                <a:gd name="connsiteX1" fmla="*/ 664149 w 1186570"/>
                <a:gd name="connsiteY1" fmla="*/ 0 h 1206773"/>
                <a:gd name="connsiteX2" fmla="*/ 1186570 w 1186570"/>
                <a:gd name="connsiteY2" fmla="*/ 3175 h 1206773"/>
                <a:gd name="connsiteX3" fmla="*/ 535121 w 1186570"/>
                <a:gd name="connsiteY3" fmla="*/ 1206773 h 1206773"/>
                <a:gd name="connsiteX4" fmla="*/ 0 w 1186570"/>
                <a:gd name="connsiteY4" fmla="*/ 1206773 h 1206773"/>
                <a:gd name="connsiteX0" fmla="*/ 0 w 1193742"/>
                <a:gd name="connsiteY0" fmla="*/ 1207184 h 1207184"/>
                <a:gd name="connsiteX1" fmla="*/ 664149 w 1193742"/>
                <a:gd name="connsiteY1" fmla="*/ 411 h 1207184"/>
                <a:gd name="connsiteX2" fmla="*/ 1193742 w 1193742"/>
                <a:gd name="connsiteY2" fmla="*/ 0 h 1207184"/>
                <a:gd name="connsiteX3" fmla="*/ 535121 w 1193742"/>
                <a:gd name="connsiteY3" fmla="*/ 1207184 h 1207184"/>
                <a:gd name="connsiteX4" fmla="*/ 0 w 1193742"/>
                <a:gd name="connsiteY4" fmla="*/ 1207184 h 120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742" h="1207184">
                  <a:moveTo>
                    <a:pt x="0" y="1207184"/>
                  </a:moveTo>
                  <a:lnTo>
                    <a:pt x="664149" y="411"/>
                  </a:lnTo>
                  <a:lnTo>
                    <a:pt x="1193742" y="0"/>
                  </a:lnTo>
                  <a:lnTo>
                    <a:pt x="535121" y="1207184"/>
                  </a:lnTo>
                  <a:lnTo>
                    <a:pt x="0" y="1207184"/>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Параллелограмм 5"/>
            <p:cNvSpPr/>
            <p:nvPr/>
          </p:nvSpPr>
          <p:spPr>
            <a:xfrm>
              <a:off x="342602" y="0"/>
              <a:ext cx="713495" cy="1203598"/>
            </a:xfrm>
            <a:prstGeom prst="parallelogram">
              <a:avLst>
                <a:gd name="adj" fmla="val 93932"/>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662485" y="541841"/>
              <a:ext cx="524782" cy="346249"/>
            </a:xfrm>
            <a:prstGeom prst="rect">
              <a:avLst/>
            </a:prstGeom>
          </p:spPr>
          <p:txBody>
            <a:bodyPr wrap="none">
              <a:spAutoFit/>
            </a:bodyPr>
            <a:lstStyle/>
            <a:p>
              <a:pPr defTabSz="914377">
                <a:buClrTx/>
              </a:pPr>
              <a:r>
                <a:rPr lang="en-US" sz="2400" kern="1200" dirty="0" err="1">
                  <a:solidFill>
                    <a:srgbClr val="FFFFFF"/>
                  </a:solidFill>
                  <a:latin typeface="Bebas Neue" charset="0"/>
                  <a:ea typeface="Bebas Neue" charset="0"/>
                  <a:cs typeface="Bebas Neue" charset="0"/>
                </a:rPr>
                <a:t>Positiv</a:t>
              </a:r>
              <a:endParaRPr lang="ru-RU" sz="2400" kern="1200" dirty="0">
                <a:solidFill>
                  <a:srgbClr val="383838"/>
                </a:solidFill>
                <a:latin typeface="Bebas Neue" charset="0"/>
                <a:ea typeface="Bebas Neue" charset="0"/>
                <a:cs typeface="Bebas Neue" charset="0"/>
              </a:endParaRPr>
            </a:p>
          </p:txBody>
        </p:sp>
      </p:grpSp>
      <p:grpSp>
        <p:nvGrpSpPr>
          <p:cNvPr id="29" name="Группа 28"/>
          <p:cNvGrpSpPr/>
          <p:nvPr/>
        </p:nvGrpSpPr>
        <p:grpSpPr>
          <a:xfrm>
            <a:off x="1038200" y="2372886"/>
            <a:ext cx="7938121" cy="1091310"/>
            <a:chOff x="778649" y="1779662"/>
            <a:chExt cx="5953591" cy="818482"/>
          </a:xfrm>
        </p:grpSpPr>
        <p:sp>
          <p:nvSpPr>
            <p:cNvPr id="8" name="TextBox 7"/>
            <p:cNvSpPr txBox="1"/>
            <p:nvPr/>
          </p:nvSpPr>
          <p:spPr>
            <a:xfrm>
              <a:off x="778649" y="2094449"/>
              <a:ext cx="5953591" cy="503695"/>
            </a:xfrm>
            <a:prstGeom prst="rect">
              <a:avLst/>
            </a:prstGeom>
            <a:noFill/>
          </p:spPr>
          <p:txBody>
            <a:bodyPr wrap="square" rtlCol="0">
              <a:spAutoFit/>
            </a:bodyPr>
            <a:lstStyle/>
            <a:p>
              <a:pPr defTabSz="914377">
                <a:lnSpc>
                  <a:spcPct val="150000"/>
                </a:lnSpc>
                <a:buClrTx/>
              </a:pPr>
              <a:r>
                <a:rPr lang="de-DE" sz="867" kern="1200" dirty="0" err="1">
                  <a:solidFill>
                    <a:srgbClr val="FFFFFF">
                      <a:lumMod val="50000"/>
                    </a:srgbClr>
                  </a:solidFill>
                  <a:latin typeface="Open Sans" charset="0"/>
                  <a:ea typeface="Open Sans" charset="0"/>
                  <a:cs typeface="Open Sans" charset="0"/>
                </a:rPr>
                <a:t>Podman</a:t>
              </a:r>
              <a:r>
                <a:rPr lang="de-DE" sz="867" kern="1200" dirty="0">
                  <a:solidFill>
                    <a:srgbClr val="FFFFFF">
                      <a:lumMod val="50000"/>
                    </a:srgbClr>
                  </a:solidFill>
                  <a:latin typeface="Open Sans" charset="0"/>
                  <a:ea typeface="Open Sans" charset="0"/>
                  <a:cs typeface="Open Sans" charset="0"/>
                </a:rPr>
                <a:t> ist eine beliebte Alternative für Docker. Es verfügt über Container Technologien sowie etwas was nah an Docker </a:t>
              </a:r>
              <a:r>
                <a:rPr lang="de-DE" sz="867" kern="1200" dirty="0" err="1">
                  <a:solidFill>
                    <a:srgbClr val="FFFFFF">
                      <a:lumMod val="50000"/>
                    </a:srgbClr>
                  </a:solidFill>
                  <a:latin typeface="Open Sans" charset="0"/>
                  <a:ea typeface="Open Sans" charset="0"/>
                  <a:cs typeface="Open Sans" charset="0"/>
                </a:rPr>
                <a:t>Compose</a:t>
              </a:r>
              <a:r>
                <a:rPr lang="de-DE" sz="867" kern="1200" dirty="0">
                  <a:solidFill>
                    <a:srgbClr val="FFFFFF">
                      <a:lumMod val="50000"/>
                    </a:srgbClr>
                  </a:solidFill>
                  <a:latin typeface="Open Sans" charset="0"/>
                  <a:ea typeface="Open Sans" charset="0"/>
                  <a:cs typeface="Open Sans" charset="0"/>
                </a:rPr>
                <a:t> rankommt. Des Weiteren ist die Dokumentation sowie Einbindung in viele Projekten sehr ähnlich zu Docker und kann somit von jemandem der Docker beherrscht schnell gelernt und implementiert werden.</a:t>
              </a:r>
            </a:p>
          </p:txBody>
        </p:sp>
        <p:sp>
          <p:nvSpPr>
            <p:cNvPr id="9" name="TextBox 8"/>
            <p:cNvSpPr txBox="1"/>
            <p:nvPr/>
          </p:nvSpPr>
          <p:spPr>
            <a:xfrm>
              <a:off x="778649" y="1779662"/>
              <a:ext cx="1516280" cy="284742"/>
            </a:xfrm>
            <a:prstGeom prst="rect">
              <a:avLst/>
            </a:prstGeom>
            <a:noFill/>
          </p:spPr>
          <p:txBody>
            <a:bodyPr wrap="none" rtlCol="0">
              <a:spAutoFit/>
            </a:bodyPr>
            <a:lstStyle/>
            <a:p>
              <a:pPr defTabSz="914377">
                <a:buClrTx/>
              </a:pPr>
              <a:r>
                <a:rPr lang="en-US" sz="1867" kern="1200" dirty="0" err="1">
                  <a:solidFill>
                    <a:srgbClr val="383838"/>
                  </a:solidFill>
                  <a:latin typeface="Bebas Neue" charset="0"/>
                  <a:ea typeface="Bebas Neue" charset="0"/>
                  <a:cs typeface="Bebas Neue" charset="0"/>
                </a:rPr>
                <a:t>Argumente</a:t>
              </a:r>
              <a:r>
                <a:rPr lang="en-US" sz="1867" kern="1200" dirty="0">
                  <a:solidFill>
                    <a:srgbClr val="383838"/>
                  </a:solidFill>
                  <a:latin typeface="Bebas Neue" charset="0"/>
                  <a:ea typeface="Bebas Neue" charset="0"/>
                  <a:cs typeface="Bebas Neue" charset="0"/>
                </a:rPr>
                <a:t> Für PODMAN</a:t>
              </a:r>
              <a:endParaRPr lang="ru-RU" sz="1867" kern="1200" dirty="0">
                <a:solidFill>
                  <a:srgbClr val="383838"/>
                </a:solidFill>
                <a:latin typeface="Bebas Neue" charset="0"/>
                <a:ea typeface="Bebas Neue" charset="0"/>
                <a:cs typeface="Bebas Neue" charset="0"/>
              </a:endParaRPr>
            </a:p>
          </p:txBody>
        </p:sp>
      </p:grpSp>
      <p:grpSp>
        <p:nvGrpSpPr>
          <p:cNvPr id="2" name="Группа 1"/>
          <p:cNvGrpSpPr/>
          <p:nvPr/>
        </p:nvGrpSpPr>
        <p:grpSpPr>
          <a:xfrm>
            <a:off x="1056799" y="4005064"/>
            <a:ext cx="2943866" cy="2208245"/>
            <a:chOff x="792599" y="3003798"/>
            <a:chExt cx="2207900" cy="1656184"/>
          </a:xfrm>
        </p:grpSpPr>
        <p:sp>
          <p:nvSpPr>
            <p:cNvPr id="10" name="Прямоугольник 9"/>
            <p:cNvSpPr/>
            <p:nvPr/>
          </p:nvSpPr>
          <p:spPr>
            <a:xfrm>
              <a:off x="1115616"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2455638"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1</a:t>
              </a:r>
              <a:r>
                <a:rPr lang="ru-RU" sz="4267" kern="1200" dirty="0">
                  <a:solidFill>
                    <a:srgbClr val="ECECEC"/>
                  </a:solidFill>
                  <a:latin typeface="Bebas Neue" charset="0"/>
                  <a:ea typeface="Bebas Neue" charset="0"/>
                  <a:cs typeface="Bebas Neue" charset="0"/>
                </a:rPr>
                <a:t>.</a:t>
              </a:r>
            </a:p>
          </p:txBody>
        </p:sp>
        <p:sp>
          <p:nvSpPr>
            <p:cNvPr id="14" name="Прямоугольник 13"/>
            <p:cNvSpPr/>
            <p:nvPr/>
          </p:nvSpPr>
          <p:spPr>
            <a:xfrm>
              <a:off x="888449"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TextBox 12"/>
            <p:cNvSpPr txBox="1"/>
            <p:nvPr/>
          </p:nvSpPr>
          <p:spPr>
            <a:xfrm>
              <a:off x="792599" y="3716259"/>
              <a:ext cx="1374415" cy="519037"/>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Wären </a:t>
              </a:r>
              <a:r>
                <a:rPr lang="de-DE" sz="667" kern="1200" dirty="0" err="1">
                  <a:solidFill>
                    <a:srgbClr val="7B7B7B"/>
                  </a:solidFill>
                  <a:latin typeface="Open Sans" charset="0"/>
                  <a:ea typeface="Open Sans" charset="0"/>
                  <a:cs typeface="Open Sans" charset="0"/>
                </a:rPr>
                <a:t>Podman</a:t>
              </a:r>
              <a:r>
                <a:rPr lang="de-DE" sz="667" kern="1200" dirty="0">
                  <a:solidFill>
                    <a:srgbClr val="7B7B7B"/>
                  </a:solidFill>
                  <a:latin typeface="Open Sans" charset="0"/>
                  <a:ea typeface="Open Sans" charset="0"/>
                  <a:cs typeface="Open Sans" charset="0"/>
                </a:rPr>
                <a:t> und Docker Open Source</a:t>
              </a:r>
            </a:p>
            <a:p>
              <a:pPr defTabSz="914377">
                <a:lnSpc>
                  <a:spcPct val="150000"/>
                </a:lnSpc>
                <a:buClrTx/>
              </a:pPr>
              <a:r>
                <a:rPr lang="de-DE" sz="667" kern="1200" dirty="0">
                  <a:solidFill>
                    <a:srgbClr val="7B7B7B"/>
                  </a:solidFill>
                  <a:latin typeface="Open Sans" charset="0"/>
                  <a:ea typeface="Open Sans" charset="0"/>
                  <a:cs typeface="Open Sans" charset="0"/>
                </a:rPr>
                <a:t>Sind hat Docker bestimmte Features die </a:t>
              </a:r>
            </a:p>
            <a:p>
              <a:pPr defTabSz="914377">
                <a:lnSpc>
                  <a:spcPct val="150000"/>
                </a:lnSpc>
                <a:buClrTx/>
              </a:pPr>
              <a:r>
                <a:rPr lang="de-DE" sz="667" kern="1200" dirty="0">
                  <a:solidFill>
                    <a:srgbClr val="7B7B7B"/>
                  </a:solidFill>
                  <a:latin typeface="Open Sans" charset="0"/>
                  <a:ea typeface="Open Sans" charset="0"/>
                  <a:cs typeface="Open Sans" charset="0"/>
                </a:rPr>
                <a:t>Hinter verschlossenen Türen für </a:t>
              </a:r>
            </a:p>
            <a:p>
              <a:pPr defTabSz="914377">
                <a:lnSpc>
                  <a:spcPct val="150000"/>
                </a:lnSpc>
                <a:buClrTx/>
              </a:pPr>
              <a:r>
                <a:rPr lang="de-DE" sz="667" kern="1200" dirty="0">
                  <a:solidFill>
                    <a:srgbClr val="7B7B7B"/>
                  </a:solidFill>
                  <a:latin typeface="Open Sans" charset="0"/>
                  <a:ea typeface="Open Sans" charset="0"/>
                  <a:cs typeface="Open Sans" charset="0"/>
                </a:rPr>
                <a:t>Unternehmen bleiben.</a:t>
              </a:r>
            </a:p>
          </p:txBody>
        </p:sp>
        <p:sp>
          <p:nvSpPr>
            <p:cNvPr id="12" name="TextBox 11"/>
            <p:cNvSpPr txBox="1"/>
            <p:nvPr/>
          </p:nvSpPr>
          <p:spPr>
            <a:xfrm>
              <a:off x="805274" y="3523375"/>
              <a:ext cx="661480" cy="223091"/>
            </a:xfrm>
            <a:prstGeom prst="rect">
              <a:avLst/>
            </a:prstGeom>
            <a:noFill/>
          </p:spPr>
          <p:txBody>
            <a:bodyPr wrap="none" rtlCol="0">
              <a:spAutoFit/>
            </a:bodyPr>
            <a:lstStyle/>
            <a:p>
              <a:pPr defTabSz="914377">
                <a:buClrTx/>
              </a:pPr>
              <a:r>
                <a:rPr lang="en-US" sz="1333" kern="1200" dirty="0">
                  <a:solidFill>
                    <a:srgbClr val="383838"/>
                  </a:solidFill>
                  <a:latin typeface="Bebas Neue" charset="0"/>
                  <a:ea typeface="Bebas Neue" charset="0"/>
                  <a:cs typeface="Bebas Neue" charset="0"/>
                </a:rPr>
                <a:t>Open Source</a:t>
              </a:r>
              <a:endParaRPr lang="ru-RU" sz="1333" kern="1200" dirty="0">
                <a:solidFill>
                  <a:srgbClr val="383838"/>
                </a:solidFill>
                <a:latin typeface="Bebas Neue" charset="0"/>
                <a:ea typeface="Bebas Neue" charset="0"/>
                <a:cs typeface="Bebas Neue" charset="0"/>
              </a:endParaRPr>
            </a:p>
          </p:txBody>
        </p:sp>
      </p:grpSp>
      <p:grpSp>
        <p:nvGrpSpPr>
          <p:cNvPr id="3" name="Группа 2"/>
          <p:cNvGrpSpPr/>
          <p:nvPr/>
        </p:nvGrpSpPr>
        <p:grpSpPr>
          <a:xfrm>
            <a:off x="4417172" y="4005064"/>
            <a:ext cx="2943867" cy="2208245"/>
            <a:chOff x="3312879" y="3003798"/>
            <a:chExt cx="2207900" cy="1656184"/>
          </a:xfrm>
        </p:grpSpPr>
        <p:sp>
          <p:nvSpPr>
            <p:cNvPr id="16" name="Прямоугольник 15"/>
            <p:cNvSpPr/>
            <p:nvPr/>
          </p:nvSpPr>
          <p:spPr>
            <a:xfrm>
              <a:off x="3635896"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4975918"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2</a:t>
              </a:r>
              <a:r>
                <a:rPr lang="ru-RU" sz="4267" kern="1200" dirty="0">
                  <a:solidFill>
                    <a:srgbClr val="ECECEC"/>
                  </a:solidFill>
                  <a:latin typeface="Bebas Neue" charset="0"/>
                  <a:ea typeface="Bebas Neue" charset="0"/>
                  <a:cs typeface="Bebas Neue" charset="0"/>
                </a:rPr>
                <a:t>.</a:t>
              </a:r>
            </a:p>
          </p:txBody>
        </p:sp>
        <p:sp>
          <p:nvSpPr>
            <p:cNvPr id="18" name="Прямоугольник 17"/>
            <p:cNvSpPr/>
            <p:nvPr/>
          </p:nvSpPr>
          <p:spPr>
            <a:xfrm>
              <a:off x="3408729"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3312879" y="3716259"/>
              <a:ext cx="1378021" cy="519037"/>
            </a:xfrm>
            <a:prstGeom prst="rect">
              <a:avLst/>
            </a:prstGeom>
            <a:noFill/>
          </p:spPr>
          <p:txBody>
            <a:bodyPr wrap="none" rtlCol="0">
              <a:spAutoFit/>
            </a:bodyPr>
            <a:lstStyle/>
            <a:p>
              <a:pPr defTabSz="914377">
                <a:lnSpc>
                  <a:spcPct val="150000"/>
                </a:lnSpc>
                <a:buClrTx/>
              </a:pPr>
              <a:r>
                <a:rPr lang="de-DE" sz="667" kern="1200" dirty="0" err="1">
                  <a:solidFill>
                    <a:srgbClr val="7B7B7B"/>
                  </a:solidFill>
                  <a:latin typeface="Open Sans" charset="0"/>
                  <a:ea typeface="Open Sans" charset="0"/>
                  <a:cs typeface="Open Sans" charset="0"/>
                </a:rPr>
                <a:t>Podman</a:t>
              </a:r>
              <a:r>
                <a:rPr lang="de-DE" sz="667" kern="1200" dirty="0">
                  <a:solidFill>
                    <a:srgbClr val="7B7B7B"/>
                  </a:solidFill>
                  <a:latin typeface="Open Sans" charset="0"/>
                  <a:ea typeface="Open Sans" charset="0"/>
                  <a:cs typeface="Open Sans" charset="0"/>
                </a:rPr>
                <a:t> hat zu einem gewissen Grad</a:t>
              </a:r>
            </a:p>
            <a:p>
              <a:pPr defTabSz="914377">
                <a:lnSpc>
                  <a:spcPct val="150000"/>
                </a:lnSpc>
                <a:buClrTx/>
              </a:pPr>
              <a:r>
                <a:rPr lang="de-DE" sz="667" kern="1200" dirty="0">
                  <a:solidFill>
                    <a:srgbClr val="7B7B7B"/>
                  </a:solidFill>
                  <a:latin typeface="Open Sans" charset="0"/>
                  <a:ea typeface="Open Sans" charset="0"/>
                  <a:cs typeface="Open Sans" charset="0"/>
                </a:rPr>
                <a:t>Eine noch loyalere Community als Docker</a:t>
              </a:r>
            </a:p>
            <a:p>
              <a:pPr defTabSz="914377">
                <a:lnSpc>
                  <a:spcPct val="150000"/>
                </a:lnSpc>
                <a:buClrTx/>
              </a:pPr>
              <a:r>
                <a:rPr lang="de-DE" sz="667" kern="1200" dirty="0">
                  <a:solidFill>
                    <a:srgbClr val="7B7B7B"/>
                  </a:solidFill>
                  <a:latin typeface="Open Sans" charset="0"/>
                  <a:ea typeface="Open Sans" charset="0"/>
                  <a:cs typeface="Open Sans" charset="0"/>
                </a:rPr>
                <a:t>Über Jahre hat diese </a:t>
              </a:r>
              <a:r>
                <a:rPr lang="de-DE" sz="667" kern="1200" dirty="0" err="1">
                  <a:solidFill>
                    <a:srgbClr val="7B7B7B"/>
                  </a:solidFill>
                  <a:latin typeface="Open Sans" charset="0"/>
                  <a:ea typeface="Open Sans" charset="0"/>
                  <a:cs typeface="Open Sans" charset="0"/>
                </a:rPr>
                <a:t>Podman</a:t>
              </a:r>
              <a:r>
                <a:rPr lang="de-DE" sz="667" kern="1200" dirty="0">
                  <a:solidFill>
                    <a:srgbClr val="7B7B7B"/>
                  </a:solidFill>
                  <a:latin typeface="Open Sans" charset="0"/>
                  <a:ea typeface="Open Sans" charset="0"/>
                  <a:cs typeface="Open Sans" charset="0"/>
                </a:rPr>
                <a:t> weiter</a:t>
              </a:r>
            </a:p>
            <a:p>
              <a:pPr defTabSz="914377">
                <a:lnSpc>
                  <a:spcPct val="150000"/>
                </a:lnSpc>
                <a:buClrTx/>
              </a:pPr>
              <a:r>
                <a:rPr lang="de-DE" sz="667" kern="1200" dirty="0">
                  <a:solidFill>
                    <a:srgbClr val="7B7B7B"/>
                  </a:solidFill>
                  <a:latin typeface="Open Sans" charset="0"/>
                  <a:ea typeface="Open Sans" charset="0"/>
                  <a:cs typeface="Open Sans" charset="0"/>
                </a:rPr>
                <a:t>Entwickelt.</a:t>
              </a:r>
            </a:p>
          </p:txBody>
        </p:sp>
        <p:sp>
          <p:nvSpPr>
            <p:cNvPr id="20" name="TextBox 19"/>
            <p:cNvSpPr txBox="1"/>
            <p:nvPr/>
          </p:nvSpPr>
          <p:spPr>
            <a:xfrm>
              <a:off x="3325554" y="3523375"/>
              <a:ext cx="923570" cy="223091"/>
            </a:xfrm>
            <a:prstGeom prst="rect">
              <a:avLst/>
            </a:prstGeom>
            <a:noFill/>
          </p:spPr>
          <p:txBody>
            <a:bodyPr wrap="none" rtlCol="0">
              <a:spAutoFit/>
            </a:bodyPr>
            <a:lstStyle/>
            <a:p>
              <a:pPr defTabSz="914377">
                <a:buClrTx/>
              </a:pPr>
              <a:r>
                <a:rPr lang="en-US" sz="1333" kern="1200" dirty="0">
                  <a:solidFill>
                    <a:srgbClr val="383838"/>
                  </a:solidFill>
                  <a:latin typeface="Bebas Neue" charset="0"/>
                  <a:ea typeface="Bebas Neue" charset="0"/>
                  <a:cs typeface="Bebas Neue" charset="0"/>
                </a:rPr>
                <a:t>Starke Community</a:t>
              </a:r>
              <a:endParaRPr lang="ru-RU" sz="1333" kern="1200" dirty="0">
                <a:solidFill>
                  <a:srgbClr val="383838"/>
                </a:solidFill>
                <a:latin typeface="Bebas Neue" charset="0"/>
                <a:ea typeface="Bebas Neue" charset="0"/>
                <a:cs typeface="Bebas Neue" charset="0"/>
              </a:endParaRPr>
            </a:p>
          </p:txBody>
        </p:sp>
      </p:grpSp>
      <p:grpSp>
        <p:nvGrpSpPr>
          <p:cNvPr id="15" name="Группа 14"/>
          <p:cNvGrpSpPr/>
          <p:nvPr/>
        </p:nvGrpSpPr>
        <p:grpSpPr>
          <a:xfrm>
            <a:off x="7650603" y="4005064"/>
            <a:ext cx="2943867" cy="2208245"/>
            <a:chOff x="5737952" y="3003798"/>
            <a:chExt cx="2207900" cy="1656184"/>
          </a:xfrm>
        </p:grpSpPr>
        <p:sp>
          <p:nvSpPr>
            <p:cNvPr id="21" name="Прямоугольник 20"/>
            <p:cNvSpPr/>
            <p:nvPr/>
          </p:nvSpPr>
          <p:spPr>
            <a:xfrm>
              <a:off x="6060969"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2" name="TextBox 21"/>
            <p:cNvSpPr txBox="1"/>
            <p:nvPr/>
          </p:nvSpPr>
          <p:spPr>
            <a:xfrm>
              <a:off x="7400991"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3</a:t>
              </a:r>
              <a:r>
                <a:rPr lang="ru-RU" sz="4267" kern="1200" dirty="0">
                  <a:solidFill>
                    <a:srgbClr val="ECECEC"/>
                  </a:solidFill>
                  <a:latin typeface="Bebas Neue" charset="0"/>
                  <a:ea typeface="Bebas Neue" charset="0"/>
                  <a:cs typeface="Bebas Neue" charset="0"/>
                </a:rPr>
                <a:t>.</a:t>
              </a:r>
            </a:p>
          </p:txBody>
        </p:sp>
        <p:sp>
          <p:nvSpPr>
            <p:cNvPr id="23" name="Прямоугольник 22"/>
            <p:cNvSpPr/>
            <p:nvPr/>
          </p:nvSpPr>
          <p:spPr>
            <a:xfrm>
              <a:off x="5833802"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5737952" y="3716259"/>
              <a:ext cx="1292662" cy="403524"/>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Wären Docker von vielen Industrie</a:t>
              </a:r>
            </a:p>
            <a:p>
              <a:pPr defTabSz="914377">
                <a:lnSpc>
                  <a:spcPct val="150000"/>
                </a:lnSpc>
                <a:buClrTx/>
              </a:pPr>
              <a:r>
                <a:rPr lang="de-DE" sz="667" kern="1200" dirty="0">
                  <a:solidFill>
                    <a:srgbClr val="7B7B7B"/>
                  </a:solidFill>
                  <a:latin typeface="Open Sans" charset="0"/>
                  <a:ea typeface="Open Sans" charset="0"/>
                  <a:cs typeface="Open Sans" charset="0"/>
                </a:rPr>
                <a:t>Giganten unterstützt und benutzt wird</a:t>
              </a:r>
            </a:p>
            <a:p>
              <a:pPr defTabSz="914377">
                <a:lnSpc>
                  <a:spcPct val="150000"/>
                </a:lnSpc>
                <a:buClrTx/>
              </a:pPr>
              <a:r>
                <a:rPr lang="de-DE" sz="667" kern="1200" dirty="0">
                  <a:solidFill>
                    <a:srgbClr val="7B7B7B"/>
                  </a:solidFill>
                  <a:latin typeface="Open Sans" charset="0"/>
                  <a:ea typeface="Open Sans" charset="0"/>
                  <a:cs typeface="Open Sans" charset="0"/>
                </a:rPr>
                <a:t>Ist </a:t>
              </a:r>
              <a:r>
                <a:rPr lang="de-DE" sz="667" kern="1200" dirty="0" err="1">
                  <a:solidFill>
                    <a:srgbClr val="7B7B7B"/>
                  </a:solidFill>
                  <a:latin typeface="Open Sans" charset="0"/>
                  <a:ea typeface="Open Sans" charset="0"/>
                  <a:cs typeface="Open Sans" charset="0"/>
                </a:rPr>
                <a:t>Podman</a:t>
              </a:r>
              <a:r>
                <a:rPr lang="de-DE" sz="667" kern="1200" dirty="0">
                  <a:solidFill>
                    <a:srgbClr val="7B7B7B"/>
                  </a:solidFill>
                  <a:latin typeface="Open Sans" charset="0"/>
                  <a:ea typeface="Open Sans" charset="0"/>
                  <a:cs typeface="Open Sans" charset="0"/>
                </a:rPr>
                <a:t> unabhängig.</a:t>
              </a:r>
            </a:p>
          </p:txBody>
        </p:sp>
        <p:sp>
          <p:nvSpPr>
            <p:cNvPr id="25" name="TextBox 24"/>
            <p:cNvSpPr txBox="1"/>
            <p:nvPr/>
          </p:nvSpPr>
          <p:spPr>
            <a:xfrm>
              <a:off x="5750627" y="3523375"/>
              <a:ext cx="635030" cy="223091"/>
            </a:xfrm>
            <a:prstGeom prst="rect">
              <a:avLst/>
            </a:prstGeom>
            <a:noFill/>
          </p:spPr>
          <p:txBody>
            <a:bodyPr wrap="none" rtlCol="0">
              <a:spAutoFit/>
            </a:bodyPr>
            <a:lstStyle/>
            <a:p>
              <a:pPr defTabSz="914377">
                <a:buClrTx/>
              </a:pPr>
              <a:r>
                <a:rPr lang="de-DE" sz="1333" kern="1200" dirty="0">
                  <a:solidFill>
                    <a:srgbClr val="383838"/>
                  </a:solidFill>
                  <a:latin typeface="Bebas Neue" charset="0"/>
                  <a:ea typeface="Bebas Neue" charset="0"/>
                  <a:cs typeface="Bebas Neue" charset="0"/>
                </a:rPr>
                <a:t>Unabhängig</a:t>
              </a:r>
            </a:p>
          </p:txBody>
        </p:sp>
      </p:grpSp>
      <p:grpSp>
        <p:nvGrpSpPr>
          <p:cNvPr id="26" name="Группа 25"/>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8" name="TextBox 2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43</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8282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456803" y="-548"/>
            <a:ext cx="2182813" cy="1609579"/>
            <a:chOff x="342602" y="-411"/>
            <a:chExt cx="1289420" cy="1207184"/>
          </a:xfrm>
        </p:grpSpPr>
        <p:sp>
          <p:nvSpPr>
            <p:cNvPr id="5" name="Параллелограмм 25"/>
            <p:cNvSpPr/>
            <p:nvPr/>
          </p:nvSpPr>
          <p:spPr>
            <a:xfrm>
              <a:off x="438280" y="-411"/>
              <a:ext cx="1193742" cy="1207184"/>
            </a:xfrm>
            <a:custGeom>
              <a:avLst/>
              <a:gdLst>
                <a:gd name="connsiteX0" fmla="*/ 0 w 713495"/>
                <a:gd name="connsiteY0" fmla="*/ 1203598 h 1203598"/>
                <a:gd name="connsiteX1" fmla="*/ 178374 w 713495"/>
                <a:gd name="connsiteY1" fmla="*/ 0 h 1203598"/>
                <a:gd name="connsiteX2" fmla="*/ 713495 w 713495"/>
                <a:gd name="connsiteY2" fmla="*/ 0 h 1203598"/>
                <a:gd name="connsiteX3" fmla="*/ 535121 w 713495"/>
                <a:gd name="connsiteY3" fmla="*/ 1203598 h 1203598"/>
                <a:gd name="connsiteX4" fmla="*/ 0 w 713495"/>
                <a:gd name="connsiteY4" fmla="*/ 1203598 h 1203598"/>
                <a:gd name="connsiteX0" fmla="*/ 0 w 1142120"/>
                <a:gd name="connsiteY0" fmla="*/ 1203598 h 1203598"/>
                <a:gd name="connsiteX1" fmla="*/ 178374 w 1142120"/>
                <a:gd name="connsiteY1" fmla="*/ 0 h 1203598"/>
                <a:gd name="connsiteX2" fmla="*/ 1142120 w 1142120"/>
                <a:gd name="connsiteY2" fmla="*/ 0 h 1203598"/>
                <a:gd name="connsiteX3" fmla="*/ 535121 w 1142120"/>
                <a:gd name="connsiteY3" fmla="*/ 1203598 h 1203598"/>
                <a:gd name="connsiteX4" fmla="*/ 0 w 1142120"/>
                <a:gd name="connsiteY4" fmla="*/ 1203598 h 1203598"/>
                <a:gd name="connsiteX0" fmla="*/ 0 w 1142120"/>
                <a:gd name="connsiteY0" fmla="*/ 1206773 h 1206773"/>
                <a:gd name="connsiteX1" fmla="*/ 619699 w 1142120"/>
                <a:gd name="connsiteY1" fmla="*/ 0 h 1206773"/>
                <a:gd name="connsiteX2" fmla="*/ 1142120 w 1142120"/>
                <a:gd name="connsiteY2" fmla="*/ 3175 h 1206773"/>
                <a:gd name="connsiteX3" fmla="*/ 535121 w 1142120"/>
                <a:gd name="connsiteY3" fmla="*/ 1206773 h 1206773"/>
                <a:gd name="connsiteX4" fmla="*/ 0 w 1142120"/>
                <a:gd name="connsiteY4" fmla="*/ 1206773 h 1206773"/>
                <a:gd name="connsiteX0" fmla="*/ 0 w 1189745"/>
                <a:gd name="connsiteY0" fmla="*/ 1206773 h 1206773"/>
                <a:gd name="connsiteX1" fmla="*/ 619699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89745"/>
                <a:gd name="connsiteY0" fmla="*/ 1206773 h 1206773"/>
                <a:gd name="connsiteX1" fmla="*/ 686374 w 1189745"/>
                <a:gd name="connsiteY1" fmla="*/ 0 h 1206773"/>
                <a:gd name="connsiteX2" fmla="*/ 1189745 w 1189745"/>
                <a:gd name="connsiteY2" fmla="*/ 6350 h 1206773"/>
                <a:gd name="connsiteX3" fmla="*/ 535121 w 1189745"/>
                <a:gd name="connsiteY3" fmla="*/ 1206773 h 1206773"/>
                <a:gd name="connsiteX4" fmla="*/ 0 w 1189745"/>
                <a:gd name="connsiteY4" fmla="*/ 1206773 h 1206773"/>
                <a:gd name="connsiteX0" fmla="*/ 0 w 1192920"/>
                <a:gd name="connsiteY0" fmla="*/ 1206773 h 1206773"/>
                <a:gd name="connsiteX1" fmla="*/ 686374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92920"/>
                <a:gd name="connsiteY0" fmla="*/ 1206773 h 1206773"/>
                <a:gd name="connsiteX1" fmla="*/ 664149 w 1192920"/>
                <a:gd name="connsiteY1" fmla="*/ 0 h 1206773"/>
                <a:gd name="connsiteX2" fmla="*/ 1192920 w 1192920"/>
                <a:gd name="connsiteY2" fmla="*/ 3175 h 1206773"/>
                <a:gd name="connsiteX3" fmla="*/ 535121 w 1192920"/>
                <a:gd name="connsiteY3" fmla="*/ 1206773 h 1206773"/>
                <a:gd name="connsiteX4" fmla="*/ 0 w 1192920"/>
                <a:gd name="connsiteY4" fmla="*/ 1206773 h 1206773"/>
                <a:gd name="connsiteX0" fmla="*/ 0 w 1186570"/>
                <a:gd name="connsiteY0" fmla="*/ 1206773 h 1206773"/>
                <a:gd name="connsiteX1" fmla="*/ 664149 w 1186570"/>
                <a:gd name="connsiteY1" fmla="*/ 0 h 1206773"/>
                <a:gd name="connsiteX2" fmla="*/ 1186570 w 1186570"/>
                <a:gd name="connsiteY2" fmla="*/ 3175 h 1206773"/>
                <a:gd name="connsiteX3" fmla="*/ 535121 w 1186570"/>
                <a:gd name="connsiteY3" fmla="*/ 1206773 h 1206773"/>
                <a:gd name="connsiteX4" fmla="*/ 0 w 1186570"/>
                <a:gd name="connsiteY4" fmla="*/ 1206773 h 1206773"/>
                <a:gd name="connsiteX0" fmla="*/ 0 w 1193742"/>
                <a:gd name="connsiteY0" fmla="*/ 1207184 h 1207184"/>
                <a:gd name="connsiteX1" fmla="*/ 664149 w 1193742"/>
                <a:gd name="connsiteY1" fmla="*/ 411 h 1207184"/>
                <a:gd name="connsiteX2" fmla="*/ 1193742 w 1193742"/>
                <a:gd name="connsiteY2" fmla="*/ 0 h 1207184"/>
                <a:gd name="connsiteX3" fmla="*/ 535121 w 1193742"/>
                <a:gd name="connsiteY3" fmla="*/ 1207184 h 1207184"/>
                <a:gd name="connsiteX4" fmla="*/ 0 w 1193742"/>
                <a:gd name="connsiteY4" fmla="*/ 1207184 h 120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742" h="1207184">
                  <a:moveTo>
                    <a:pt x="0" y="1207184"/>
                  </a:moveTo>
                  <a:lnTo>
                    <a:pt x="664149" y="411"/>
                  </a:lnTo>
                  <a:lnTo>
                    <a:pt x="1193742" y="0"/>
                  </a:lnTo>
                  <a:lnTo>
                    <a:pt x="535121" y="1207184"/>
                  </a:lnTo>
                  <a:lnTo>
                    <a:pt x="0" y="1207184"/>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Параллелограмм 5"/>
            <p:cNvSpPr/>
            <p:nvPr/>
          </p:nvSpPr>
          <p:spPr>
            <a:xfrm>
              <a:off x="342602" y="0"/>
              <a:ext cx="713495" cy="1203598"/>
            </a:xfrm>
            <a:prstGeom prst="parallelogram">
              <a:avLst>
                <a:gd name="adj" fmla="val 93932"/>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662485" y="541841"/>
              <a:ext cx="567393" cy="346249"/>
            </a:xfrm>
            <a:prstGeom prst="rect">
              <a:avLst/>
            </a:prstGeom>
          </p:spPr>
          <p:txBody>
            <a:bodyPr wrap="none">
              <a:spAutoFit/>
            </a:bodyPr>
            <a:lstStyle/>
            <a:p>
              <a:pPr defTabSz="914377">
                <a:buClrTx/>
              </a:pPr>
              <a:r>
                <a:rPr lang="en-US" sz="2400" kern="1200" dirty="0" err="1">
                  <a:solidFill>
                    <a:srgbClr val="FFFFFF"/>
                  </a:solidFill>
                  <a:latin typeface="Bebas Neue" charset="0"/>
                  <a:ea typeface="Bebas Neue" charset="0"/>
                  <a:cs typeface="Bebas Neue" charset="0"/>
                </a:rPr>
                <a:t>negativ</a:t>
              </a:r>
              <a:endParaRPr lang="ru-RU" sz="2400" kern="1200" dirty="0">
                <a:solidFill>
                  <a:srgbClr val="383838"/>
                </a:solidFill>
                <a:latin typeface="Bebas Neue" charset="0"/>
                <a:ea typeface="Bebas Neue" charset="0"/>
                <a:cs typeface="Bebas Neue" charset="0"/>
              </a:endParaRPr>
            </a:p>
          </p:txBody>
        </p:sp>
      </p:grpSp>
      <p:grpSp>
        <p:nvGrpSpPr>
          <p:cNvPr id="29" name="Группа 28"/>
          <p:cNvGrpSpPr/>
          <p:nvPr/>
        </p:nvGrpSpPr>
        <p:grpSpPr>
          <a:xfrm>
            <a:off x="1038200" y="2372886"/>
            <a:ext cx="7938121" cy="891127"/>
            <a:chOff x="778649" y="1779662"/>
            <a:chExt cx="5953591" cy="668345"/>
          </a:xfrm>
        </p:grpSpPr>
        <p:sp>
          <p:nvSpPr>
            <p:cNvPr id="8" name="TextBox 7"/>
            <p:cNvSpPr txBox="1"/>
            <p:nvPr/>
          </p:nvSpPr>
          <p:spPr>
            <a:xfrm>
              <a:off x="778649" y="2094449"/>
              <a:ext cx="5953591"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Aber </a:t>
              </a:r>
              <a:r>
                <a:rPr lang="de-DE" sz="867" kern="1200" dirty="0" err="1">
                  <a:solidFill>
                    <a:srgbClr val="FFFFFF">
                      <a:lumMod val="50000"/>
                    </a:srgbClr>
                  </a:solidFill>
                  <a:latin typeface="Open Sans" charset="0"/>
                  <a:ea typeface="Open Sans" charset="0"/>
                  <a:cs typeface="Open Sans" charset="0"/>
                </a:rPr>
                <a:t>Podman</a:t>
              </a:r>
              <a:r>
                <a:rPr lang="de-DE" sz="867" kern="1200" dirty="0">
                  <a:solidFill>
                    <a:srgbClr val="FFFFFF">
                      <a:lumMod val="50000"/>
                    </a:srgbClr>
                  </a:solidFill>
                  <a:latin typeface="Open Sans" charset="0"/>
                  <a:ea typeface="Open Sans" charset="0"/>
                  <a:cs typeface="Open Sans" charset="0"/>
                </a:rPr>
                <a:t> hat nicht nur positive Aspekte. Im folgenden werden ein paar der gravierendsten negative Aspekte beleuchtet und aufgelistet. Dabei ist wichtig das in Betracht gezogen wird das viele der negative Aspekte nur Kleinigkeiten sind die nur im Vergleich mit Docker auftauchen.</a:t>
              </a:r>
            </a:p>
          </p:txBody>
        </p:sp>
        <p:sp>
          <p:nvSpPr>
            <p:cNvPr id="9" name="TextBox 8"/>
            <p:cNvSpPr txBox="1"/>
            <p:nvPr/>
          </p:nvSpPr>
          <p:spPr>
            <a:xfrm>
              <a:off x="778649" y="1779662"/>
              <a:ext cx="1656944"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ARGUMENTE GEGEN PODMAN</a:t>
              </a:r>
              <a:endParaRPr lang="ru-RU" sz="1867" kern="1200" dirty="0">
                <a:solidFill>
                  <a:srgbClr val="383838"/>
                </a:solidFill>
                <a:latin typeface="Bebas Neue" charset="0"/>
                <a:ea typeface="Bebas Neue" charset="0"/>
                <a:cs typeface="Bebas Neue" charset="0"/>
              </a:endParaRPr>
            </a:p>
          </p:txBody>
        </p:sp>
      </p:grpSp>
      <p:grpSp>
        <p:nvGrpSpPr>
          <p:cNvPr id="2" name="Группа 1"/>
          <p:cNvGrpSpPr/>
          <p:nvPr/>
        </p:nvGrpSpPr>
        <p:grpSpPr>
          <a:xfrm>
            <a:off x="1056799" y="4005064"/>
            <a:ext cx="2943866" cy="2208245"/>
            <a:chOff x="792599" y="3003798"/>
            <a:chExt cx="2207900" cy="1656184"/>
          </a:xfrm>
        </p:grpSpPr>
        <p:sp>
          <p:nvSpPr>
            <p:cNvPr id="10" name="Прямоугольник 9"/>
            <p:cNvSpPr/>
            <p:nvPr/>
          </p:nvSpPr>
          <p:spPr>
            <a:xfrm>
              <a:off x="1115616"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2455638"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1</a:t>
              </a:r>
              <a:r>
                <a:rPr lang="ru-RU" sz="4267" kern="1200" dirty="0">
                  <a:solidFill>
                    <a:srgbClr val="ECECEC"/>
                  </a:solidFill>
                  <a:latin typeface="Bebas Neue" charset="0"/>
                  <a:ea typeface="Bebas Neue" charset="0"/>
                  <a:cs typeface="Bebas Neue" charset="0"/>
                </a:rPr>
                <a:t>.</a:t>
              </a:r>
            </a:p>
          </p:txBody>
        </p:sp>
        <p:sp>
          <p:nvSpPr>
            <p:cNvPr id="14" name="Прямоугольник 13"/>
            <p:cNvSpPr/>
            <p:nvPr/>
          </p:nvSpPr>
          <p:spPr>
            <a:xfrm>
              <a:off x="888449"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TextBox 12"/>
            <p:cNvSpPr txBox="1"/>
            <p:nvPr/>
          </p:nvSpPr>
          <p:spPr>
            <a:xfrm>
              <a:off x="792599" y="3716259"/>
              <a:ext cx="1172436" cy="519037"/>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Es mag zwar sein das </a:t>
              </a:r>
              <a:r>
                <a:rPr lang="de-DE" sz="667" kern="1200" dirty="0" err="1">
                  <a:solidFill>
                    <a:srgbClr val="7B7B7B"/>
                  </a:solidFill>
                  <a:latin typeface="Open Sans" charset="0"/>
                  <a:ea typeface="Open Sans" charset="0"/>
                  <a:cs typeface="Open Sans" charset="0"/>
                </a:rPr>
                <a:t>Podman</a:t>
              </a:r>
              <a:r>
                <a:rPr lang="de-DE" sz="667" kern="1200" dirty="0">
                  <a:solidFill>
                    <a:srgbClr val="7B7B7B"/>
                  </a:solidFill>
                  <a:latin typeface="Open Sans" charset="0"/>
                  <a:ea typeface="Open Sans" charset="0"/>
                  <a:cs typeface="Open Sans" charset="0"/>
                </a:rPr>
                <a:t> ein</a:t>
              </a:r>
            </a:p>
            <a:p>
              <a:pPr defTabSz="914377">
                <a:lnSpc>
                  <a:spcPct val="150000"/>
                </a:lnSpc>
                <a:buClrTx/>
              </a:pPr>
              <a:r>
                <a:rPr lang="de-DE" sz="667" kern="1200" dirty="0">
                  <a:solidFill>
                    <a:srgbClr val="7B7B7B"/>
                  </a:solidFill>
                  <a:latin typeface="Open Sans" charset="0"/>
                  <a:ea typeface="Open Sans" charset="0"/>
                  <a:cs typeface="Open Sans" charset="0"/>
                </a:rPr>
                <a:t>Ausgereiftes und funktionierendes</a:t>
              </a:r>
            </a:p>
            <a:p>
              <a:pPr defTabSz="914377">
                <a:lnSpc>
                  <a:spcPct val="150000"/>
                </a:lnSpc>
                <a:buClrTx/>
              </a:pPr>
              <a:r>
                <a:rPr lang="de-DE" sz="667" kern="1200" dirty="0">
                  <a:solidFill>
                    <a:srgbClr val="7B7B7B"/>
                  </a:solidFill>
                  <a:latin typeface="Open Sans" charset="0"/>
                  <a:ea typeface="Open Sans" charset="0"/>
                  <a:cs typeface="Open Sans" charset="0"/>
                </a:rPr>
                <a:t>Werkzeug ist aber der geringe </a:t>
              </a:r>
            </a:p>
            <a:p>
              <a:pPr defTabSz="914377">
                <a:lnSpc>
                  <a:spcPct val="150000"/>
                </a:lnSpc>
                <a:buClrTx/>
              </a:pPr>
              <a:r>
                <a:rPr lang="de-DE" sz="667" kern="1200" dirty="0">
                  <a:solidFill>
                    <a:srgbClr val="7B7B7B"/>
                  </a:solidFill>
                  <a:latin typeface="Open Sans" charset="0"/>
                  <a:ea typeface="Open Sans" charset="0"/>
                  <a:cs typeface="Open Sans" charset="0"/>
                </a:rPr>
                <a:t>Marktanteil hält es zurück</a:t>
              </a:r>
            </a:p>
          </p:txBody>
        </p:sp>
        <p:sp>
          <p:nvSpPr>
            <p:cNvPr id="12" name="TextBox 11"/>
            <p:cNvSpPr txBox="1"/>
            <p:nvPr/>
          </p:nvSpPr>
          <p:spPr>
            <a:xfrm>
              <a:off x="805274" y="3523375"/>
              <a:ext cx="1077459" cy="223091"/>
            </a:xfrm>
            <a:prstGeom prst="rect">
              <a:avLst/>
            </a:prstGeom>
            <a:noFill/>
          </p:spPr>
          <p:txBody>
            <a:bodyPr wrap="none" rtlCol="0">
              <a:spAutoFit/>
            </a:bodyPr>
            <a:lstStyle/>
            <a:p>
              <a:pPr defTabSz="914377">
                <a:buClrTx/>
              </a:pPr>
              <a:r>
                <a:rPr lang="de-DE" sz="1333" kern="1200" dirty="0">
                  <a:solidFill>
                    <a:srgbClr val="383838"/>
                  </a:solidFill>
                  <a:latin typeface="Bebas Neue" charset="0"/>
                  <a:ea typeface="Bebas Neue" charset="0"/>
                  <a:cs typeface="Bebas Neue" charset="0"/>
                </a:rPr>
                <a:t>Geringer Marktanteil</a:t>
              </a:r>
            </a:p>
          </p:txBody>
        </p:sp>
      </p:grpSp>
      <p:grpSp>
        <p:nvGrpSpPr>
          <p:cNvPr id="3" name="Группа 2"/>
          <p:cNvGrpSpPr/>
          <p:nvPr/>
        </p:nvGrpSpPr>
        <p:grpSpPr>
          <a:xfrm>
            <a:off x="4417172" y="4005064"/>
            <a:ext cx="2943867" cy="2208245"/>
            <a:chOff x="3312879" y="3003798"/>
            <a:chExt cx="2207900" cy="1656184"/>
          </a:xfrm>
        </p:grpSpPr>
        <p:sp>
          <p:nvSpPr>
            <p:cNvPr id="16" name="Прямоугольник 15"/>
            <p:cNvSpPr/>
            <p:nvPr/>
          </p:nvSpPr>
          <p:spPr>
            <a:xfrm>
              <a:off x="3635896"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4975918"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2</a:t>
              </a:r>
              <a:r>
                <a:rPr lang="ru-RU" sz="4267" kern="1200" dirty="0">
                  <a:solidFill>
                    <a:srgbClr val="ECECEC"/>
                  </a:solidFill>
                  <a:latin typeface="Bebas Neue" charset="0"/>
                  <a:ea typeface="Bebas Neue" charset="0"/>
                  <a:cs typeface="Bebas Neue" charset="0"/>
                </a:rPr>
                <a:t>.</a:t>
              </a:r>
            </a:p>
          </p:txBody>
        </p:sp>
        <p:sp>
          <p:nvSpPr>
            <p:cNvPr id="18" name="Прямоугольник 17"/>
            <p:cNvSpPr/>
            <p:nvPr/>
          </p:nvSpPr>
          <p:spPr>
            <a:xfrm>
              <a:off x="3408729"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3312879" y="3716259"/>
              <a:ext cx="1240965" cy="519037"/>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Da </a:t>
              </a:r>
              <a:r>
                <a:rPr lang="de-DE" sz="667" kern="1200" dirty="0" err="1">
                  <a:solidFill>
                    <a:srgbClr val="7B7B7B"/>
                  </a:solidFill>
                  <a:latin typeface="Open Sans" charset="0"/>
                  <a:ea typeface="Open Sans" charset="0"/>
                  <a:cs typeface="Open Sans" charset="0"/>
                </a:rPr>
                <a:t>Podman</a:t>
              </a:r>
              <a:r>
                <a:rPr lang="de-DE" sz="667" kern="1200" dirty="0">
                  <a:solidFill>
                    <a:srgbClr val="7B7B7B"/>
                  </a:solidFill>
                  <a:latin typeface="Open Sans" charset="0"/>
                  <a:ea typeface="Open Sans" charset="0"/>
                  <a:cs typeface="Open Sans" charset="0"/>
                </a:rPr>
                <a:t> Open Source ist </a:t>
              </a:r>
            </a:p>
            <a:p>
              <a:pPr defTabSz="914377">
                <a:lnSpc>
                  <a:spcPct val="150000"/>
                </a:lnSpc>
                <a:buClrTx/>
              </a:pPr>
              <a:r>
                <a:rPr lang="de-DE" sz="667" kern="1200" dirty="0">
                  <a:solidFill>
                    <a:srgbClr val="7B7B7B"/>
                  </a:solidFill>
                  <a:latin typeface="Open Sans" charset="0"/>
                  <a:ea typeface="Open Sans" charset="0"/>
                  <a:cs typeface="Open Sans" charset="0"/>
                </a:rPr>
                <a:t>Und nur von einem kleinem Teil</a:t>
              </a:r>
            </a:p>
            <a:p>
              <a:pPr defTabSz="914377">
                <a:lnSpc>
                  <a:spcPct val="150000"/>
                </a:lnSpc>
                <a:buClrTx/>
              </a:pPr>
              <a:r>
                <a:rPr lang="de-DE" sz="667" kern="1200" dirty="0">
                  <a:solidFill>
                    <a:srgbClr val="7B7B7B"/>
                  </a:solidFill>
                  <a:latin typeface="Open Sans" charset="0"/>
                  <a:ea typeface="Open Sans" charset="0"/>
                  <a:cs typeface="Open Sans" charset="0"/>
                </a:rPr>
                <a:t>Der Community aktiv entwickelt wird</a:t>
              </a:r>
            </a:p>
            <a:p>
              <a:pPr defTabSz="914377">
                <a:lnSpc>
                  <a:spcPct val="150000"/>
                </a:lnSpc>
                <a:buClrTx/>
              </a:pPr>
              <a:r>
                <a:rPr lang="de-DE" sz="667" kern="1200" dirty="0">
                  <a:solidFill>
                    <a:srgbClr val="7B7B7B"/>
                  </a:solidFill>
                  <a:latin typeface="Open Sans" charset="0"/>
                  <a:ea typeface="Open Sans" charset="0"/>
                  <a:cs typeface="Open Sans" charset="0"/>
                </a:rPr>
                <a:t>Besitzt es nicht so viele Funktionen</a:t>
              </a:r>
            </a:p>
          </p:txBody>
        </p:sp>
        <p:sp>
          <p:nvSpPr>
            <p:cNvPr id="20" name="TextBox 19"/>
            <p:cNvSpPr txBox="1"/>
            <p:nvPr/>
          </p:nvSpPr>
          <p:spPr>
            <a:xfrm>
              <a:off x="3325554" y="3523375"/>
              <a:ext cx="989694" cy="223091"/>
            </a:xfrm>
            <a:prstGeom prst="rect">
              <a:avLst/>
            </a:prstGeom>
            <a:noFill/>
          </p:spPr>
          <p:txBody>
            <a:bodyPr wrap="none" rtlCol="0">
              <a:spAutoFit/>
            </a:bodyPr>
            <a:lstStyle/>
            <a:p>
              <a:pPr defTabSz="914377">
                <a:buClrTx/>
              </a:pPr>
              <a:r>
                <a:rPr lang="de-DE" sz="1333" kern="1200" dirty="0">
                  <a:solidFill>
                    <a:srgbClr val="383838"/>
                  </a:solidFill>
                  <a:latin typeface="Bebas Neue" charset="0"/>
                  <a:ea typeface="Bebas Neue" charset="0"/>
                  <a:cs typeface="Bebas Neue" charset="0"/>
                </a:rPr>
                <a:t>Weniger Funktionen</a:t>
              </a:r>
              <a:endParaRPr lang="ru-RU" sz="1333" kern="1200" dirty="0">
                <a:solidFill>
                  <a:srgbClr val="383838"/>
                </a:solidFill>
                <a:latin typeface="Bebas Neue" charset="0"/>
                <a:ea typeface="Bebas Neue" charset="0"/>
                <a:cs typeface="Bebas Neue" charset="0"/>
              </a:endParaRPr>
            </a:p>
          </p:txBody>
        </p:sp>
      </p:grpSp>
      <p:grpSp>
        <p:nvGrpSpPr>
          <p:cNvPr id="15" name="Группа 14"/>
          <p:cNvGrpSpPr/>
          <p:nvPr/>
        </p:nvGrpSpPr>
        <p:grpSpPr>
          <a:xfrm>
            <a:off x="7650603" y="4005064"/>
            <a:ext cx="2943867" cy="2208245"/>
            <a:chOff x="5737952" y="3003798"/>
            <a:chExt cx="2207900" cy="1656184"/>
          </a:xfrm>
        </p:grpSpPr>
        <p:sp>
          <p:nvSpPr>
            <p:cNvPr id="21" name="Прямоугольник 20"/>
            <p:cNvSpPr/>
            <p:nvPr/>
          </p:nvSpPr>
          <p:spPr>
            <a:xfrm>
              <a:off x="6060969" y="3003798"/>
              <a:ext cx="1872208" cy="1656184"/>
            </a:xfrm>
            <a:prstGeom prst="rect">
              <a:avLst/>
            </a:prstGeom>
            <a:noFill/>
            <a:ln w="9525"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2" name="TextBox 21"/>
            <p:cNvSpPr txBox="1"/>
            <p:nvPr/>
          </p:nvSpPr>
          <p:spPr>
            <a:xfrm>
              <a:off x="7400991" y="3113565"/>
              <a:ext cx="544861" cy="561741"/>
            </a:xfrm>
            <a:prstGeom prst="rect">
              <a:avLst/>
            </a:prstGeom>
            <a:noFill/>
          </p:spPr>
          <p:txBody>
            <a:bodyPr wrap="none" rtlCol="0">
              <a:spAutoFit/>
            </a:bodyPr>
            <a:lstStyle/>
            <a:p>
              <a:pPr algn="r" defTabSz="914377">
                <a:buClrTx/>
              </a:pPr>
              <a:r>
                <a:rPr lang="ru-RU" sz="4267" kern="1200" dirty="0">
                  <a:solidFill>
                    <a:srgbClr val="ECECEC"/>
                  </a:solidFill>
                  <a:latin typeface="Bebas Neue" charset="0"/>
                  <a:ea typeface="Bebas Neue" charset="0"/>
                  <a:cs typeface="Bebas Neue" charset="0"/>
                </a:rPr>
                <a:t>0</a:t>
              </a:r>
              <a:r>
                <a:rPr lang="en-US" sz="4267" kern="1200" dirty="0">
                  <a:solidFill>
                    <a:srgbClr val="ECECEC"/>
                  </a:solidFill>
                  <a:latin typeface="Bebas Neue" charset="0"/>
                  <a:ea typeface="Bebas Neue" charset="0"/>
                  <a:cs typeface="Bebas Neue" charset="0"/>
                </a:rPr>
                <a:t>3</a:t>
              </a:r>
              <a:r>
                <a:rPr lang="ru-RU" sz="4267" kern="1200" dirty="0">
                  <a:solidFill>
                    <a:srgbClr val="ECECEC"/>
                  </a:solidFill>
                  <a:latin typeface="Bebas Neue" charset="0"/>
                  <a:ea typeface="Bebas Neue" charset="0"/>
                  <a:cs typeface="Bebas Neue" charset="0"/>
                </a:rPr>
                <a:t>.</a:t>
              </a:r>
            </a:p>
          </p:txBody>
        </p:sp>
        <p:sp>
          <p:nvSpPr>
            <p:cNvPr id="23" name="Прямоугольник 22"/>
            <p:cNvSpPr/>
            <p:nvPr/>
          </p:nvSpPr>
          <p:spPr>
            <a:xfrm>
              <a:off x="5833802" y="3399842"/>
              <a:ext cx="720080" cy="86409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5737952" y="3716259"/>
              <a:ext cx="1245774" cy="519037"/>
            </a:xfrm>
            <a:prstGeom prst="rect">
              <a:avLst/>
            </a:prstGeom>
            <a:noFill/>
          </p:spPr>
          <p:txBody>
            <a:bodyPr wrap="none" rtlCol="0">
              <a:spAutoFit/>
            </a:bodyPr>
            <a:lstStyle/>
            <a:p>
              <a:pPr defTabSz="914377">
                <a:lnSpc>
                  <a:spcPct val="150000"/>
                </a:lnSpc>
                <a:buClrTx/>
              </a:pPr>
              <a:r>
                <a:rPr lang="de-DE" sz="667" kern="1200" dirty="0">
                  <a:solidFill>
                    <a:srgbClr val="7B7B7B"/>
                  </a:solidFill>
                  <a:latin typeface="Open Sans" charset="0"/>
                  <a:ea typeface="Open Sans" charset="0"/>
                  <a:cs typeface="Open Sans" charset="0"/>
                </a:rPr>
                <a:t>Kapital ist alles wenn es um Software</a:t>
              </a:r>
            </a:p>
            <a:p>
              <a:pPr defTabSz="914377">
                <a:lnSpc>
                  <a:spcPct val="150000"/>
                </a:lnSpc>
                <a:buClrTx/>
              </a:pPr>
              <a:r>
                <a:rPr lang="de-DE" sz="667" kern="1200" dirty="0">
                  <a:solidFill>
                    <a:srgbClr val="7B7B7B"/>
                  </a:solidFill>
                  <a:latin typeface="Open Sans" charset="0"/>
                  <a:ea typeface="Open Sans" charset="0"/>
                  <a:cs typeface="Open Sans" charset="0"/>
                </a:rPr>
                <a:t>Entwicklung geht und leider hat </a:t>
              </a:r>
            </a:p>
            <a:p>
              <a:pPr defTabSz="914377">
                <a:lnSpc>
                  <a:spcPct val="150000"/>
                </a:lnSpc>
                <a:buClrTx/>
              </a:pPr>
              <a:r>
                <a:rPr lang="de-DE" sz="667" kern="1200" dirty="0" err="1">
                  <a:solidFill>
                    <a:srgbClr val="7B7B7B"/>
                  </a:solidFill>
                  <a:latin typeface="Open Sans" charset="0"/>
                  <a:ea typeface="Open Sans" charset="0"/>
                  <a:cs typeface="Open Sans" charset="0"/>
                </a:rPr>
                <a:t>Podman</a:t>
              </a:r>
              <a:r>
                <a:rPr lang="de-DE" sz="667" kern="1200" dirty="0">
                  <a:solidFill>
                    <a:srgbClr val="7B7B7B"/>
                  </a:solidFill>
                  <a:latin typeface="Open Sans" charset="0"/>
                  <a:ea typeface="Open Sans" charset="0"/>
                  <a:cs typeface="Open Sans" charset="0"/>
                </a:rPr>
                <a:t> keinen großen Geldgeber </a:t>
              </a:r>
            </a:p>
            <a:p>
              <a:pPr defTabSz="914377">
                <a:lnSpc>
                  <a:spcPct val="150000"/>
                </a:lnSpc>
                <a:buClrTx/>
              </a:pPr>
              <a:r>
                <a:rPr lang="de-DE" sz="667" kern="1200" dirty="0">
                  <a:solidFill>
                    <a:srgbClr val="7B7B7B"/>
                  </a:solidFill>
                  <a:latin typeface="Open Sans" charset="0"/>
                  <a:ea typeface="Open Sans" charset="0"/>
                  <a:cs typeface="Open Sans" charset="0"/>
                </a:rPr>
                <a:t>Hinter sich stehen</a:t>
              </a:r>
            </a:p>
          </p:txBody>
        </p:sp>
        <p:sp>
          <p:nvSpPr>
            <p:cNvPr id="25" name="TextBox 24"/>
            <p:cNvSpPr txBox="1"/>
            <p:nvPr/>
          </p:nvSpPr>
          <p:spPr>
            <a:xfrm>
              <a:off x="5750627" y="3523375"/>
              <a:ext cx="826188" cy="223091"/>
            </a:xfrm>
            <a:prstGeom prst="rect">
              <a:avLst/>
            </a:prstGeom>
            <a:noFill/>
          </p:spPr>
          <p:txBody>
            <a:bodyPr wrap="none" rtlCol="0">
              <a:spAutoFit/>
            </a:bodyPr>
            <a:lstStyle/>
            <a:p>
              <a:pPr defTabSz="914377">
                <a:buClrTx/>
              </a:pPr>
              <a:r>
                <a:rPr lang="de-DE" sz="1333" kern="1200" dirty="0">
                  <a:solidFill>
                    <a:srgbClr val="383838"/>
                  </a:solidFill>
                  <a:latin typeface="Bebas Neue" charset="0"/>
                  <a:ea typeface="Bebas Neue" charset="0"/>
                  <a:cs typeface="Bebas Neue" charset="0"/>
                </a:rPr>
                <a:t>Weniger Kapital</a:t>
              </a:r>
            </a:p>
          </p:txBody>
        </p:sp>
      </p:grpSp>
      <p:grpSp>
        <p:nvGrpSpPr>
          <p:cNvPr id="26" name="Группа 25"/>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8" name="TextBox 2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44</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18445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108543"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Installation von Docker</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Industrieler Standard?</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7" name="Bildplatzhalter 6">
            <a:extLst>
              <a:ext uri="{FF2B5EF4-FFF2-40B4-BE49-F238E27FC236}">
                <a16:creationId xmlns:a16="http://schemas.microsoft.com/office/drawing/2014/main" id="{23D6348E-1448-EA23-4925-E46DFB1CBE71}"/>
              </a:ext>
            </a:extLst>
          </p:cNvPr>
          <p:cNvPicPr>
            <a:picLocks noGrp="1" noChangeAspect="1"/>
          </p:cNvPicPr>
          <p:nvPr>
            <p:ph type="pic" sz="quarter" idx="10"/>
          </p:nvPr>
        </p:nvPicPr>
        <p:blipFill rotWithShape="1">
          <a:blip r:embed="rId3"/>
          <a:srcRect l="-50922" t="-15864" r="-122721" b="-186918"/>
          <a:stretch/>
        </p:blipFill>
        <p:spPr>
          <a:xfrm>
            <a:off x="4702286" y="0"/>
            <a:ext cx="7489716" cy="6858000"/>
          </a:xfrm>
          <a:solidFill>
            <a:schemeClr val="bg1"/>
          </a:solidFill>
        </p:spPr>
      </p:pic>
      <p:pic>
        <p:nvPicPr>
          <p:cNvPr id="15" name="Grafik 14">
            <a:extLst>
              <a:ext uri="{FF2B5EF4-FFF2-40B4-BE49-F238E27FC236}">
                <a16:creationId xmlns:a16="http://schemas.microsoft.com/office/drawing/2014/main" id="{84ECAE7D-7D82-0007-8AC0-A9F37108A98A}"/>
              </a:ext>
            </a:extLst>
          </p:cNvPr>
          <p:cNvPicPr>
            <a:picLocks noChangeAspect="1"/>
          </p:cNvPicPr>
          <p:nvPr/>
        </p:nvPicPr>
        <p:blipFill>
          <a:blip r:embed="rId4"/>
          <a:stretch>
            <a:fillRect/>
          </a:stretch>
        </p:blipFill>
        <p:spPr>
          <a:xfrm>
            <a:off x="9158838" y="4236004"/>
            <a:ext cx="2053599" cy="1998395"/>
          </a:xfrm>
          <a:prstGeom prst="rect">
            <a:avLst/>
          </a:prstGeom>
        </p:spPr>
      </p:pic>
      <p:pic>
        <p:nvPicPr>
          <p:cNvPr id="17" name="Grafik 16">
            <a:extLst>
              <a:ext uri="{FF2B5EF4-FFF2-40B4-BE49-F238E27FC236}">
                <a16:creationId xmlns:a16="http://schemas.microsoft.com/office/drawing/2014/main" id="{41CF953D-CA0B-F7AB-2D8F-70213C4D3597}"/>
              </a:ext>
            </a:extLst>
          </p:cNvPr>
          <p:cNvPicPr>
            <a:picLocks noChangeAspect="1"/>
          </p:cNvPicPr>
          <p:nvPr/>
        </p:nvPicPr>
        <p:blipFill>
          <a:blip r:embed="rId5"/>
          <a:stretch>
            <a:fillRect/>
          </a:stretch>
        </p:blipFill>
        <p:spPr>
          <a:xfrm>
            <a:off x="7390998" y="2541031"/>
            <a:ext cx="1905000" cy="1905000"/>
          </a:xfrm>
          <a:prstGeom prst="rect">
            <a:avLst/>
          </a:prstGeom>
        </p:spPr>
      </p:pic>
    </p:spTree>
    <p:extLst>
      <p:ext uri="{BB962C8B-B14F-4D97-AF65-F5344CB8AC3E}">
        <p14:creationId xmlns:p14="http://schemas.microsoft.com/office/powerpoint/2010/main" val="21157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a:extLst>
              <a:ext uri="{FF2B5EF4-FFF2-40B4-BE49-F238E27FC236}">
                <a16:creationId xmlns:a16="http://schemas.microsoft.com/office/drawing/2014/main" id="{0A585F8D-109B-16FD-B03F-C5330BF45A3D}"/>
              </a:ext>
            </a:extLst>
          </p:cNvPr>
          <p:cNvPicPr>
            <a:picLocks noGrp="1" noChangeAspect="1"/>
          </p:cNvPicPr>
          <p:nvPr>
            <p:ph type="pic" sz="quarter" idx="10"/>
          </p:nvPr>
        </p:nvPicPr>
        <p:blipFill rotWithShape="1">
          <a:blip r:embed="rId2"/>
          <a:srcRect l="11485" t="-15453" r="-63459" b="-24177"/>
          <a:stretch/>
        </p:blipFill>
        <p:spPr>
          <a:xfrm>
            <a:off x="0" y="0"/>
            <a:ext cx="12192000" cy="6858000"/>
          </a:xfrm>
          <a:solidFill>
            <a:srgbClr val="FFFFFF"/>
          </a:solidFill>
        </p:spPr>
      </p:pic>
      <p:grpSp>
        <p:nvGrpSpPr>
          <p:cNvPr id="2" name="Группа 1"/>
          <p:cNvGrpSpPr/>
          <p:nvPr/>
        </p:nvGrpSpPr>
        <p:grpSpPr>
          <a:xfrm>
            <a:off x="3119669" y="3621020"/>
            <a:ext cx="8640960" cy="2176276"/>
            <a:chOff x="2339752" y="2715765"/>
            <a:chExt cx="6480720" cy="1632207"/>
          </a:xfrm>
        </p:grpSpPr>
        <p:sp>
          <p:nvSpPr>
            <p:cNvPr id="6" name="Прямоугольник 5"/>
            <p:cNvSpPr/>
            <p:nvPr/>
          </p:nvSpPr>
          <p:spPr>
            <a:xfrm>
              <a:off x="2339752" y="2715766"/>
              <a:ext cx="6480720" cy="163220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dirty="0">
                <a:solidFill>
                  <a:srgbClr val="FFFFFF"/>
                </a:solidFill>
                <a:latin typeface="Calibri" panose="020F0502020204030204"/>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2443648" y="3075806"/>
              <a:ext cx="1296269"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Gibt es einen Standard</a:t>
              </a:r>
            </a:p>
          </p:txBody>
        </p:sp>
        <p:sp>
          <p:nvSpPr>
            <p:cNvPr id="10" name="TextBox 9"/>
            <p:cNvSpPr txBox="1"/>
            <p:nvPr/>
          </p:nvSpPr>
          <p:spPr>
            <a:xfrm>
              <a:off x="2443648" y="3414869"/>
              <a:ext cx="6088792" cy="7469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Zum jetzigen Zeitpunkt ist Docker der Industriele Standard was Container und Container Technologien in der IT anbelangt. Doch dies kann sich rasant ändern abhängig davon wie weit Alternativen wie </a:t>
              </a:r>
              <a:r>
                <a:rPr lang="de-DE" sz="800" kern="1200" dirty="0" err="1">
                  <a:solidFill>
                    <a:srgbClr val="FFFFFF">
                      <a:lumMod val="50000"/>
                    </a:srgbClr>
                  </a:solidFill>
                  <a:latin typeface="Open Sans" charset="0"/>
                  <a:ea typeface="Open Sans" charset="0"/>
                  <a:cs typeface="Open Sans" charset="0"/>
                </a:rPr>
                <a:t>Podman</a:t>
              </a:r>
              <a:r>
                <a:rPr lang="de-DE" sz="800" kern="1200" dirty="0">
                  <a:solidFill>
                    <a:srgbClr val="FFFFFF">
                      <a:lumMod val="50000"/>
                    </a:srgbClr>
                  </a:solidFill>
                  <a:latin typeface="Open Sans" charset="0"/>
                  <a:ea typeface="Open Sans" charset="0"/>
                  <a:cs typeface="Open Sans" charset="0"/>
                </a:rPr>
                <a:t> noch entwickelt bzw. wie lange diese Alternativen brauchen Docker einzuholen.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Insgesamt kann man sagen das Docker der Standard ist nach dem sich andere nach ausrichten. Docker gibt die Entwicklungsrichtung an. Zum Beispiel die Orchestrierung von Containern sowie von gesamten Entwicklungs-, Test- und Produktivsystemen.</a:t>
              </a: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5" name="TextBox 14"/>
            <p:cNvSpPr txBox="1"/>
            <p:nvPr/>
          </p:nvSpPr>
          <p:spPr>
            <a:xfrm>
              <a:off x="8615767" y="362013"/>
              <a:ext cx="199815"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5</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49262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defTabSz="914377">
                <a:buClrTx/>
              </a:pPr>
              <a:r>
                <a:rPr lang="da-DK" sz="2400" kern="1200" dirty="0">
                  <a:solidFill>
                    <a:srgbClr val="FFFFFF"/>
                  </a:solidFill>
                  <a:latin typeface="Bebas Neue" charset="0"/>
                  <a:ea typeface="Bebas Neue" charset="0"/>
                  <a:cs typeface="Bebas Neue" charset="0"/>
                </a:rPr>
                <a:t>Zeit:  60 Minuten</a:t>
              </a:r>
              <a:endParaRPr lang="ru-RU" sz="2400" kern="1200" dirty="0">
                <a:solidFill>
                  <a:srgbClr val="FFFFFF"/>
                </a:solidFill>
                <a:latin typeface="Bebas Neue" charset="0"/>
                <a:ea typeface="Bebas Neue" charset="0"/>
                <a:cs typeface="Bebas Neue" charset="0"/>
              </a:endParaRPr>
            </a:p>
          </p:txBody>
        </p:sp>
      </p:grpSp>
      <p:sp>
        <p:nvSpPr>
          <p:cNvPr id="6" name="TextBox 5"/>
          <p:cNvSpPr txBox="1"/>
          <p:nvPr/>
        </p:nvSpPr>
        <p:spPr>
          <a:xfrm>
            <a:off x="4697068" y="1700809"/>
            <a:ext cx="4054315" cy="830997"/>
          </a:xfrm>
          <a:prstGeom prst="rect">
            <a:avLst/>
          </a:prstGeom>
          <a:noFill/>
        </p:spPr>
        <p:txBody>
          <a:bodyPr wrap="none" rtlCol="0">
            <a:spAutoFit/>
          </a:bodyPr>
          <a:lstStyle/>
          <a:p>
            <a:pPr defTabSz="914377">
              <a:buClrTx/>
            </a:pPr>
            <a:r>
              <a:rPr lang="de-DE" sz="2400" kern="1200" dirty="0">
                <a:solidFill>
                  <a:srgbClr val="383838"/>
                </a:solidFill>
                <a:latin typeface="Bebas Neue" charset="0"/>
                <a:ea typeface="Bebas Neue" charset="0"/>
                <a:cs typeface="Bebas Neue" charset="0"/>
              </a:rPr>
              <a:t>Pause </a:t>
            </a:r>
          </a:p>
          <a:p>
            <a:pPr defTabSz="914377">
              <a:buClrTx/>
            </a:pPr>
            <a:r>
              <a:rPr lang="de-DE" sz="2400" kern="1200" dirty="0">
                <a:solidFill>
                  <a:srgbClr val="383838"/>
                </a:solidFill>
                <a:latin typeface="Bebas Neue" charset="0"/>
                <a:ea typeface="Bebas Neue" charset="0"/>
                <a:cs typeface="Bebas Neue" charset="0"/>
              </a:rPr>
              <a:t>Docker – Der Komplette Einstieg Tag 1</a:t>
            </a:r>
          </a:p>
        </p:txBody>
      </p:sp>
      <p:sp>
        <p:nvSpPr>
          <p:cNvPr id="7" name="TextBox 6"/>
          <p:cNvSpPr txBox="1"/>
          <p:nvPr/>
        </p:nvSpPr>
        <p:spPr>
          <a:xfrm>
            <a:off x="4655840" y="2684158"/>
            <a:ext cx="5472608" cy="871777"/>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Nun folgt für alle Schulungsteilnehmer eine Pause. Bitte beachten Sie die 60 Minuten zeitliche Begrenzung der Pause da das Seminar direkt wieder starten wird. </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Falls eine längere Pause von Nöten ist, bitte jetzt mir mitteilen.</a:t>
            </a:r>
          </a:p>
        </p:txBody>
      </p:sp>
      <p:grpSp>
        <p:nvGrpSpPr>
          <p:cNvPr id="18" name="Группа 17"/>
          <p:cNvGrpSpPr/>
          <p:nvPr/>
        </p:nvGrpSpPr>
        <p:grpSpPr>
          <a:xfrm>
            <a:off x="4847862" y="3877693"/>
            <a:ext cx="3320553" cy="834320"/>
            <a:chOff x="3635896" y="2908270"/>
            <a:chExt cx="2490415" cy="625740"/>
          </a:xfrm>
        </p:grpSpPr>
        <p:sp>
          <p:nvSpPr>
            <p:cNvPr id="8" name="TextBox 7"/>
            <p:cNvSpPr txBox="1"/>
            <p:nvPr/>
          </p:nvSpPr>
          <p:spPr>
            <a:xfrm>
              <a:off x="3739382" y="2908270"/>
              <a:ext cx="871874"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Frische Luft</a:t>
              </a:r>
            </a:p>
          </p:txBody>
        </p:sp>
        <p:sp>
          <p:nvSpPr>
            <p:cNvPr id="9" name="TextBox 8"/>
            <p:cNvSpPr txBox="1"/>
            <p:nvPr/>
          </p:nvSpPr>
          <p:spPr>
            <a:xfrm>
              <a:off x="3750047" y="3202525"/>
              <a:ext cx="2376264" cy="3314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Bei gutem Wetter verlasse ich den Seminar Raum und schnappe frische Luft dabei sind Sie gerne bei eingeladen.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889907"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Verpflegung</a:t>
              </a:r>
            </a:p>
          </p:txBody>
        </p:sp>
        <p:sp>
          <p:nvSpPr>
            <p:cNvPr id="11" name="TextBox 10"/>
            <p:cNvSpPr txBox="1"/>
            <p:nvPr/>
          </p:nvSpPr>
          <p:spPr>
            <a:xfrm>
              <a:off x="6300314" y="3202525"/>
              <a:ext cx="237626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Nun ist auch die Zeit zum essen gekommen. Falls Sie in den Räumlichkeiten essen möchten bitte denken Sie an Ihren Müll und lüften Sie </a:t>
              </a:r>
              <a:r>
                <a:rPr lang="de-DE" sz="800" kern="1200" dirty="0" err="1">
                  <a:solidFill>
                    <a:srgbClr val="FFFFFF">
                      <a:lumMod val="50000"/>
                    </a:srgbClr>
                  </a:solidFill>
                  <a:latin typeface="Open Sans" charset="0"/>
                  <a:ea typeface="Open Sans" charset="0"/>
                  <a:cs typeface="Open Sans" charset="0"/>
                </a:rPr>
                <a:t>anschließlich</a:t>
              </a:r>
              <a:r>
                <a:rPr lang="de-DE" sz="800" kern="1200" dirty="0">
                  <a:solidFill>
                    <a:srgbClr val="FFFFFF">
                      <a:lumMod val="50000"/>
                    </a:srgbClr>
                  </a:solidFill>
                  <a:latin typeface="Open Sans" charset="0"/>
                  <a:ea typeface="Open Sans" charset="0"/>
                  <a:cs typeface="Open Sans" charset="0"/>
                </a:rPr>
                <a:t>.</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47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0312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A3C5A592-9AB6-F5DB-21B2-F44930FC379F}"/>
              </a:ext>
            </a:extLst>
          </p:cNvPr>
          <p:cNvPicPr>
            <a:picLocks noGrp="1" noChangeAspect="1"/>
          </p:cNvPicPr>
          <p:nvPr>
            <p:ph type="pic" sz="quarter" idx="10"/>
          </p:nvPr>
        </p:nvPicPr>
        <p:blipFill rotWithShape="1">
          <a:blip r:embed="rId3"/>
          <a:srcRect l="-18525" t="5564" r="-18525" b="5036"/>
          <a:stretch/>
        </p:blipFill>
        <p:spPr>
          <a:xfrm>
            <a:off x="0" y="0"/>
            <a:ext cx="12192000" cy="4869160"/>
          </a:xfrm>
          <a:solidFill>
            <a:schemeClr val="bg1"/>
          </a:solidFill>
        </p:spPr>
      </p:pic>
      <p:grpSp>
        <p:nvGrpSpPr>
          <p:cNvPr id="2" name="Группа 1"/>
          <p:cNvGrpSpPr/>
          <p:nvPr/>
        </p:nvGrpSpPr>
        <p:grpSpPr>
          <a:xfrm>
            <a:off x="611404" y="5143480"/>
            <a:ext cx="4267153" cy="739085"/>
            <a:chOff x="465411" y="3651870"/>
            <a:chExt cx="3200365" cy="554314"/>
          </a:xfrm>
        </p:grpSpPr>
        <p:sp>
          <p:nvSpPr>
            <p:cNvPr id="7" name="TextBox 6"/>
            <p:cNvSpPr txBox="1"/>
            <p:nvPr/>
          </p:nvSpPr>
          <p:spPr>
            <a:xfrm>
              <a:off x="467544" y="3651870"/>
              <a:ext cx="3198232"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Arbeiten mit Images und Containern</a:t>
              </a:r>
            </a:p>
          </p:txBody>
        </p:sp>
        <p:sp>
          <p:nvSpPr>
            <p:cNvPr id="9" name="TextBox 8"/>
            <p:cNvSpPr txBox="1"/>
            <p:nvPr/>
          </p:nvSpPr>
          <p:spPr>
            <a:xfrm>
              <a:off x="465411" y="3971840"/>
              <a:ext cx="936104" cy="234344"/>
            </a:xfrm>
            <a:prstGeom prst="rect">
              <a:avLst/>
            </a:prstGeom>
            <a:noFill/>
          </p:spPr>
          <p:txBody>
            <a:bodyPr wrap="square" rtlCol="0">
              <a:spAutoFit/>
            </a:bodyPr>
            <a:lstStyle/>
            <a:p>
              <a:pPr defTabSz="914377">
                <a:lnSpc>
                  <a:spcPct val="150000"/>
                </a:lnSpc>
                <a:buClrTx/>
              </a:pPr>
              <a:r>
                <a:rPr lang="de-DE" sz="1067" kern="1200" dirty="0">
                  <a:solidFill>
                    <a:schemeClr val="bg1"/>
                  </a:solidFill>
                  <a:latin typeface="Open Sans" charset="0"/>
                  <a:ea typeface="Open Sans" charset="0"/>
                  <a:cs typeface="Open Sans" charset="0"/>
                </a:rPr>
                <a:t>Was sind Images</a:t>
              </a:r>
            </a:p>
          </p:txBody>
        </p:sp>
      </p:grpSp>
    </p:spTree>
    <p:extLst>
      <p:ext uri="{BB962C8B-B14F-4D97-AF65-F5344CB8AC3E}">
        <p14:creationId xmlns:p14="http://schemas.microsoft.com/office/powerpoint/2010/main" val="19856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 y="0"/>
            <a:ext cx="41513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pic>
        <p:nvPicPr>
          <p:cNvPr id="25" name="Изображение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92" y="740701"/>
            <a:ext cx="3466733" cy="5933575"/>
          </a:xfrm>
          <a:prstGeom prst="rect">
            <a:avLst/>
          </a:prstGeom>
        </p:spPr>
      </p:pic>
      <p:grpSp>
        <p:nvGrpSpPr>
          <p:cNvPr id="2" name="Группа 1"/>
          <p:cNvGrpSpPr/>
          <p:nvPr/>
        </p:nvGrpSpPr>
        <p:grpSpPr>
          <a:xfrm>
            <a:off x="340449" y="2012064"/>
            <a:ext cx="3470477" cy="3508031"/>
            <a:chOff x="323528" y="1491630"/>
            <a:chExt cx="2602858" cy="2631023"/>
          </a:xfrm>
        </p:grpSpPr>
        <p:pic>
          <p:nvPicPr>
            <p:cNvPr id="6" name="Изображение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491630"/>
              <a:ext cx="288032" cy="262315"/>
            </a:xfrm>
            <a:prstGeom prst="rect">
              <a:avLst/>
            </a:prstGeom>
          </p:spPr>
        </p:pic>
        <p:sp>
          <p:nvSpPr>
            <p:cNvPr id="7" name="TextBox 6"/>
            <p:cNvSpPr txBox="1"/>
            <p:nvPr/>
          </p:nvSpPr>
          <p:spPr>
            <a:xfrm>
              <a:off x="395536" y="1923678"/>
              <a:ext cx="716783" cy="377074"/>
            </a:xfrm>
            <a:prstGeom prst="rect">
              <a:avLst/>
            </a:prstGeom>
            <a:noFill/>
          </p:spPr>
          <p:txBody>
            <a:bodyPr wrap="none" rtlCol="0">
              <a:spAutoFit/>
            </a:bodyPr>
            <a:lstStyle/>
            <a:p>
              <a:pPr defTabSz="914377">
                <a:buClrTx/>
              </a:pPr>
              <a:r>
                <a:rPr lang="en-US" sz="2667" kern="1200" dirty="0">
                  <a:solidFill>
                    <a:srgbClr val="FFFFFF"/>
                  </a:solidFill>
                  <a:latin typeface="Bebas Neue" charset="0"/>
                  <a:ea typeface="Bebas Neue" charset="0"/>
                  <a:cs typeface="Bebas Neue" charset="0"/>
                </a:rPr>
                <a:t>Images</a:t>
              </a:r>
              <a:endParaRPr lang="ru-RU" sz="2667" kern="1200" dirty="0">
                <a:solidFill>
                  <a:srgbClr val="FFFFFF"/>
                </a:solidFill>
                <a:latin typeface="Bebas Neue" charset="0"/>
                <a:ea typeface="Bebas Neue" charset="0"/>
                <a:cs typeface="Bebas Neue" charset="0"/>
              </a:endParaRPr>
            </a:p>
          </p:txBody>
        </p:sp>
        <p:sp>
          <p:nvSpPr>
            <p:cNvPr id="8" name="TextBox 7"/>
            <p:cNvSpPr txBox="1"/>
            <p:nvPr/>
          </p:nvSpPr>
          <p:spPr>
            <a:xfrm>
              <a:off x="406106" y="2323788"/>
              <a:ext cx="2520280" cy="1505893"/>
            </a:xfrm>
            <a:prstGeom prst="rect">
              <a:avLst/>
            </a:prstGeom>
            <a:noFill/>
          </p:spPr>
          <p:txBody>
            <a:bodyPr wrap="square" rtlCol="0">
              <a:spAutoFit/>
            </a:bodyPr>
            <a:lstStyle/>
            <a:p>
              <a:pPr defTabSz="914377">
                <a:lnSpc>
                  <a:spcPct val="150000"/>
                </a:lnSpc>
                <a:buClrTx/>
              </a:pPr>
              <a:r>
                <a:rPr lang="de-DE" sz="933" kern="1200" dirty="0">
                  <a:solidFill>
                    <a:srgbClr val="FFFFFF"/>
                  </a:solidFill>
                  <a:latin typeface="Open Sans" charset="0"/>
                  <a:ea typeface="Open Sans" charset="0"/>
                  <a:cs typeface="Open Sans" charset="0"/>
                </a:rPr>
                <a:t>Ein Docker Image ist eine Datei, die aus mehreren Schichten besteht und zur Ausführung von Code in einem Docker-Container verwendet wird. Ein Image wird im Wesentlichen aus den Anweisungen für eine vollständige und ausführbare Version einer Anwendung erstellt, die sich auf den Kernel des Host-Betriebssystems stützt. Wenn der Docker-Benutzer ein Image ausführt, kann es zu einer oder mehreren Instanzen dieses Containers werden</a:t>
              </a:r>
              <a:endParaRPr lang="ru-RU" sz="933" kern="1200" dirty="0">
                <a:solidFill>
                  <a:srgbClr val="FFFFFF"/>
                </a:solidFill>
                <a:latin typeface="Open Sans" charset="0"/>
                <a:ea typeface="Open Sans" charset="0"/>
                <a:cs typeface="Open Sans" charset="0"/>
              </a:endParaRPr>
            </a:p>
          </p:txBody>
        </p:sp>
        <p:cxnSp>
          <p:nvCxnSpPr>
            <p:cNvPr id="9" name="Прямая соединительная линия 8"/>
            <p:cNvCxnSpPr/>
            <p:nvPr/>
          </p:nvCxnSpPr>
          <p:spPr>
            <a:xfrm>
              <a:off x="514339" y="3507854"/>
              <a:ext cx="1969429" cy="0"/>
            </a:xfrm>
            <a:prstGeom prst="line">
              <a:avLst/>
            </a:prstGeom>
            <a:ln w="0">
              <a:solidFill>
                <a:schemeClr val="bg1">
                  <a:alpha val="21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7478" y="3884078"/>
              <a:ext cx="683120" cy="238575"/>
            </a:xfrm>
            <a:prstGeom prst="rect">
              <a:avLst/>
            </a:prstGeom>
            <a:noFill/>
          </p:spPr>
          <p:txBody>
            <a:bodyPr wrap="none" rtlCol="0">
              <a:spAutoFit/>
            </a:bodyPr>
            <a:lstStyle/>
            <a:p>
              <a:pPr defTabSz="914377">
                <a:buClrTx/>
              </a:pPr>
              <a:r>
                <a:rPr lang="de-DE" sz="1467" kern="1200" dirty="0">
                  <a:solidFill>
                    <a:srgbClr val="FFFFFF"/>
                  </a:solidFill>
                  <a:latin typeface="Bebas Neue" charset="0"/>
                  <a:ea typeface="Bebas Neue" charset="0"/>
                  <a:cs typeface="Bebas Neue" charset="0"/>
                </a:rPr>
                <a:t>24 </a:t>
              </a:r>
              <a:r>
                <a:rPr lang="de-DE" sz="1467" kern="1200" dirty="0" err="1">
                  <a:solidFill>
                    <a:srgbClr val="FFFFFF"/>
                  </a:solidFill>
                  <a:latin typeface="Bebas Neue" charset="0"/>
                  <a:ea typeface="Bebas Neue" charset="0"/>
                  <a:cs typeface="Bebas Neue" charset="0"/>
                </a:rPr>
                <a:t>MAi</a:t>
              </a:r>
              <a:r>
                <a:rPr lang="de-DE" sz="1467" kern="1200" dirty="0">
                  <a:solidFill>
                    <a:srgbClr val="FFFFFF"/>
                  </a:solidFill>
                  <a:latin typeface="Bebas Neue" charset="0"/>
                  <a:ea typeface="Bebas Neue" charset="0"/>
                  <a:cs typeface="Bebas Neue" charset="0"/>
                </a:rPr>
                <a:t> 2022</a:t>
              </a:r>
            </a:p>
          </p:txBody>
        </p:sp>
      </p:grpSp>
      <p:pic>
        <p:nvPicPr>
          <p:cNvPr id="13" name="Bildplatzhalter 6">
            <a:extLst>
              <a:ext uri="{FF2B5EF4-FFF2-40B4-BE49-F238E27FC236}">
                <a16:creationId xmlns:a16="http://schemas.microsoft.com/office/drawing/2014/main" id="{0F875CE6-26E6-EEF2-D574-02C1475711FB}"/>
              </a:ext>
            </a:extLst>
          </p:cNvPr>
          <p:cNvPicPr>
            <a:picLocks noChangeAspect="1"/>
          </p:cNvPicPr>
          <p:nvPr/>
        </p:nvPicPr>
        <p:blipFill rotWithShape="1">
          <a:blip r:embed="rId4"/>
          <a:srcRect l="-50922" t="-15864" r="-122721" b="-186918"/>
          <a:stretch/>
        </p:blipFill>
        <p:spPr>
          <a:xfrm>
            <a:off x="4151376" y="0"/>
            <a:ext cx="804062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bg1"/>
          </a:solidFill>
        </p:spPr>
      </p:pic>
      <p:pic>
        <p:nvPicPr>
          <p:cNvPr id="14" name="Grafik 13" descr="Ein Bild, das Text, Buch, Regal, gefüttert enthält.&#10;&#10;Automatisch generierte Beschreibung">
            <a:extLst>
              <a:ext uri="{FF2B5EF4-FFF2-40B4-BE49-F238E27FC236}">
                <a16:creationId xmlns:a16="http://schemas.microsoft.com/office/drawing/2014/main" id="{CE5590FB-468C-7034-899B-4964F84EE37D}"/>
              </a:ext>
            </a:extLst>
          </p:cNvPr>
          <p:cNvPicPr>
            <a:picLocks noChangeAspect="1"/>
          </p:cNvPicPr>
          <p:nvPr/>
        </p:nvPicPr>
        <p:blipFill rotWithShape="1">
          <a:blip r:embed="rId5"/>
          <a:srcRect l="34050"/>
          <a:stretch/>
        </p:blipFill>
        <p:spPr>
          <a:xfrm>
            <a:off x="4151372" y="0"/>
            <a:ext cx="8040627" cy="6858000"/>
          </a:xfrm>
          <a:prstGeom prst="rect">
            <a:avLst/>
          </a:prstGeom>
        </p:spPr>
      </p:pic>
    </p:spTree>
    <p:extLst>
      <p:ext uri="{BB962C8B-B14F-4D97-AF65-F5344CB8AC3E}">
        <p14:creationId xmlns:p14="http://schemas.microsoft.com/office/powerpoint/2010/main" val="194543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7"/>
          <p:cNvSpPr>
            <a:spLocks noGrp="1"/>
          </p:cNvSpPr>
          <p:nvPr>
            <p:ph type="pic" idx="2"/>
          </p:nvPr>
        </p:nvSpPr>
        <p:spPr>
          <a:xfrm>
            <a:off x="0" y="0"/>
            <a:ext cx="5019600" cy="6858000"/>
          </a:xfrm>
          <a:prstGeom prst="rect">
            <a:avLst/>
          </a:prstGeom>
          <a:solidFill>
            <a:srgbClr val="F6B73A"/>
          </a:solidFill>
          <a:ln>
            <a:noFill/>
          </a:ln>
        </p:spPr>
      </p:sp>
      <p:sp>
        <p:nvSpPr>
          <p:cNvPr id="407" name="Google Shape;407;p7"/>
          <p:cNvSpPr txBox="1"/>
          <p:nvPr/>
        </p:nvSpPr>
        <p:spPr>
          <a:xfrm>
            <a:off x="5391664" y="3336769"/>
            <a:ext cx="2029723" cy="543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de-DE" sz="2933" b="0" i="0" u="none" strike="noStrike" cap="none" dirty="0">
                <a:solidFill>
                  <a:srgbClr val="383838"/>
                </a:solidFill>
                <a:latin typeface="Bebas Neue"/>
                <a:ea typeface="Bebas Neue"/>
                <a:cs typeface="Bebas Neue"/>
                <a:sym typeface="Bebas Neue"/>
              </a:rPr>
              <a:t>Kennen Lernen</a:t>
            </a:r>
          </a:p>
        </p:txBody>
      </p:sp>
      <p:sp>
        <p:nvSpPr>
          <p:cNvPr id="408" name="Google Shape;408;p7"/>
          <p:cNvSpPr txBox="1"/>
          <p:nvPr/>
        </p:nvSpPr>
        <p:spPr>
          <a:xfrm>
            <a:off x="7950514" y="2564442"/>
            <a:ext cx="4133467" cy="7847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1000" dirty="0">
                <a:solidFill>
                  <a:srgbClr val="7F7F7F"/>
                </a:solidFill>
                <a:latin typeface="Open Sans"/>
                <a:ea typeface="Open Sans"/>
                <a:cs typeface="Open Sans"/>
                <a:sym typeface="Open Sans"/>
              </a:rPr>
              <a:t>Erst das Kennenlernen, hier klären wir die Grundlagen des Seminars, wann Pausen gemacht werden, wie genau Fragen bzw. Ergänzungen möglich sind usw.</a:t>
            </a:r>
            <a:endParaRPr sz="1000" dirty="0"/>
          </a:p>
        </p:txBody>
      </p:sp>
      <p:sp>
        <p:nvSpPr>
          <p:cNvPr id="409" name="Google Shape;409;p7"/>
          <p:cNvSpPr/>
          <p:nvPr/>
        </p:nvSpPr>
        <p:spPr>
          <a:xfrm>
            <a:off x="7797801" y="2527213"/>
            <a:ext cx="4800" cy="2256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10" name="Google Shape;410;p7"/>
          <p:cNvGrpSpPr/>
          <p:nvPr/>
        </p:nvGrpSpPr>
        <p:grpSpPr>
          <a:xfrm>
            <a:off x="11319310" y="359343"/>
            <a:ext cx="603183" cy="603183"/>
            <a:chOff x="8489482" y="269507"/>
            <a:chExt cx="452387" cy="452387"/>
          </a:xfrm>
        </p:grpSpPr>
        <p:sp>
          <p:nvSpPr>
            <p:cNvPr id="411" name="Google Shape;411;p7"/>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12" name="Google Shape;412;p7"/>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rgbClr val="F6B73A"/>
                  </a:solidFill>
                  <a:latin typeface="Bebas Neue"/>
                  <a:ea typeface="Bebas Neue"/>
                  <a:cs typeface="Bebas Neue"/>
                  <a:sym typeface="Bebas Neue"/>
                </a:rPr>
                <a:t>5</a:t>
              </a:r>
              <a:endParaRPr sz="1600" b="0" i="0" u="none" strike="noStrike" cap="none" dirty="0">
                <a:solidFill>
                  <a:srgbClr val="F6B73A"/>
                </a:solidFill>
                <a:latin typeface="Bebas Neue"/>
                <a:ea typeface="Bebas Neue"/>
                <a:cs typeface="Bebas Neue"/>
                <a:sym typeface="Bebas Neue"/>
              </a:endParaRPr>
            </a:p>
          </p:txBody>
        </p:sp>
      </p:grpSp>
      <p:sp>
        <p:nvSpPr>
          <p:cNvPr id="413" name="Google Shape;413;p7"/>
          <p:cNvSpPr txBox="1"/>
          <p:nvPr/>
        </p:nvSpPr>
        <p:spPr>
          <a:xfrm>
            <a:off x="7950514" y="3262942"/>
            <a:ext cx="4133467" cy="42236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i="0" u="none" strike="noStrike" cap="none">
                <a:solidFill>
                  <a:srgbClr val="7F7F7F"/>
                </a:solidFill>
                <a:latin typeface="Open Sans"/>
                <a:ea typeface="Open Sans"/>
                <a:cs typeface="Open Sans"/>
                <a:sym typeface="Open Sans"/>
              </a:rPr>
              <a:t>Dauer: 30min</a:t>
            </a:r>
            <a:endParaRPr/>
          </a:p>
        </p:txBody>
      </p:sp>
      <p:pic>
        <p:nvPicPr>
          <p:cNvPr id="10" name="Google Shape;419;p8">
            <a:extLst>
              <a:ext uri="{FF2B5EF4-FFF2-40B4-BE49-F238E27FC236}">
                <a16:creationId xmlns:a16="http://schemas.microsoft.com/office/drawing/2014/main" id="{EDBA5897-AEF9-7FCA-DF02-90475C5B0602}"/>
              </a:ext>
            </a:extLst>
          </p:cNvPr>
          <p:cNvPicPr preferRelativeResize="0"/>
          <p:nvPr/>
        </p:nvPicPr>
        <p:blipFill rotWithShape="1">
          <a:blip r:embed="rId3">
            <a:alphaModFix/>
          </a:blip>
          <a:srcRect/>
          <a:stretch/>
        </p:blipFill>
        <p:spPr>
          <a:xfrm>
            <a:off x="161592" y="740701"/>
            <a:ext cx="3466733" cy="593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fade">
                                      <p:cBhvr>
                                        <p:cTn id="7" dur="500"/>
                                        <p:tgtEl>
                                          <p:spTgt spid="40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7"/>
                                        </p:tgtEl>
                                        <p:attrNameLst>
                                          <p:attrName>style.visibility</p:attrName>
                                        </p:attrNameLst>
                                      </p:cBhvr>
                                      <p:to>
                                        <p:strVal val="visible"/>
                                      </p:to>
                                    </p:set>
                                    <p:animEffect transition="in" filter="fade">
                                      <p:cBhvr>
                                        <p:cTn id="11" dur="500"/>
                                        <p:tgtEl>
                                          <p:spTgt spid="40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9"/>
                                        </p:tgtEl>
                                        <p:attrNameLst>
                                          <p:attrName>style.visibility</p:attrName>
                                        </p:attrNameLst>
                                      </p:cBhvr>
                                      <p:to>
                                        <p:strVal val="visible"/>
                                      </p:to>
                                    </p:set>
                                    <p:animEffect transition="in" filter="fade">
                                      <p:cBhvr>
                                        <p:cTn id="15" dur="500"/>
                                        <p:tgtEl>
                                          <p:spTgt spid="4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8"/>
                                        </p:tgtEl>
                                        <p:attrNameLst>
                                          <p:attrName>style.visibility</p:attrName>
                                        </p:attrNameLst>
                                      </p:cBhvr>
                                      <p:to>
                                        <p:strVal val="visible"/>
                                      </p:to>
                                    </p:set>
                                    <p:animEffect transition="in" filter="fade">
                                      <p:cBhvr>
                                        <p:cTn id="19" dur="500"/>
                                        <p:tgtEl>
                                          <p:spTgt spid="40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3"/>
                                        </p:tgtEl>
                                        <p:attrNameLst>
                                          <p:attrName>style.visibility</p:attrName>
                                        </p:attrNameLst>
                                      </p:cBhvr>
                                      <p:to>
                                        <p:strVal val="visible"/>
                                      </p:to>
                                    </p:set>
                                    <p:animEffect transition="in" filter="fade">
                                      <p:cBhvr>
                                        <p:cTn id="23" dur="500"/>
                                        <p:tgtEl>
                                          <p:spTgt spid="413"/>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Text, Buch, Regal, gefüttert enthält.&#10;&#10;Automatisch generierte Beschreibung">
            <a:extLst>
              <a:ext uri="{FF2B5EF4-FFF2-40B4-BE49-F238E27FC236}">
                <a16:creationId xmlns:a16="http://schemas.microsoft.com/office/drawing/2014/main" id="{6E733C5A-8949-CDB8-A271-9D89A65BBD73}"/>
              </a:ext>
            </a:extLst>
          </p:cNvPr>
          <p:cNvPicPr>
            <a:picLocks noGrp="1" noChangeAspect="1"/>
          </p:cNvPicPr>
          <p:nvPr>
            <p:ph type="pic" sz="quarter" idx="10"/>
          </p:nvPr>
        </p:nvPicPr>
        <p:blipFill>
          <a:blip r:embed="rId2"/>
          <a:srcRect l="23424" r="23424"/>
          <a:stretch>
            <a:fillRect/>
          </a:stretch>
        </p:blipFill>
        <p:spPr>
          <a:xfrm>
            <a:off x="5711825" y="0"/>
            <a:ext cx="6480175" cy="6858000"/>
          </a:xfrm>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312593" y="1434907"/>
              <a:ext cx="716783"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Grundstein</a:t>
              </a:r>
            </a:p>
          </p:txBody>
        </p:sp>
        <p:sp>
          <p:nvSpPr>
            <p:cNvPr id="7" name="TextBox 6"/>
            <p:cNvSpPr txBox="1"/>
            <p:nvPr/>
          </p:nvSpPr>
          <p:spPr>
            <a:xfrm>
              <a:off x="323258" y="1729162"/>
              <a:ext cx="3456654"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Images sind der Grundstein aller Vorgänge in Docker. Man benutzt sie als Grundlage für seine eigenen Images </a:t>
              </a:r>
              <a:r>
                <a:rPr lang="de-DE" sz="867" kern="1200" dirty="0" err="1">
                  <a:solidFill>
                    <a:srgbClr val="FFFFFF">
                      <a:lumMod val="50000"/>
                    </a:srgbClr>
                  </a:solidFill>
                  <a:latin typeface="Open Sans" charset="0"/>
                  <a:ea typeface="Open Sans" charset="0"/>
                  <a:cs typeface="Open Sans" charset="0"/>
                </a:rPr>
                <a:t>bzw</a:t>
              </a:r>
              <a:r>
                <a:rPr lang="de-DE" sz="867" kern="1200" dirty="0">
                  <a:solidFill>
                    <a:srgbClr val="FFFFFF">
                      <a:lumMod val="50000"/>
                    </a:srgbClr>
                  </a:solidFill>
                  <a:latin typeface="Open Sans" charset="0"/>
                  <a:ea typeface="Open Sans" charset="0"/>
                  <a:cs typeface="Open Sans" charset="0"/>
                </a:rPr>
                <a:t> Container. Und man kann seine eigenen Container in Images verpacken um sie teilen zu können. </a:t>
              </a:r>
              <a:endParaRPr lang="ru-RU" sz="867" kern="1200" dirty="0">
                <a:solidFill>
                  <a:srgbClr val="FFFFFF">
                    <a:lumMod val="50000"/>
                  </a:srgbClr>
                </a:solidFill>
                <a:latin typeface="Open Sans" charset="0"/>
                <a:ea typeface="Open Sans" charset="0"/>
                <a:cs typeface="Open Sans" charset="0"/>
              </a:endParaRPr>
            </a:p>
          </p:txBody>
        </p:sp>
        <p:sp>
          <p:nvSpPr>
            <p:cNvPr id="8" name="TextBox 7"/>
            <p:cNvSpPr txBox="1"/>
            <p:nvPr/>
          </p:nvSpPr>
          <p:spPr>
            <a:xfrm>
              <a:off x="3458609" y="11773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312593" y="3091091"/>
              <a:ext cx="586940"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Kompakt</a:t>
              </a:r>
            </a:p>
          </p:txBody>
        </p:sp>
        <p:sp>
          <p:nvSpPr>
            <p:cNvPr id="12" name="TextBox 11"/>
            <p:cNvSpPr txBox="1"/>
            <p:nvPr/>
          </p:nvSpPr>
          <p:spPr>
            <a:xfrm>
              <a:off x="323258" y="3385346"/>
              <a:ext cx="3456654"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Images sind in der Regel kompakt und nur auf eine einzige Sache oder Prozess spezialisiert. Dies macht das orchestrieren und verwalten dieser einfacher.</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Eigen gebaute Images können hingegen sehr groß werden. Hierfür müssen spezielle Schritte in Betracht genommen werden um die Größe zu minimieren.</a:t>
              </a:r>
            </a:p>
          </p:txBody>
        </p:sp>
        <p:sp>
          <p:nvSpPr>
            <p:cNvPr id="13" name="TextBox 12"/>
            <p:cNvSpPr txBox="1"/>
            <p:nvPr/>
          </p:nvSpPr>
          <p:spPr>
            <a:xfrm>
              <a:off x="3458609" y="28334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50</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347775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A3C5A592-9AB6-F5DB-21B2-F44930FC379F}"/>
              </a:ext>
            </a:extLst>
          </p:cNvPr>
          <p:cNvPicPr>
            <a:picLocks noGrp="1" noChangeAspect="1"/>
          </p:cNvPicPr>
          <p:nvPr>
            <p:ph type="pic" sz="quarter" idx="10"/>
          </p:nvPr>
        </p:nvPicPr>
        <p:blipFill rotWithShape="1">
          <a:blip r:embed="rId3"/>
          <a:srcRect l="-18525" t="5564" r="-18525" b="5036"/>
          <a:stretch/>
        </p:blipFill>
        <p:spPr>
          <a:xfrm>
            <a:off x="0" y="0"/>
            <a:ext cx="12192000" cy="4869160"/>
          </a:xfrm>
          <a:solidFill>
            <a:schemeClr val="bg1"/>
          </a:solidFill>
        </p:spPr>
      </p:pic>
      <p:grpSp>
        <p:nvGrpSpPr>
          <p:cNvPr id="2" name="Группа 1"/>
          <p:cNvGrpSpPr/>
          <p:nvPr/>
        </p:nvGrpSpPr>
        <p:grpSpPr>
          <a:xfrm>
            <a:off x="611404" y="5143480"/>
            <a:ext cx="4267153" cy="739085"/>
            <a:chOff x="465411" y="3651870"/>
            <a:chExt cx="3200365" cy="554314"/>
          </a:xfrm>
        </p:grpSpPr>
        <p:sp>
          <p:nvSpPr>
            <p:cNvPr id="7" name="TextBox 6"/>
            <p:cNvSpPr txBox="1"/>
            <p:nvPr/>
          </p:nvSpPr>
          <p:spPr>
            <a:xfrm>
              <a:off x="467544" y="3651870"/>
              <a:ext cx="3198232"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Arbeiten mit Images und Containern</a:t>
              </a:r>
            </a:p>
          </p:txBody>
        </p:sp>
        <p:sp>
          <p:nvSpPr>
            <p:cNvPr id="9" name="TextBox 8"/>
            <p:cNvSpPr txBox="1"/>
            <p:nvPr/>
          </p:nvSpPr>
          <p:spPr>
            <a:xfrm>
              <a:off x="465411" y="3971840"/>
              <a:ext cx="1180509" cy="234344"/>
            </a:xfrm>
            <a:prstGeom prst="rect">
              <a:avLst/>
            </a:prstGeom>
            <a:noFill/>
          </p:spPr>
          <p:txBody>
            <a:bodyPr wrap="square" rtlCol="0">
              <a:spAutoFit/>
            </a:bodyPr>
            <a:lstStyle/>
            <a:p>
              <a:pPr defTabSz="914377">
                <a:lnSpc>
                  <a:spcPct val="150000"/>
                </a:lnSpc>
                <a:buClrTx/>
              </a:pPr>
              <a:r>
                <a:rPr lang="de-DE" sz="1067" kern="1200" dirty="0">
                  <a:solidFill>
                    <a:schemeClr val="bg1"/>
                  </a:solidFill>
                  <a:latin typeface="Open Sans" charset="0"/>
                  <a:ea typeface="Open Sans" charset="0"/>
                  <a:cs typeface="Open Sans" charset="0"/>
                </a:rPr>
                <a:t>Was sind Container</a:t>
              </a:r>
            </a:p>
          </p:txBody>
        </p:sp>
      </p:grpSp>
    </p:spTree>
    <p:extLst>
      <p:ext uri="{BB962C8B-B14F-4D97-AF65-F5344CB8AC3E}">
        <p14:creationId xmlns:p14="http://schemas.microsoft.com/office/powerpoint/2010/main" val="54465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Grafik 2">
            <a:extLst>
              <a:ext uri="{FF2B5EF4-FFF2-40B4-BE49-F238E27FC236}">
                <a16:creationId xmlns:a16="http://schemas.microsoft.com/office/drawing/2014/main" id="{26D13D70-DBD2-1274-8ADF-5D2CB18953C8}"/>
              </a:ext>
            </a:extLst>
          </p:cNvPr>
          <p:cNvPicPr>
            <a:picLocks noChangeAspect="1"/>
          </p:cNvPicPr>
          <p:nvPr/>
        </p:nvPicPr>
        <p:blipFill rotWithShape="1">
          <a:blip r:embed="rId3"/>
          <a:srcRect l="10650" t="19329" r="7150" b="37079"/>
          <a:stretch/>
        </p:blipFill>
        <p:spPr>
          <a:xfrm>
            <a:off x="1085088" y="1933956"/>
            <a:ext cx="10021824" cy="2990088"/>
          </a:xfrm>
          <a:prstGeom prst="rect">
            <a:avLst/>
          </a:prstGeom>
        </p:spPr>
      </p:pic>
      <p:sp>
        <p:nvSpPr>
          <p:cNvPr id="5" name="TextBox 18">
            <a:extLst>
              <a:ext uri="{FF2B5EF4-FFF2-40B4-BE49-F238E27FC236}">
                <a16:creationId xmlns:a16="http://schemas.microsoft.com/office/drawing/2014/main" id="{E7CACD45-960C-27EE-EF50-6CF7BA4E0F47}"/>
              </a:ext>
            </a:extLst>
          </p:cNvPr>
          <p:cNvSpPr txBox="1"/>
          <p:nvPr/>
        </p:nvSpPr>
        <p:spPr>
          <a:xfrm>
            <a:off x="11446815" y="482684"/>
            <a:ext cx="348174" cy="338554"/>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25</a:t>
            </a:r>
            <a:endParaRPr lang="ru-RU" sz="1600" kern="1200" dirty="0">
              <a:ln w="0"/>
              <a:solidFill>
                <a:srgbClr val="F6B73A"/>
              </a:solidFill>
              <a:latin typeface="Bebas Neue" charset="0"/>
              <a:ea typeface="Bebas Neue" charset="0"/>
              <a:cs typeface="Bebas Neue" charset="0"/>
            </a:endParaRPr>
          </a:p>
        </p:txBody>
      </p:sp>
      <p:grpSp>
        <p:nvGrpSpPr>
          <p:cNvPr id="6" name="Группа 16">
            <a:extLst>
              <a:ext uri="{FF2B5EF4-FFF2-40B4-BE49-F238E27FC236}">
                <a16:creationId xmlns:a16="http://schemas.microsoft.com/office/drawing/2014/main" id="{417F5439-FC0D-2F4E-ED01-174A7B077FA4}"/>
              </a:ext>
            </a:extLst>
          </p:cNvPr>
          <p:cNvGrpSpPr/>
          <p:nvPr/>
        </p:nvGrpSpPr>
        <p:grpSpPr>
          <a:xfrm>
            <a:off x="11319310" y="359343"/>
            <a:ext cx="603183" cy="603183"/>
            <a:chOff x="8489482" y="269507"/>
            <a:chExt cx="452387" cy="452387"/>
          </a:xfrm>
        </p:grpSpPr>
        <p:sp>
          <p:nvSpPr>
            <p:cNvPr id="7" name="Овал 17">
              <a:extLst>
                <a:ext uri="{FF2B5EF4-FFF2-40B4-BE49-F238E27FC236}">
                  <a16:creationId xmlns:a16="http://schemas.microsoft.com/office/drawing/2014/main" id="{E2385AEA-C1D3-883E-DD28-1B9419B9B817}"/>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TextBox 18">
              <a:extLst>
                <a:ext uri="{FF2B5EF4-FFF2-40B4-BE49-F238E27FC236}">
                  <a16:creationId xmlns:a16="http://schemas.microsoft.com/office/drawing/2014/main" id="{575CC538-4DFF-928B-45AA-764B258E55CC}"/>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52</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48089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A3C5A592-9AB6-F5DB-21B2-F44930FC379F}"/>
              </a:ext>
            </a:extLst>
          </p:cNvPr>
          <p:cNvPicPr>
            <a:picLocks noGrp="1" noChangeAspect="1"/>
          </p:cNvPicPr>
          <p:nvPr>
            <p:ph type="pic" sz="quarter" idx="10"/>
          </p:nvPr>
        </p:nvPicPr>
        <p:blipFill rotWithShape="1">
          <a:blip r:embed="rId3"/>
          <a:srcRect l="-18525" t="5564" r="-18525" b="5036"/>
          <a:stretch/>
        </p:blipFill>
        <p:spPr>
          <a:xfrm>
            <a:off x="0" y="0"/>
            <a:ext cx="12192000" cy="4869160"/>
          </a:xfrm>
          <a:solidFill>
            <a:schemeClr val="bg1"/>
          </a:solidFill>
        </p:spPr>
      </p:pic>
      <p:grpSp>
        <p:nvGrpSpPr>
          <p:cNvPr id="2" name="Группа 1"/>
          <p:cNvGrpSpPr/>
          <p:nvPr/>
        </p:nvGrpSpPr>
        <p:grpSpPr>
          <a:xfrm>
            <a:off x="611404" y="5143480"/>
            <a:ext cx="4267153" cy="739085"/>
            <a:chOff x="465411" y="3651870"/>
            <a:chExt cx="3200365" cy="554314"/>
          </a:xfrm>
        </p:grpSpPr>
        <p:sp>
          <p:nvSpPr>
            <p:cNvPr id="7" name="TextBox 6"/>
            <p:cNvSpPr txBox="1"/>
            <p:nvPr/>
          </p:nvSpPr>
          <p:spPr>
            <a:xfrm>
              <a:off x="467544" y="3651870"/>
              <a:ext cx="3198232"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Arbeiten mit Images und Containern</a:t>
              </a:r>
            </a:p>
          </p:txBody>
        </p:sp>
        <p:sp>
          <p:nvSpPr>
            <p:cNvPr id="9" name="TextBox 8"/>
            <p:cNvSpPr txBox="1"/>
            <p:nvPr/>
          </p:nvSpPr>
          <p:spPr>
            <a:xfrm>
              <a:off x="465411" y="3971840"/>
              <a:ext cx="1907457" cy="234344"/>
            </a:xfrm>
            <a:prstGeom prst="rect">
              <a:avLst/>
            </a:prstGeom>
            <a:noFill/>
          </p:spPr>
          <p:txBody>
            <a:bodyPr wrap="square" rtlCol="0">
              <a:spAutoFit/>
            </a:bodyPr>
            <a:lstStyle/>
            <a:p>
              <a:pPr defTabSz="914377">
                <a:lnSpc>
                  <a:spcPct val="150000"/>
                </a:lnSpc>
                <a:buClrTx/>
              </a:pPr>
              <a:r>
                <a:rPr lang="de-DE" sz="1067" kern="1200" dirty="0">
                  <a:solidFill>
                    <a:schemeClr val="bg1"/>
                  </a:solidFill>
                  <a:latin typeface="Open Sans" charset="0"/>
                  <a:ea typeface="Open Sans" charset="0"/>
                  <a:cs typeface="Open Sans" charset="0"/>
                </a:rPr>
                <a:t>Grundlagen des Umganges</a:t>
              </a:r>
            </a:p>
          </p:txBody>
        </p:sp>
      </p:grpSp>
    </p:spTree>
    <p:extLst>
      <p:ext uri="{BB962C8B-B14F-4D97-AF65-F5344CB8AC3E}">
        <p14:creationId xmlns:p14="http://schemas.microsoft.com/office/powerpoint/2010/main" val="354645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70171F61-C574-F156-57EC-CC92B8F17F4B}"/>
              </a:ext>
            </a:extLst>
          </p:cNvPr>
          <p:cNvPicPr>
            <a:picLocks noGrp="1" noChangeAspect="1"/>
          </p:cNvPicPr>
          <p:nvPr>
            <p:ph type="pic" sz="quarter" idx="10"/>
          </p:nvPr>
        </p:nvPicPr>
        <p:blipFill rotWithShape="1">
          <a:blip r:embed="rId2"/>
          <a:srcRect t="1182" r="31926"/>
          <a:stretch/>
        </p:blipFill>
        <p:spPr>
          <a:xfrm>
            <a:off x="6096000" y="0"/>
            <a:ext cx="6096000" cy="6858000"/>
          </a:xfrm>
          <a:solidFill>
            <a:schemeClr val="bg1"/>
          </a:solidFill>
        </p:spPr>
      </p:pic>
      <p:grpSp>
        <p:nvGrpSpPr>
          <p:cNvPr id="2" name="Группа 1"/>
          <p:cNvGrpSpPr/>
          <p:nvPr/>
        </p:nvGrpSpPr>
        <p:grpSpPr>
          <a:xfrm>
            <a:off x="1007436" y="1508788"/>
            <a:ext cx="4608511" cy="891127"/>
            <a:chOff x="755576" y="1131590"/>
            <a:chExt cx="3456384" cy="668345"/>
          </a:xfrm>
        </p:grpSpPr>
        <p:sp>
          <p:nvSpPr>
            <p:cNvPr id="4" name="TextBox 3"/>
            <p:cNvSpPr txBox="1"/>
            <p:nvPr/>
          </p:nvSpPr>
          <p:spPr>
            <a:xfrm>
              <a:off x="755576" y="1446377"/>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Dieser Befehl startet einen neuen Container anhand des angegebenen Images. Falls das Image noch nicht lokal vorhanden ist wird dieses Image heruntergeladen.</a:t>
              </a:r>
              <a:endParaRPr lang="ru-RU" sz="867" kern="1200" dirty="0">
                <a:solidFill>
                  <a:srgbClr val="FFFFFF">
                    <a:lumMod val="50000"/>
                  </a:srgbClr>
                </a:solidFill>
                <a:latin typeface="Open Sans" charset="0"/>
                <a:ea typeface="Open Sans" charset="0"/>
                <a:cs typeface="Open Sans" charset="0"/>
              </a:endParaRPr>
            </a:p>
          </p:txBody>
        </p:sp>
        <p:sp>
          <p:nvSpPr>
            <p:cNvPr id="5" name="TextBox 4"/>
            <p:cNvSpPr txBox="1"/>
            <p:nvPr/>
          </p:nvSpPr>
          <p:spPr>
            <a:xfrm>
              <a:off x="755576" y="1131590"/>
              <a:ext cx="1196482"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Docker </a:t>
              </a:r>
              <a:r>
                <a:rPr lang="de-DE" sz="1733" kern="1200" dirty="0" err="1">
                  <a:solidFill>
                    <a:srgbClr val="383838"/>
                  </a:solidFill>
                  <a:latin typeface="Bebas Neue" charset="0"/>
                  <a:ea typeface="Bebas Neue" charset="0"/>
                  <a:cs typeface="Bebas Neue" charset="0"/>
                </a:rPr>
                <a:t>run</a:t>
              </a:r>
              <a:r>
                <a:rPr lang="de-DE" sz="1733" kern="1200" dirty="0">
                  <a:solidFill>
                    <a:srgbClr val="383838"/>
                  </a:solidFill>
                  <a:latin typeface="Bebas Neue" charset="0"/>
                  <a:ea typeface="Bebas Neue" charset="0"/>
                  <a:cs typeface="Bebas Neue" charset="0"/>
                </a:rPr>
                <a:t> [</a:t>
              </a:r>
              <a:r>
                <a:rPr lang="de-DE" sz="1733" kern="1200" dirty="0" err="1">
                  <a:solidFill>
                    <a:srgbClr val="383838"/>
                  </a:solidFill>
                  <a:latin typeface="Bebas Neue" charset="0"/>
                  <a:ea typeface="Bebas Neue" charset="0"/>
                  <a:cs typeface="Bebas Neue" charset="0"/>
                </a:rPr>
                <a:t>image</a:t>
              </a:r>
              <a:r>
                <a:rPr lang="de-DE" sz="1733" kern="1200" dirty="0">
                  <a:solidFill>
                    <a:srgbClr val="383838"/>
                  </a:solidFill>
                  <a:latin typeface="Bebas Neue" charset="0"/>
                  <a:ea typeface="Bebas Neue" charset="0"/>
                  <a:cs typeface="Bebas Neue" charset="0"/>
                </a:rPr>
                <a:t>]</a:t>
              </a:r>
              <a:endParaRPr lang="ru-RU" sz="1733" kern="1200" dirty="0">
                <a:solidFill>
                  <a:srgbClr val="383838"/>
                </a:solidFill>
                <a:latin typeface="Bebas Neue" charset="0"/>
                <a:ea typeface="Bebas Neue" charset="0"/>
                <a:cs typeface="Bebas Neue" charset="0"/>
              </a:endParaRPr>
            </a:p>
          </p:txBody>
        </p:sp>
      </p:grpSp>
      <p:grpSp>
        <p:nvGrpSpPr>
          <p:cNvPr id="14" name="Группа 13"/>
          <p:cNvGrpSpPr/>
          <p:nvPr/>
        </p:nvGrpSpPr>
        <p:grpSpPr>
          <a:xfrm>
            <a:off x="960107" y="3033227"/>
            <a:ext cx="4608512" cy="1091310"/>
            <a:chOff x="720080" y="2274917"/>
            <a:chExt cx="3456384" cy="818482"/>
          </a:xfrm>
        </p:grpSpPr>
        <p:sp>
          <p:nvSpPr>
            <p:cNvPr id="12" name="TextBox 11"/>
            <p:cNvSpPr txBox="1"/>
            <p:nvPr/>
          </p:nvSpPr>
          <p:spPr>
            <a:xfrm>
              <a:off x="720080" y="2589704"/>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Mit </a:t>
              </a:r>
              <a:r>
                <a:rPr lang="de-DE" sz="867" kern="1200" dirty="0" err="1">
                  <a:solidFill>
                    <a:srgbClr val="FFFFFF">
                      <a:lumMod val="50000"/>
                    </a:srgbClr>
                  </a:solidFill>
                  <a:latin typeface="Open Sans" charset="0"/>
                  <a:ea typeface="Open Sans" charset="0"/>
                  <a:cs typeface="Open Sans" charset="0"/>
                </a:rPr>
                <a:t>start</a:t>
              </a:r>
              <a:r>
                <a:rPr lang="de-DE" sz="867" kern="1200" dirty="0">
                  <a:solidFill>
                    <a:srgbClr val="FFFFFF">
                      <a:lumMod val="50000"/>
                    </a:srgbClr>
                  </a:solidFill>
                  <a:latin typeface="Open Sans" charset="0"/>
                  <a:ea typeface="Open Sans" charset="0"/>
                  <a:cs typeface="Open Sans" charset="0"/>
                </a:rPr>
                <a:t> und </a:t>
              </a:r>
              <a:r>
                <a:rPr lang="de-DE" sz="867" kern="1200" dirty="0" err="1">
                  <a:solidFill>
                    <a:srgbClr val="FFFFFF">
                      <a:lumMod val="50000"/>
                    </a:srgbClr>
                  </a:solidFill>
                  <a:latin typeface="Open Sans" charset="0"/>
                  <a:ea typeface="Open Sans" charset="0"/>
                  <a:cs typeface="Open Sans" charset="0"/>
                </a:rPr>
                <a:t>stop</a:t>
              </a:r>
              <a:r>
                <a:rPr lang="de-DE" sz="867" kern="1200" dirty="0">
                  <a:solidFill>
                    <a:srgbClr val="FFFFFF">
                      <a:lumMod val="50000"/>
                    </a:srgbClr>
                  </a:solidFill>
                  <a:latin typeface="Open Sans" charset="0"/>
                  <a:ea typeface="Open Sans" charset="0"/>
                  <a:cs typeface="Open Sans" charset="0"/>
                </a:rPr>
                <a:t> kann ein Benutzer einen Docker Container starten oder stoppen. Wichtig ist dabei das der Container sich in dem gegenteiligen Zustand zum Befehl befinden muss damit der Befehl ausgeführt werden kann.</a:t>
              </a:r>
            </a:p>
          </p:txBody>
        </p:sp>
        <p:sp>
          <p:nvSpPr>
            <p:cNvPr id="13" name="TextBox 12"/>
            <p:cNvSpPr txBox="1"/>
            <p:nvPr/>
          </p:nvSpPr>
          <p:spPr>
            <a:xfrm>
              <a:off x="720080" y="2274917"/>
              <a:ext cx="1941878" cy="269257"/>
            </a:xfrm>
            <a:prstGeom prst="rect">
              <a:avLst/>
            </a:prstGeom>
            <a:noFill/>
          </p:spPr>
          <p:txBody>
            <a:bodyPr wrap="none" rtlCol="0">
              <a:spAutoFit/>
            </a:bodyPr>
            <a:lstStyle/>
            <a:p>
              <a:pPr defTabSz="914377">
                <a:buClrTx/>
              </a:pPr>
              <a:r>
                <a:rPr lang="en-US" sz="1733" kern="1200" dirty="0">
                  <a:solidFill>
                    <a:srgbClr val="383838"/>
                  </a:solidFill>
                  <a:latin typeface="Bebas Neue" charset="0"/>
                  <a:ea typeface="Bebas Neue" charset="0"/>
                  <a:cs typeface="Bebas Neue" charset="0"/>
                </a:rPr>
                <a:t>Docker Stop | Start [container]</a:t>
              </a:r>
              <a:endParaRPr lang="ru-RU" sz="1733" kern="1200" dirty="0">
                <a:solidFill>
                  <a:srgbClr val="383838"/>
                </a:solidFill>
                <a:latin typeface="Bebas Neue" charset="0"/>
                <a:ea typeface="Bebas Neue" charset="0"/>
                <a:cs typeface="Bebas Neue" charset="0"/>
              </a:endParaRPr>
            </a:p>
          </p:txBody>
        </p:sp>
      </p:grpSp>
      <p:grpSp>
        <p:nvGrpSpPr>
          <p:cNvPr id="15" name="Группа 14"/>
          <p:cNvGrpSpPr/>
          <p:nvPr/>
        </p:nvGrpSpPr>
        <p:grpSpPr>
          <a:xfrm>
            <a:off x="946696" y="4557556"/>
            <a:ext cx="4608512" cy="1091309"/>
            <a:chOff x="710022" y="3418172"/>
            <a:chExt cx="3456384" cy="818483"/>
          </a:xfrm>
        </p:grpSpPr>
        <p:sp>
          <p:nvSpPr>
            <p:cNvPr id="20" name="TextBox 19"/>
            <p:cNvSpPr txBox="1"/>
            <p:nvPr/>
          </p:nvSpPr>
          <p:spPr>
            <a:xfrm>
              <a:off x="710022" y="3732959"/>
              <a:ext cx="3456384" cy="503696"/>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Dieser Befehl löscht das Image oder den Container der dem Befehl als Argument mitgegeben wird. Wichtig dieser Befehl löscht den gesamten Physischen Stand des Containers oder Images. Bitte mit bedacht benutzen.</a:t>
              </a:r>
            </a:p>
          </p:txBody>
        </p:sp>
        <p:sp>
          <p:nvSpPr>
            <p:cNvPr id="21" name="TextBox 20"/>
            <p:cNvSpPr txBox="1"/>
            <p:nvPr/>
          </p:nvSpPr>
          <p:spPr>
            <a:xfrm>
              <a:off x="710022" y="3418172"/>
              <a:ext cx="1772360" cy="269257"/>
            </a:xfrm>
            <a:prstGeom prst="rect">
              <a:avLst/>
            </a:prstGeom>
            <a:noFill/>
          </p:spPr>
          <p:txBody>
            <a:bodyPr wrap="none" rtlCol="0">
              <a:spAutoFit/>
            </a:bodyPr>
            <a:lstStyle/>
            <a:p>
              <a:pPr defTabSz="914377">
                <a:buClrTx/>
              </a:pPr>
              <a:r>
                <a:rPr lang="en-US" sz="1733" kern="1200" dirty="0">
                  <a:solidFill>
                    <a:srgbClr val="383838"/>
                  </a:solidFill>
                  <a:latin typeface="Bebas Neue" charset="0"/>
                  <a:ea typeface="Bebas Neue" charset="0"/>
                  <a:cs typeface="Bebas Neue" charset="0"/>
                </a:rPr>
                <a:t>Docker rm [image/Container]</a:t>
              </a:r>
              <a:endParaRPr lang="ru-RU" sz="1733" kern="1200" dirty="0">
                <a:solidFill>
                  <a:srgbClr val="383838"/>
                </a:solidFill>
                <a:latin typeface="Bebas Neue" charset="0"/>
                <a:ea typeface="Bebas Neue" charset="0"/>
                <a:cs typeface="Bebas Neue" charset="0"/>
              </a:endParaRPr>
            </a:p>
          </p:txBody>
        </p:sp>
      </p:grpSp>
    </p:spTree>
    <p:extLst>
      <p:ext uri="{BB962C8B-B14F-4D97-AF65-F5344CB8AC3E}">
        <p14:creationId xmlns:p14="http://schemas.microsoft.com/office/powerpoint/2010/main" val="128315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251E2787-39F5-1EAB-C9F3-8B62AFE9554A}"/>
              </a:ext>
            </a:extLst>
          </p:cNvPr>
          <p:cNvPicPr>
            <a:picLocks noGrp="1" noChangeAspect="1"/>
          </p:cNvPicPr>
          <p:nvPr>
            <p:ph type="pic" sz="quarter" idx="10"/>
          </p:nvPr>
        </p:nvPicPr>
        <p:blipFill rotWithShape="1">
          <a:blip r:embed="rId2"/>
          <a:srcRect l="25282" t="-3413" r="330" b="-4571"/>
          <a:stretch/>
        </p:blipFill>
        <p:spPr>
          <a:xfrm>
            <a:off x="-26988" y="0"/>
            <a:ext cx="6096001" cy="6858000"/>
          </a:xfrm>
          <a:solidFill>
            <a:schemeClr val="bg1"/>
          </a:solidFill>
        </p:spPr>
      </p:pic>
      <p:grpSp>
        <p:nvGrpSpPr>
          <p:cNvPr id="2" name="Группа 1"/>
          <p:cNvGrpSpPr/>
          <p:nvPr/>
        </p:nvGrpSpPr>
        <p:grpSpPr>
          <a:xfrm>
            <a:off x="7051648" y="1504327"/>
            <a:ext cx="4608512" cy="1091310"/>
            <a:chOff x="5292080" y="1131590"/>
            <a:chExt cx="3456384" cy="818482"/>
          </a:xfrm>
        </p:grpSpPr>
        <p:sp>
          <p:nvSpPr>
            <p:cNvPr id="4" name="TextBox 3"/>
            <p:cNvSpPr txBox="1"/>
            <p:nvPr/>
          </p:nvSpPr>
          <p:spPr>
            <a:xfrm>
              <a:off x="5292080" y="1446377"/>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Wenn man sich alle laufen und oder vorhandenen Container sich anzeigen lassen möchte dann ist dies der richtige Befehl. Im Normalfall können beide Befehle benutzt werden. In bestimmten Fällen unterscheiden sich die Ausgaben der beiden Befehle.</a:t>
              </a:r>
            </a:p>
          </p:txBody>
        </p:sp>
        <p:sp>
          <p:nvSpPr>
            <p:cNvPr id="5" name="TextBox 4"/>
            <p:cNvSpPr txBox="1"/>
            <p:nvPr/>
          </p:nvSpPr>
          <p:spPr>
            <a:xfrm>
              <a:off x="5292080" y="1131590"/>
              <a:ext cx="1527101" cy="269257"/>
            </a:xfrm>
            <a:prstGeom prst="rect">
              <a:avLst/>
            </a:prstGeom>
            <a:noFill/>
          </p:spPr>
          <p:txBody>
            <a:bodyPr wrap="none" rtlCol="0">
              <a:spAutoFit/>
            </a:bodyPr>
            <a:lstStyle/>
            <a:p>
              <a:pPr defTabSz="914377">
                <a:buClrTx/>
              </a:pPr>
              <a:r>
                <a:rPr lang="en-US" sz="1733" kern="1200" dirty="0">
                  <a:solidFill>
                    <a:srgbClr val="383838"/>
                  </a:solidFill>
                  <a:latin typeface="Bebas Neue" charset="0"/>
                  <a:ea typeface="Bebas Neue" charset="0"/>
                  <a:cs typeface="Bebas Neue" charset="0"/>
                </a:rPr>
                <a:t>Docker Container ls | PS</a:t>
              </a:r>
              <a:endParaRPr lang="ru-RU" sz="1733" kern="1200" dirty="0">
                <a:solidFill>
                  <a:srgbClr val="383838"/>
                </a:solidFill>
                <a:latin typeface="Bebas Neue" charset="0"/>
                <a:ea typeface="Bebas Neue" charset="0"/>
                <a:cs typeface="Bebas Neue" charset="0"/>
              </a:endParaRPr>
            </a:p>
          </p:txBody>
        </p:sp>
      </p:grpSp>
      <p:grpSp>
        <p:nvGrpSpPr>
          <p:cNvPr id="31" name="Группа 30"/>
          <p:cNvGrpSpPr/>
          <p:nvPr/>
        </p:nvGrpSpPr>
        <p:grpSpPr>
          <a:xfrm>
            <a:off x="7008780" y="3033226"/>
            <a:ext cx="4608512" cy="891127"/>
            <a:chOff x="5256584" y="2274917"/>
            <a:chExt cx="3456384" cy="668345"/>
          </a:xfrm>
        </p:grpSpPr>
        <p:sp>
          <p:nvSpPr>
            <p:cNvPr id="12" name="TextBox 11"/>
            <p:cNvSpPr txBox="1"/>
            <p:nvPr/>
          </p:nvSpPr>
          <p:spPr>
            <a:xfrm>
              <a:off x="5256584" y="2589704"/>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Genau wie der letzte Befehl dient dieser zur anzeige der laufenden und vorhandenen Images. Besonders wichtig um spezifische Informationen zu Images zu erhalten. </a:t>
              </a:r>
            </a:p>
          </p:txBody>
        </p:sp>
        <p:sp>
          <p:nvSpPr>
            <p:cNvPr id="13" name="TextBox 12"/>
            <p:cNvSpPr txBox="1"/>
            <p:nvPr/>
          </p:nvSpPr>
          <p:spPr>
            <a:xfrm>
              <a:off x="5256584" y="2274917"/>
              <a:ext cx="1256594" cy="269257"/>
            </a:xfrm>
            <a:prstGeom prst="rect">
              <a:avLst/>
            </a:prstGeom>
            <a:noFill/>
          </p:spPr>
          <p:txBody>
            <a:bodyPr wrap="none" rtlCol="0">
              <a:spAutoFit/>
            </a:bodyPr>
            <a:lstStyle/>
            <a:p>
              <a:pPr defTabSz="914377">
                <a:buClrTx/>
              </a:pPr>
              <a:r>
                <a:rPr lang="en-US" sz="1733" kern="1200" dirty="0">
                  <a:solidFill>
                    <a:srgbClr val="383838"/>
                  </a:solidFill>
                  <a:latin typeface="Bebas Neue" charset="0"/>
                  <a:ea typeface="Bebas Neue" charset="0"/>
                  <a:cs typeface="Bebas Neue" charset="0"/>
                </a:rPr>
                <a:t>Docker Image ls| PS</a:t>
              </a:r>
              <a:endParaRPr lang="ru-RU" sz="1733" kern="1200" dirty="0">
                <a:solidFill>
                  <a:srgbClr val="383838"/>
                </a:solidFill>
                <a:latin typeface="Bebas Neue" charset="0"/>
                <a:ea typeface="Bebas Neue" charset="0"/>
                <a:cs typeface="Bebas Neue" charset="0"/>
              </a:endParaRPr>
            </a:p>
          </p:txBody>
        </p:sp>
      </p:grpSp>
      <p:grpSp>
        <p:nvGrpSpPr>
          <p:cNvPr id="32" name="Группа 31"/>
          <p:cNvGrpSpPr/>
          <p:nvPr/>
        </p:nvGrpSpPr>
        <p:grpSpPr>
          <a:xfrm>
            <a:off x="6995369" y="4557569"/>
            <a:ext cx="4608512" cy="1091310"/>
            <a:chOff x="5246526" y="3418172"/>
            <a:chExt cx="3456384" cy="818482"/>
          </a:xfrm>
        </p:grpSpPr>
        <p:sp>
          <p:nvSpPr>
            <p:cNvPr id="14" name="TextBox 13"/>
            <p:cNvSpPr txBox="1"/>
            <p:nvPr/>
          </p:nvSpPr>
          <p:spPr>
            <a:xfrm>
              <a:off x="5246526" y="3732959"/>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Manche Container müssen von “innen” Konfiguriert werden. Hierfür wird der dieser Befehl benutzt wenn Probleme und oder Fehler existieren und diese geprüft werden müssen.</a:t>
              </a:r>
            </a:p>
          </p:txBody>
        </p:sp>
        <p:sp>
          <p:nvSpPr>
            <p:cNvPr id="15" name="TextBox 14"/>
            <p:cNvSpPr txBox="1"/>
            <p:nvPr/>
          </p:nvSpPr>
          <p:spPr>
            <a:xfrm>
              <a:off x="5246526" y="3418172"/>
              <a:ext cx="1655742" cy="269257"/>
            </a:xfrm>
            <a:prstGeom prst="rect">
              <a:avLst/>
            </a:prstGeom>
            <a:noFill/>
          </p:spPr>
          <p:txBody>
            <a:bodyPr wrap="none" rtlCol="0">
              <a:spAutoFit/>
            </a:bodyPr>
            <a:lstStyle/>
            <a:p>
              <a:pPr defTabSz="914377">
                <a:buClrTx/>
              </a:pPr>
              <a:r>
                <a:rPr lang="en-US" sz="1733" kern="1200" dirty="0">
                  <a:solidFill>
                    <a:srgbClr val="383838"/>
                  </a:solidFill>
                  <a:latin typeface="Bebas Neue" charset="0"/>
                  <a:ea typeface="Bebas Neue" charset="0"/>
                  <a:cs typeface="Bebas Neue" charset="0"/>
                </a:rPr>
                <a:t>Docker exec –it [container]</a:t>
              </a:r>
              <a:endParaRPr lang="ru-RU" sz="1733" kern="1200" dirty="0">
                <a:solidFill>
                  <a:srgbClr val="383838"/>
                </a:solidFill>
                <a:latin typeface="Bebas Neue" charset="0"/>
                <a:ea typeface="Bebas Neue" charset="0"/>
                <a:cs typeface="Bebas Neue" charset="0"/>
              </a:endParaRP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55</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01985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1+#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1+#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enthält.&#10;&#10;Automatisch generierte Beschreibung">
            <a:extLst>
              <a:ext uri="{FF2B5EF4-FFF2-40B4-BE49-F238E27FC236}">
                <a16:creationId xmlns:a16="http://schemas.microsoft.com/office/drawing/2014/main" id="{3084F80B-4064-9661-6BD6-A5D303690D96}"/>
              </a:ext>
            </a:extLst>
          </p:cNvPr>
          <p:cNvPicPr>
            <a:picLocks noGrp="1" noChangeAspect="1"/>
          </p:cNvPicPr>
          <p:nvPr>
            <p:ph type="pic" sz="quarter" idx="10"/>
          </p:nvPr>
        </p:nvPicPr>
        <p:blipFill rotWithShape="1">
          <a:blip r:embed="rId2"/>
          <a:srcRect l="-712" t="-3133" r="28015" b="-2397"/>
          <a:stretch/>
        </p:blipFill>
        <p:spPr>
          <a:xfrm>
            <a:off x="6096000" y="0"/>
            <a:ext cx="6096000" cy="6858000"/>
          </a:xfrm>
          <a:solidFill>
            <a:schemeClr val="bg1"/>
          </a:solidFill>
        </p:spPr>
      </p:pic>
      <p:grpSp>
        <p:nvGrpSpPr>
          <p:cNvPr id="2" name="Группа 1"/>
          <p:cNvGrpSpPr/>
          <p:nvPr/>
        </p:nvGrpSpPr>
        <p:grpSpPr>
          <a:xfrm>
            <a:off x="1007436" y="1508788"/>
            <a:ext cx="4608511" cy="891127"/>
            <a:chOff x="755576" y="1131590"/>
            <a:chExt cx="3456384" cy="668345"/>
          </a:xfrm>
        </p:grpSpPr>
        <p:sp>
          <p:nvSpPr>
            <p:cNvPr id="4" name="TextBox 3"/>
            <p:cNvSpPr txBox="1"/>
            <p:nvPr/>
          </p:nvSpPr>
          <p:spPr>
            <a:xfrm>
              <a:off x="755576" y="1446377"/>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Genau wie der letzte Befehl wird dieser benutzt um Informationen aus dem Container zu bekommen. In diesem Fall ist es die Log Datei die wir uns ausgeben lassen.</a:t>
              </a:r>
            </a:p>
          </p:txBody>
        </p:sp>
        <p:sp>
          <p:nvSpPr>
            <p:cNvPr id="5" name="TextBox 4"/>
            <p:cNvSpPr txBox="1"/>
            <p:nvPr/>
          </p:nvSpPr>
          <p:spPr>
            <a:xfrm>
              <a:off x="755576" y="1131590"/>
              <a:ext cx="1486225"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Docker logs [Container]</a:t>
              </a:r>
              <a:endParaRPr lang="ru-RU" sz="1733" kern="1200" dirty="0">
                <a:solidFill>
                  <a:srgbClr val="383838"/>
                </a:solidFill>
                <a:latin typeface="Bebas Neue" charset="0"/>
                <a:ea typeface="Bebas Neue" charset="0"/>
                <a:cs typeface="Bebas Neue" charset="0"/>
              </a:endParaRPr>
            </a:p>
          </p:txBody>
        </p:sp>
      </p:grpSp>
      <p:grpSp>
        <p:nvGrpSpPr>
          <p:cNvPr id="14" name="Группа 13"/>
          <p:cNvGrpSpPr/>
          <p:nvPr/>
        </p:nvGrpSpPr>
        <p:grpSpPr>
          <a:xfrm>
            <a:off x="960107" y="3033227"/>
            <a:ext cx="4608512" cy="1091310"/>
            <a:chOff x="720080" y="2274917"/>
            <a:chExt cx="3456384" cy="818482"/>
          </a:xfrm>
        </p:grpSpPr>
        <p:sp>
          <p:nvSpPr>
            <p:cNvPr id="12" name="TextBox 11"/>
            <p:cNvSpPr txBox="1"/>
            <p:nvPr/>
          </p:nvSpPr>
          <p:spPr>
            <a:xfrm>
              <a:off x="720080" y="2589704"/>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Dieser Befehl wird benutzt um einen Container neu zu starten. Dies ist zu vergleichen mit </a:t>
              </a:r>
              <a:r>
                <a:rPr lang="de-DE" sz="867" kern="1200" dirty="0" err="1">
                  <a:solidFill>
                    <a:srgbClr val="FFFFFF">
                      <a:lumMod val="50000"/>
                    </a:srgbClr>
                  </a:solidFill>
                  <a:latin typeface="Open Sans" charset="0"/>
                  <a:ea typeface="Open Sans" charset="0"/>
                  <a:cs typeface="Open Sans" charset="0"/>
                </a:rPr>
                <a:t>docker</a:t>
              </a:r>
              <a:r>
                <a:rPr lang="de-DE" sz="867" kern="1200" dirty="0">
                  <a:solidFill>
                    <a:srgbClr val="FFFFFF">
                      <a:lumMod val="50000"/>
                    </a:srgbClr>
                  </a:solidFill>
                  <a:latin typeface="Open Sans" charset="0"/>
                  <a:ea typeface="Open Sans" charset="0"/>
                  <a:cs typeface="Open Sans" charset="0"/>
                </a:rPr>
                <a:t> </a:t>
              </a:r>
              <a:r>
                <a:rPr lang="de-DE" sz="867" kern="1200" dirty="0" err="1">
                  <a:solidFill>
                    <a:srgbClr val="FFFFFF">
                      <a:lumMod val="50000"/>
                    </a:srgbClr>
                  </a:solidFill>
                  <a:latin typeface="Open Sans" charset="0"/>
                  <a:ea typeface="Open Sans" charset="0"/>
                  <a:cs typeface="Open Sans" charset="0"/>
                </a:rPr>
                <a:t>stop</a:t>
              </a:r>
              <a:r>
                <a:rPr lang="de-DE" sz="867" kern="1200" dirty="0">
                  <a:solidFill>
                    <a:srgbClr val="FFFFFF">
                      <a:lumMod val="50000"/>
                    </a:srgbClr>
                  </a:solidFill>
                  <a:latin typeface="Open Sans" charset="0"/>
                  <a:ea typeface="Open Sans" charset="0"/>
                  <a:cs typeface="Open Sans" charset="0"/>
                </a:rPr>
                <a:t> und </a:t>
              </a:r>
              <a:r>
                <a:rPr lang="de-DE" sz="867" kern="1200" dirty="0" err="1">
                  <a:solidFill>
                    <a:srgbClr val="FFFFFF">
                      <a:lumMod val="50000"/>
                    </a:srgbClr>
                  </a:solidFill>
                  <a:latin typeface="Open Sans" charset="0"/>
                  <a:ea typeface="Open Sans" charset="0"/>
                  <a:cs typeface="Open Sans" charset="0"/>
                </a:rPr>
                <a:t>docker</a:t>
              </a:r>
              <a:r>
                <a:rPr lang="de-DE" sz="867" kern="1200" dirty="0">
                  <a:solidFill>
                    <a:srgbClr val="FFFFFF">
                      <a:lumMod val="50000"/>
                    </a:srgbClr>
                  </a:solidFill>
                  <a:latin typeface="Open Sans" charset="0"/>
                  <a:ea typeface="Open Sans" charset="0"/>
                  <a:cs typeface="Open Sans" charset="0"/>
                </a:rPr>
                <a:t> </a:t>
              </a:r>
              <a:r>
                <a:rPr lang="de-DE" sz="867" kern="1200" dirty="0" err="1">
                  <a:solidFill>
                    <a:srgbClr val="FFFFFF">
                      <a:lumMod val="50000"/>
                    </a:srgbClr>
                  </a:solidFill>
                  <a:latin typeface="Open Sans" charset="0"/>
                  <a:ea typeface="Open Sans" charset="0"/>
                  <a:cs typeface="Open Sans" charset="0"/>
                </a:rPr>
                <a:t>run</a:t>
              </a:r>
              <a:r>
                <a:rPr lang="de-DE" sz="867" kern="1200" dirty="0">
                  <a:solidFill>
                    <a:srgbClr val="FFFFFF">
                      <a:lumMod val="50000"/>
                    </a:srgbClr>
                  </a:solidFill>
                  <a:latin typeface="Open Sans" charset="0"/>
                  <a:ea typeface="Open Sans" charset="0"/>
                  <a:cs typeface="Open Sans" charset="0"/>
                </a:rPr>
                <a:t> hintereinander zu benutzen. Erfahrungsbedingt benutzen wenige Personen diesen Befehl.</a:t>
              </a:r>
            </a:p>
          </p:txBody>
        </p:sp>
        <p:sp>
          <p:nvSpPr>
            <p:cNvPr id="13" name="TextBox 12"/>
            <p:cNvSpPr txBox="1"/>
            <p:nvPr/>
          </p:nvSpPr>
          <p:spPr>
            <a:xfrm>
              <a:off x="720080" y="2274917"/>
              <a:ext cx="1679787" cy="269257"/>
            </a:xfrm>
            <a:prstGeom prst="rect">
              <a:avLst/>
            </a:prstGeom>
            <a:noFill/>
          </p:spPr>
          <p:txBody>
            <a:bodyPr wrap="none" rtlCol="0">
              <a:spAutoFit/>
            </a:bodyPr>
            <a:lstStyle/>
            <a:p>
              <a:pPr defTabSz="914377">
                <a:buClrTx/>
              </a:pPr>
              <a:r>
                <a:rPr lang="en-US" sz="1733" kern="1200" dirty="0">
                  <a:solidFill>
                    <a:srgbClr val="383838"/>
                  </a:solidFill>
                  <a:latin typeface="Bebas Neue" charset="0"/>
                  <a:ea typeface="Bebas Neue" charset="0"/>
                  <a:cs typeface="Bebas Neue" charset="0"/>
                </a:rPr>
                <a:t>Docker Restart [container]</a:t>
              </a:r>
              <a:endParaRPr lang="ru-RU" sz="1733" kern="1200" dirty="0">
                <a:solidFill>
                  <a:srgbClr val="383838"/>
                </a:solidFill>
                <a:latin typeface="Bebas Neue" charset="0"/>
                <a:ea typeface="Bebas Neue" charset="0"/>
                <a:cs typeface="Bebas Neue" charset="0"/>
              </a:endParaRPr>
            </a:p>
          </p:txBody>
        </p:sp>
      </p:grpSp>
      <p:grpSp>
        <p:nvGrpSpPr>
          <p:cNvPr id="15" name="Группа 14"/>
          <p:cNvGrpSpPr/>
          <p:nvPr/>
        </p:nvGrpSpPr>
        <p:grpSpPr>
          <a:xfrm>
            <a:off x="946696" y="4557558"/>
            <a:ext cx="4608512" cy="891127"/>
            <a:chOff x="710022" y="3418172"/>
            <a:chExt cx="3456384" cy="668346"/>
          </a:xfrm>
        </p:grpSpPr>
        <p:sp>
          <p:nvSpPr>
            <p:cNvPr id="20" name="TextBox 19"/>
            <p:cNvSpPr txBox="1"/>
            <p:nvPr/>
          </p:nvSpPr>
          <p:spPr>
            <a:xfrm>
              <a:off x="710022" y="3732959"/>
              <a:ext cx="3456384"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Ein einfacher Befehl um sich die aktuelle </a:t>
              </a:r>
              <a:r>
                <a:rPr lang="de-DE" sz="867" kern="1200" dirty="0" err="1">
                  <a:solidFill>
                    <a:srgbClr val="FFFFFF">
                      <a:lumMod val="50000"/>
                    </a:srgbClr>
                  </a:solidFill>
                  <a:latin typeface="Open Sans" charset="0"/>
                  <a:ea typeface="Open Sans" charset="0"/>
                  <a:cs typeface="Open Sans" charset="0"/>
                </a:rPr>
                <a:t>version</a:t>
              </a:r>
              <a:r>
                <a:rPr lang="de-DE" sz="867" kern="1200" dirty="0">
                  <a:solidFill>
                    <a:srgbClr val="FFFFFF">
                      <a:lumMod val="50000"/>
                    </a:srgbClr>
                  </a:solidFill>
                  <a:latin typeface="Open Sans" charset="0"/>
                  <a:ea typeface="Open Sans" charset="0"/>
                  <a:cs typeface="Open Sans" charset="0"/>
                </a:rPr>
                <a:t> von Docker auszugeben. Wird häufig verwendet um die Funktionalität Dockers zu überprüfen.</a:t>
              </a:r>
            </a:p>
          </p:txBody>
        </p:sp>
        <p:sp>
          <p:nvSpPr>
            <p:cNvPr id="21" name="TextBox 20"/>
            <p:cNvSpPr txBox="1"/>
            <p:nvPr/>
          </p:nvSpPr>
          <p:spPr>
            <a:xfrm>
              <a:off x="710022" y="3418172"/>
              <a:ext cx="981278" cy="269257"/>
            </a:xfrm>
            <a:prstGeom prst="rect">
              <a:avLst/>
            </a:prstGeom>
            <a:noFill/>
          </p:spPr>
          <p:txBody>
            <a:bodyPr wrap="none" rtlCol="0">
              <a:spAutoFit/>
            </a:bodyPr>
            <a:lstStyle/>
            <a:p>
              <a:pPr defTabSz="914377">
                <a:buClrTx/>
              </a:pPr>
              <a:r>
                <a:rPr lang="en-US" sz="1733" kern="1200" dirty="0">
                  <a:solidFill>
                    <a:srgbClr val="383838"/>
                  </a:solidFill>
                  <a:latin typeface="Bebas Neue" charset="0"/>
                  <a:ea typeface="Bebas Neue" charset="0"/>
                  <a:cs typeface="Bebas Neue" charset="0"/>
                </a:rPr>
                <a:t>Docker version</a:t>
              </a:r>
              <a:endParaRPr lang="ru-RU" sz="1733" kern="1200" dirty="0">
                <a:solidFill>
                  <a:srgbClr val="383838"/>
                </a:solidFill>
                <a:latin typeface="Bebas Neue" charset="0"/>
                <a:ea typeface="Bebas Neue" charset="0"/>
                <a:cs typeface="Bebas Neue" charset="0"/>
              </a:endParaRPr>
            </a:p>
          </p:txBody>
        </p:sp>
      </p:grpSp>
    </p:spTree>
    <p:extLst>
      <p:ext uri="{BB962C8B-B14F-4D97-AF65-F5344CB8AC3E}">
        <p14:creationId xmlns:p14="http://schemas.microsoft.com/office/powerpoint/2010/main" val="301302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a:extLst>
              <a:ext uri="{FF2B5EF4-FFF2-40B4-BE49-F238E27FC236}">
                <a16:creationId xmlns:a16="http://schemas.microsoft.com/office/drawing/2014/main" id="{2AAE1B5F-DDBB-DC54-F00F-561ED67021AB}"/>
              </a:ext>
            </a:extLst>
          </p:cNvPr>
          <p:cNvPicPr>
            <a:picLocks noGrp="1" noChangeAspect="1"/>
          </p:cNvPicPr>
          <p:nvPr>
            <p:ph type="pic" sz="quarter" idx="10"/>
          </p:nvPr>
        </p:nvPicPr>
        <p:blipFill rotWithShape="1">
          <a:blip r:embed="rId3"/>
          <a:srcRect l="6080" r="6080"/>
          <a:stretch/>
        </p:blipFill>
        <p:spPr>
          <a:xfrm>
            <a:off x="527050" y="1316038"/>
            <a:ext cx="3552825" cy="2784475"/>
          </a:xfrm>
        </p:spPr>
      </p:pic>
      <p:pic>
        <p:nvPicPr>
          <p:cNvPr id="12" name="Bildplatzhalter 11">
            <a:extLst>
              <a:ext uri="{FF2B5EF4-FFF2-40B4-BE49-F238E27FC236}">
                <a16:creationId xmlns:a16="http://schemas.microsoft.com/office/drawing/2014/main" id="{ED7DAECA-17E4-951F-1034-A95E4B8224ED}"/>
              </a:ext>
            </a:extLst>
          </p:cNvPr>
          <p:cNvPicPr>
            <a:picLocks noGrp="1" noChangeAspect="1"/>
          </p:cNvPicPr>
          <p:nvPr>
            <p:ph type="pic" sz="quarter" idx="11"/>
          </p:nvPr>
        </p:nvPicPr>
        <p:blipFill>
          <a:blip r:embed="rId4"/>
          <a:srcRect t="10813" b="10813"/>
          <a:stretch>
            <a:fillRect/>
          </a:stretch>
        </p:blipFill>
        <p:spPr>
          <a:xfrm>
            <a:off x="4360863" y="1316038"/>
            <a:ext cx="3552825" cy="2784475"/>
          </a:xfrm>
          <a:ln>
            <a:noFill/>
          </a:ln>
        </p:spPr>
      </p:pic>
      <p:pic>
        <p:nvPicPr>
          <p:cNvPr id="50" name="Bildplatzhalter 49">
            <a:extLst>
              <a:ext uri="{FF2B5EF4-FFF2-40B4-BE49-F238E27FC236}">
                <a16:creationId xmlns:a16="http://schemas.microsoft.com/office/drawing/2014/main" id="{E515F339-7D0A-63DA-023E-2E371C76B683}"/>
              </a:ext>
            </a:extLst>
          </p:cNvPr>
          <p:cNvPicPr>
            <a:picLocks noGrp="1" noChangeAspect="1"/>
          </p:cNvPicPr>
          <p:nvPr>
            <p:ph type="pic" sz="quarter" idx="12"/>
          </p:nvPr>
        </p:nvPicPr>
        <p:blipFill>
          <a:blip r:embed="rId5"/>
          <a:srcRect l="13971" r="13971"/>
          <a:stretch>
            <a:fillRect/>
          </a:stretch>
        </p:blipFill>
        <p:spPr>
          <a:xfrm>
            <a:off x="8208963" y="1316038"/>
            <a:ext cx="3551237" cy="2784475"/>
          </a:xfrm>
        </p:spPr>
      </p:pic>
      <p:grpSp>
        <p:nvGrpSpPr>
          <p:cNvPr id="2" name="Группа 1"/>
          <p:cNvGrpSpPr/>
          <p:nvPr/>
        </p:nvGrpSpPr>
        <p:grpSpPr>
          <a:xfrm>
            <a:off x="527381" y="3843522"/>
            <a:ext cx="3552395" cy="2081756"/>
            <a:chOff x="395536" y="2882641"/>
            <a:chExt cx="2664296" cy="1561317"/>
          </a:xfrm>
        </p:grpSpPr>
        <p:sp>
          <p:nvSpPr>
            <p:cNvPr id="8" name="Прямоугольник 7"/>
            <p:cNvSpPr/>
            <p:nvPr/>
          </p:nvSpPr>
          <p:spPr>
            <a:xfrm>
              <a:off x="395536" y="3075806"/>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9" name="Прямоугольник 8"/>
            <p:cNvSpPr/>
            <p:nvPr/>
          </p:nvSpPr>
          <p:spPr>
            <a:xfrm>
              <a:off x="395536" y="307580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456609" y="3379123"/>
              <a:ext cx="1311898"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Docker Dokumentation</a:t>
              </a:r>
            </a:p>
          </p:txBody>
        </p:sp>
        <p:sp>
          <p:nvSpPr>
            <p:cNvPr id="11" name="TextBox 10"/>
            <p:cNvSpPr txBox="1"/>
            <p:nvPr/>
          </p:nvSpPr>
          <p:spPr>
            <a:xfrm>
              <a:off x="467274" y="3673378"/>
              <a:ext cx="2520550"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Docker ist ein schwieriger Themenbereich mit vielen Elementen die nicht jeder kennt oder kennen muss bis man sie braucht. Dock für alle Themen Bereiche gibt es die Dokumentationen die einem zu Rate stehen.</a:t>
              </a:r>
            </a:p>
          </p:txBody>
        </p:sp>
        <p:sp>
          <p:nvSpPr>
            <p:cNvPr id="13" name="Овал 12"/>
            <p:cNvSpPr/>
            <p:nvPr/>
          </p:nvSpPr>
          <p:spPr>
            <a:xfrm>
              <a:off x="2339752" y="2882641"/>
              <a:ext cx="432048" cy="432048"/>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4" name="Группа 13"/>
            <p:cNvGrpSpPr/>
            <p:nvPr/>
          </p:nvGrpSpPr>
          <p:grpSpPr>
            <a:xfrm>
              <a:off x="2461968" y="3004858"/>
              <a:ext cx="187616" cy="187615"/>
              <a:chOff x="1100424" y="3404889"/>
              <a:chExt cx="379933" cy="379932"/>
            </a:xfrm>
            <a:solidFill>
              <a:schemeClr val="bg1"/>
            </a:solidFill>
          </p:grpSpPr>
          <p:sp>
            <p:nvSpPr>
              <p:cNvPr id="15" name="Freeform 57"/>
              <p:cNvSpPr>
                <a:spLocks noChangeArrowheads="1"/>
              </p:cNvSpPr>
              <p:nvPr/>
            </p:nvSpPr>
            <p:spPr bwMode="auto">
              <a:xfrm>
                <a:off x="1367185" y="3445308"/>
                <a:ext cx="86610" cy="68134"/>
              </a:xfrm>
              <a:custGeom>
                <a:avLst/>
                <a:gdLst>
                  <a:gd name="T0" fmla="*/ 225 w 329"/>
                  <a:gd name="T1" fmla="*/ 259 h 260"/>
                  <a:gd name="T2" fmla="*/ 225 w 329"/>
                  <a:gd name="T3" fmla="*/ 259 h 260"/>
                  <a:gd name="T4" fmla="*/ 225 w 329"/>
                  <a:gd name="T5" fmla="*/ 259 h 260"/>
                  <a:gd name="T6" fmla="*/ 35 w 329"/>
                  <a:gd name="T7" fmla="*/ 207 h 260"/>
                  <a:gd name="T8" fmla="*/ 0 w 329"/>
                  <a:gd name="T9" fmla="*/ 173 h 260"/>
                  <a:gd name="T10" fmla="*/ 52 w 329"/>
                  <a:gd name="T11" fmla="*/ 138 h 260"/>
                  <a:gd name="T12" fmla="*/ 207 w 329"/>
                  <a:gd name="T13" fmla="*/ 190 h 260"/>
                  <a:gd name="T14" fmla="*/ 259 w 329"/>
                  <a:gd name="T15" fmla="*/ 35 h 260"/>
                  <a:gd name="T16" fmla="*/ 293 w 329"/>
                  <a:gd name="T17" fmla="*/ 0 h 260"/>
                  <a:gd name="T18" fmla="*/ 328 w 329"/>
                  <a:gd name="T19" fmla="*/ 52 h 260"/>
                  <a:gd name="T20" fmla="*/ 259 w 329"/>
                  <a:gd name="T21" fmla="*/ 242 h 260"/>
                  <a:gd name="T22" fmla="*/ 225 w 329"/>
                  <a:gd name="T23" fmla="*/ 2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260">
                    <a:moveTo>
                      <a:pt x="225" y="259"/>
                    </a:moveTo>
                    <a:lnTo>
                      <a:pt x="225" y="259"/>
                    </a:lnTo>
                    <a:lnTo>
                      <a:pt x="225" y="259"/>
                    </a:lnTo>
                    <a:cubicBezTo>
                      <a:pt x="35" y="207"/>
                      <a:pt x="35" y="207"/>
                      <a:pt x="35" y="207"/>
                    </a:cubicBezTo>
                    <a:cubicBezTo>
                      <a:pt x="18" y="207"/>
                      <a:pt x="0" y="190"/>
                      <a:pt x="0" y="173"/>
                    </a:cubicBezTo>
                    <a:cubicBezTo>
                      <a:pt x="18" y="155"/>
                      <a:pt x="35" y="138"/>
                      <a:pt x="52" y="138"/>
                    </a:cubicBezTo>
                    <a:cubicBezTo>
                      <a:pt x="207" y="190"/>
                      <a:pt x="207" y="190"/>
                      <a:pt x="207" y="190"/>
                    </a:cubicBezTo>
                    <a:cubicBezTo>
                      <a:pt x="259" y="35"/>
                      <a:pt x="259" y="35"/>
                      <a:pt x="259" y="35"/>
                    </a:cubicBezTo>
                    <a:cubicBezTo>
                      <a:pt x="259" y="17"/>
                      <a:pt x="276" y="0"/>
                      <a:pt x="293" y="0"/>
                    </a:cubicBezTo>
                    <a:cubicBezTo>
                      <a:pt x="311" y="17"/>
                      <a:pt x="328" y="35"/>
                      <a:pt x="328" y="52"/>
                    </a:cubicBezTo>
                    <a:cubicBezTo>
                      <a:pt x="259" y="242"/>
                      <a:pt x="259" y="242"/>
                      <a:pt x="259" y="242"/>
                    </a:cubicBezTo>
                    <a:cubicBezTo>
                      <a:pt x="259" y="259"/>
                      <a:pt x="242" y="259"/>
                      <a:pt x="225" y="25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6" name="Freeform 58"/>
              <p:cNvSpPr>
                <a:spLocks noChangeArrowheads="1"/>
              </p:cNvSpPr>
              <p:nvPr/>
            </p:nvSpPr>
            <p:spPr bwMode="auto">
              <a:xfrm>
                <a:off x="1353328" y="3549240"/>
                <a:ext cx="127029" cy="198627"/>
              </a:xfrm>
              <a:custGeom>
                <a:avLst/>
                <a:gdLst>
                  <a:gd name="T0" fmla="*/ 120 w 483"/>
                  <a:gd name="T1" fmla="*/ 759 h 760"/>
                  <a:gd name="T2" fmla="*/ 120 w 483"/>
                  <a:gd name="T3" fmla="*/ 759 h 760"/>
                  <a:gd name="T4" fmla="*/ 120 w 483"/>
                  <a:gd name="T5" fmla="*/ 759 h 760"/>
                  <a:gd name="T6" fmla="*/ 0 w 483"/>
                  <a:gd name="T7" fmla="*/ 655 h 760"/>
                  <a:gd name="T8" fmla="*/ 0 w 483"/>
                  <a:gd name="T9" fmla="*/ 103 h 760"/>
                  <a:gd name="T10" fmla="*/ 120 w 483"/>
                  <a:gd name="T11" fmla="*/ 0 h 760"/>
                  <a:gd name="T12" fmla="*/ 155 w 483"/>
                  <a:gd name="T13" fmla="*/ 0 h 760"/>
                  <a:gd name="T14" fmla="*/ 155 w 483"/>
                  <a:gd name="T15" fmla="*/ 0 h 760"/>
                  <a:gd name="T16" fmla="*/ 189 w 483"/>
                  <a:gd name="T17" fmla="*/ 34 h 760"/>
                  <a:gd name="T18" fmla="*/ 431 w 483"/>
                  <a:gd name="T19" fmla="*/ 276 h 760"/>
                  <a:gd name="T20" fmla="*/ 482 w 483"/>
                  <a:gd name="T21" fmla="*/ 379 h 760"/>
                  <a:gd name="T22" fmla="*/ 431 w 483"/>
                  <a:gd name="T23" fmla="*/ 483 h 760"/>
                  <a:gd name="T24" fmla="*/ 189 w 483"/>
                  <a:gd name="T25" fmla="*/ 724 h 760"/>
                  <a:gd name="T26" fmla="*/ 155 w 483"/>
                  <a:gd name="T27" fmla="*/ 741 h 760"/>
                  <a:gd name="T28" fmla="*/ 120 w 483"/>
                  <a:gd name="T29" fmla="*/ 759 h 760"/>
                  <a:gd name="T30" fmla="*/ 120 w 483"/>
                  <a:gd name="T31" fmla="*/ 69 h 760"/>
                  <a:gd name="T32" fmla="*/ 120 w 483"/>
                  <a:gd name="T33" fmla="*/ 69 h 760"/>
                  <a:gd name="T34" fmla="*/ 69 w 483"/>
                  <a:gd name="T35" fmla="*/ 103 h 760"/>
                  <a:gd name="T36" fmla="*/ 69 w 483"/>
                  <a:gd name="T37" fmla="*/ 655 h 760"/>
                  <a:gd name="T38" fmla="*/ 120 w 483"/>
                  <a:gd name="T39" fmla="*/ 690 h 760"/>
                  <a:gd name="T40" fmla="*/ 120 w 483"/>
                  <a:gd name="T41" fmla="*/ 690 h 760"/>
                  <a:gd name="T42" fmla="*/ 120 w 483"/>
                  <a:gd name="T43" fmla="*/ 690 h 760"/>
                  <a:gd name="T44" fmla="*/ 138 w 483"/>
                  <a:gd name="T45" fmla="*/ 672 h 760"/>
                  <a:gd name="T46" fmla="*/ 379 w 483"/>
                  <a:gd name="T47" fmla="*/ 431 h 760"/>
                  <a:gd name="T48" fmla="*/ 413 w 483"/>
                  <a:gd name="T49" fmla="*/ 379 h 760"/>
                  <a:gd name="T50" fmla="*/ 379 w 483"/>
                  <a:gd name="T51" fmla="*/ 328 h 760"/>
                  <a:gd name="T52" fmla="*/ 138 w 483"/>
                  <a:gd name="T53" fmla="*/ 86 h 760"/>
                  <a:gd name="T54" fmla="*/ 120 w 483"/>
                  <a:gd name="T55"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3" h="760">
                    <a:moveTo>
                      <a:pt x="120" y="759"/>
                    </a:moveTo>
                    <a:lnTo>
                      <a:pt x="120" y="759"/>
                    </a:lnTo>
                    <a:lnTo>
                      <a:pt x="120" y="759"/>
                    </a:lnTo>
                    <a:cubicBezTo>
                      <a:pt x="51" y="759"/>
                      <a:pt x="0" y="707"/>
                      <a:pt x="0" y="655"/>
                    </a:cubicBezTo>
                    <a:cubicBezTo>
                      <a:pt x="0" y="103"/>
                      <a:pt x="0" y="103"/>
                      <a:pt x="0" y="103"/>
                    </a:cubicBezTo>
                    <a:cubicBezTo>
                      <a:pt x="0" y="52"/>
                      <a:pt x="51" y="0"/>
                      <a:pt x="120" y="0"/>
                    </a:cubicBezTo>
                    <a:cubicBezTo>
                      <a:pt x="120" y="0"/>
                      <a:pt x="138" y="0"/>
                      <a:pt x="155" y="0"/>
                    </a:cubicBezTo>
                    <a:lnTo>
                      <a:pt x="155" y="0"/>
                    </a:lnTo>
                    <a:cubicBezTo>
                      <a:pt x="155" y="17"/>
                      <a:pt x="189" y="17"/>
                      <a:pt x="189" y="34"/>
                    </a:cubicBezTo>
                    <a:cubicBezTo>
                      <a:pt x="431" y="276"/>
                      <a:pt x="431" y="276"/>
                      <a:pt x="431" y="276"/>
                    </a:cubicBezTo>
                    <a:cubicBezTo>
                      <a:pt x="465" y="293"/>
                      <a:pt x="482" y="345"/>
                      <a:pt x="482" y="379"/>
                    </a:cubicBezTo>
                    <a:cubicBezTo>
                      <a:pt x="482" y="414"/>
                      <a:pt x="465" y="448"/>
                      <a:pt x="431" y="483"/>
                    </a:cubicBezTo>
                    <a:cubicBezTo>
                      <a:pt x="189" y="724"/>
                      <a:pt x="189" y="724"/>
                      <a:pt x="189" y="724"/>
                    </a:cubicBezTo>
                    <a:cubicBezTo>
                      <a:pt x="172" y="741"/>
                      <a:pt x="155" y="741"/>
                      <a:pt x="155" y="741"/>
                    </a:cubicBezTo>
                    <a:cubicBezTo>
                      <a:pt x="138" y="759"/>
                      <a:pt x="120" y="759"/>
                      <a:pt x="120" y="759"/>
                    </a:cubicBezTo>
                    <a:close/>
                    <a:moveTo>
                      <a:pt x="120" y="69"/>
                    </a:moveTo>
                    <a:lnTo>
                      <a:pt x="120" y="69"/>
                    </a:lnTo>
                    <a:cubicBezTo>
                      <a:pt x="86" y="69"/>
                      <a:pt x="69" y="86"/>
                      <a:pt x="69" y="103"/>
                    </a:cubicBezTo>
                    <a:cubicBezTo>
                      <a:pt x="69" y="655"/>
                      <a:pt x="69" y="655"/>
                      <a:pt x="69" y="655"/>
                    </a:cubicBezTo>
                    <a:cubicBezTo>
                      <a:pt x="69" y="672"/>
                      <a:pt x="86" y="690"/>
                      <a:pt x="120" y="690"/>
                    </a:cubicBezTo>
                    <a:lnTo>
                      <a:pt x="120" y="690"/>
                    </a:lnTo>
                    <a:lnTo>
                      <a:pt x="120" y="690"/>
                    </a:lnTo>
                    <a:cubicBezTo>
                      <a:pt x="138" y="672"/>
                      <a:pt x="138" y="672"/>
                      <a:pt x="138" y="672"/>
                    </a:cubicBezTo>
                    <a:cubicBezTo>
                      <a:pt x="379" y="431"/>
                      <a:pt x="379" y="431"/>
                      <a:pt x="379" y="431"/>
                    </a:cubicBezTo>
                    <a:cubicBezTo>
                      <a:pt x="396" y="414"/>
                      <a:pt x="413" y="397"/>
                      <a:pt x="413" y="379"/>
                    </a:cubicBezTo>
                    <a:cubicBezTo>
                      <a:pt x="413" y="362"/>
                      <a:pt x="396" y="328"/>
                      <a:pt x="379" y="328"/>
                    </a:cubicBezTo>
                    <a:cubicBezTo>
                      <a:pt x="138" y="86"/>
                      <a:pt x="138" y="86"/>
                      <a:pt x="138" y="86"/>
                    </a:cubicBezTo>
                    <a:cubicBezTo>
                      <a:pt x="138" y="86"/>
                      <a:pt x="138" y="69"/>
                      <a:pt x="12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7" name="Freeform 59"/>
              <p:cNvSpPr>
                <a:spLocks noChangeArrowheads="1"/>
              </p:cNvSpPr>
              <p:nvPr/>
            </p:nvSpPr>
            <p:spPr bwMode="auto">
              <a:xfrm>
                <a:off x="1100424" y="3549240"/>
                <a:ext cx="127029" cy="198627"/>
              </a:xfrm>
              <a:custGeom>
                <a:avLst/>
                <a:gdLst>
                  <a:gd name="T0" fmla="*/ 380 w 484"/>
                  <a:gd name="T1" fmla="*/ 759 h 760"/>
                  <a:gd name="T2" fmla="*/ 380 w 484"/>
                  <a:gd name="T3" fmla="*/ 759 h 760"/>
                  <a:gd name="T4" fmla="*/ 328 w 484"/>
                  <a:gd name="T5" fmla="*/ 741 h 760"/>
                  <a:gd name="T6" fmla="*/ 294 w 484"/>
                  <a:gd name="T7" fmla="*/ 724 h 760"/>
                  <a:gd name="T8" fmla="*/ 52 w 484"/>
                  <a:gd name="T9" fmla="*/ 483 h 760"/>
                  <a:gd name="T10" fmla="*/ 0 w 484"/>
                  <a:gd name="T11" fmla="*/ 379 h 760"/>
                  <a:gd name="T12" fmla="*/ 52 w 484"/>
                  <a:gd name="T13" fmla="*/ 276 h 760"/>
                  <a:gd name="T14" fmla="*/ 294 w 484"/>
                  <a:gd name="T15" fmla="*/ 34 h 760"/>
                  <a:gd name="T16" fmla="*/ 328 w 484"/>
                  <a:gd name="T17" fmla="*/ 0 h 760"/>
                  <a:gd name="T18" fmla="*/ 380 w 484"/>
                  <a:gd name="T19" fmla="*/ 0 h 760"/>
                  <a:gd name="T20" fmla="*/ 483 w 484"/>
                  <a:gd name="T21" fmla="*/ 103 h 760"/>
                  <a:gd name="T22" fmla="*/ 483 w 484"/>
                  <a:gd name="T23" fmla="*/ 655 h 760"/>
                  <a:gd name="T24" fmla="*/ 380 w 484"/>
                  <a:gd name="T25" fmla="*/ 759 h 760"/>
                  <a:gd name="T26" fmla="*/ 380 w 484"/>
                  <a:gd name="T27" fmla="*/ 69 h 760"/>
                  <a:gd name="T28" fmla="*/ 380 w 484"/>
                  <a:gd name="T29" fmla="*/ 69 h 760"/>
                  <a:gd name="T30" fmla="*/ 363 w 484"/>
                  <a:gd name="T31" fmla="*/ 69 h 760"/>
                  <a:gd name="T32" fmla="*/ 345 w 484"/>
                  <a:gd name="T33" fmla="*/ 86 h 760"/>
                  <a:gd name="T34" fmla="*/ 104 w 484"/>
                  <a:gd name="T35" fmla="*/ 328 h 760"/>
                  <a:gd name="T36" fmla="*/ 69 w 484"/>
                  <a:gd name="T37" fmla="*/ 379 h 760"/>
                  <a:gd name="T38" fmla="*/ 104 w 484"/>
                  <a:gd name="T39" fmla="*/ 431 h 760"/>
                  <a:gd name="T40" fmla="*/ 345 w 484"/>
                  <a:gd name="T41" fmla="*/ 672 h 760"/>
                  <a:gd name="T42" fmla="*/ 363 w 484"/>
                  <a:gd name="T43" fmla="*/ 690 h 760"/>
                  <a:gd name="T44" fmla="*/ 414 w 484"/>
                  <a:gd name="T45" fmla="*/ 655 h 760"/>
                  <a:gd name="T46" fmla="*/ 414 w 484"/>
                  <a:gd name="T47" fmla="*/ 103 h 760"/>
                  <a:gd name="T48" fmla="*/ 380 w 484"/>
                  <a:gd name="T49"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4" h="760">
                    <a:moveTo>
                      <a:pt x="380" y="759"/>
                    </a:moveTo>
                    <a:lnTo>
                      <a:pt x="380" y="759"/>
                    </a:lnTo>
                    <a:cubicBezTo>
                      <a:pt x="363" y="759"/>
                      <a:pt x="345" y="759"/>
                      <a:pt x="328" y="741"/>
                    </a:cubicBezTo>
                    <a:cubicBezTo>
                      <a:pt x="311" y="741"/>
                      <a:pt x="294" y="724"/>
                      <a:pt x="294" y="724"/>
                    </a:cubicBezTo>
                    <a:cubicBezTo>
                      <a:pt x="52" y="483"/>
                      <a:pt x="52" y="483"/>
                      <a:pt x="52" y="483"/>
                    </a:cubicBezTo>
                    <a:cubicBezTo>
                      <a:pt x="18" y="448"/>
                      <a:pt x="0" y="414"/>
                      <a:pt x="0" y="379"/>
                    </a:cubicBezTo>
                    <a:cubicBezTo>
                      <a:pt x="0" y="345"/>
                      <a:pt x="18" y="293"/>
                      <a:pt x="52" y="276"/>
                    </a:cubicBezTo>
                    <a:cubicBezTo>
                      <a:pt x="294" y="34"/>
                      <a:pt x="294" y="34"/>
                      <a:pt x="294" y="34"/>
                    </a:cubicBezTo>
                    <a:cubicBezTo>
                      <a:pt x="294" y="17"/>
                      <a:pt x="311" y="17"/>
                      <a:pt x="328" y="0"/>
                    </a:cubicBezTo>
                    <a:cubicBezTo>
                      <a:pt x="345" y="0"/>
                      <a:pt x="363" y="0"/>
                      <a:pt x="380" y="0"/>
                    </a:cubicBezTo>
                    <a:cubicBezTo>
                      <a:pt x="432" y="0"/>
                      <a:pt x="483" y="52"/>
                      <a:pt x="483" y="103"/>
                    </a:cubicBezTo>
                    <a:cubicBezTo>
                      <a:pt x="483" y="655"/>
                      <a:pt x="483" y="655"/>
                      <a:pt x="483" y="655"/>
                    </a:cubicBezTo>
                    <a:cubicBezTo>
                      <a:pt x="483" y="707"/>
                      <a:pt x="432" y="759"/>
                      <a:pt x="380" y="759"/>
                    </a:cubicBezTo>
                    <a:close/>
                    <a:moveTo>
                      <a:pt x="380" y="69"/>
                    </a:moveTo>
                    <a:lnTo>
                      <a:pt x="380" y="69"/>
                    </a:lnTo>
                    <a:lnTo>
                      <a:pt x="363" y="69"/>
                    </a:lnTo>
                    <a:cubicBezTo>
                      <a:pt x="345" y="69"/>
                      <a:pt x="345" y="86"/>
                      <a:pt x="345" y="86"/>
                    </a:cubicBezTo>
                    <a:cubicBezTo>
                      <a:pt x="104" y="328"/>
                      <a:pt x="104" y="328"/>
                      <a:pt x="104" y="328"/>
                    </a:cubicBezTo>
                    <a:cubicBezTo>
                      <a:pt x="87" y="328"/>
                      <a:pt x="69" y="362"/>
                      <a:pt x="69" y="379"/>
                    </a:cubicBezTo>
                    <a:cubicBezTo>
                      <a:pt x="69" y="397"/>
                      <a:pt x="87" y="414"/>
                      <a:pt x="104" y="431"/>
                    </a:cubicBezTo>
                    <a:cubicBezTo>
                      <a:pt x="345" y="672"/>
                      <a:pt x="345" y="672"/>
                      <a:pt x="345" y="672"/>
                    </a:cubicBezTo>
                    <a:cubicBezTo>
                      <a:pt x="345" y="672"/>
                      <a:pt x="345" y="672"/>
                      <a:pt x="363" y="690"/>
                    </a:cubicBezTo>
                    <a:cubicBezTo>
                      <a:pt x="380" y="690"/>
                      <a:pt x="414" y="672"/>
                      <a:pt x="414" y="655"/>
                    </a:cubicBezTo>
                    <a:cubicBezTo>
                      <a:pt x="414" y="103"/>
                      <a:pt x="414" y="103"/>
                      <a:pt x="414" y="103"/>
                    </a:cubicBezTo>
                    <a:cubicBezTo>
                      <a:pt x="414" y="86"/>
                      <a:pt x="397" y="69"/>
                      <a:pt x="38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8" name="Freeform 60"/>
              <p:cNvSpPr>
                <a:spLocks noChangeArrowheads="1"/>
              </p:cNvSpPr>
              <p:nvPr/>
            </p:nvSpPr>
            <p:spPr bwMode="auto">
              <a:xfrm>
                <a:off x="1277110" y="3504203"/>
                <a:ext cx="18477" cy="280618"/>
              </a:xfrm>
              <a:custGeom>
                <a:avLst/>
                <a:gdLst>
                  <a:gd name="T0" fmla="*/ 34 w 70"/>
                  <a:gd name="T1" fmla="*/ 1069 h 1070"/>
                  <a:gd name="T2" fmla="*/ 34 w 70"/>
                  <a:gd name="T3" fmla="*/ 1069 h 1070"/>
                  <a:gd name="T4" fmla="*/ 0 w 70"/>
                  <a:gd name="T5" fmla="*/ 1035 h 1070"/>
                  <a:gd name="T6" fmla="*/ 0 w 70"/>
                  <a:gd name="T7" fmla="*/ 35 h 1070"/>
                  <a:gd name="T8" fmla="*/ 34 w 70"/>
                  <a:gd name="T9" fmla="*/ 0 h 1070"/>
                  <a:gd name="T10" fmla="*/ 69 w 70"/>
                  <a:gd name="T11" fmla="*/ 35 h 1070"/>
                  <a:gd name="T12" fmla="*/ 69 w 70"/>
                  <a:gd name="T13" fmla="*/ 1035 h 1070"/>
                  <a:gd name="T14" fmla="*/ 34 w 70"/>
                  <a:gd name="T15" fmla="*/ 1069 h 10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70">
                    <a:moveTo>
                      <a:pt x="34" y="1069"/>
                    </a:moveTo>
                    <a:lnTo>
                      <a:pt x="34" y="1069"/>
                    </a:lnTo>
                    <a:cubicBezTo>
                      <a:pt x="17" y="1069"/>
                      <a:pt x="0" y="1052"/>
                      <a:pt x="0" y="1035"/>
                    </a:cubicBezTo>
                    <a:cubicBezTo>
                      <a:pt x="0" y="35"/>
                      <a:pt x="0" y="35"/>
                      <a:pt x="0" y="35"/>
                    </a:cubicBezTo>
                    <a:cubicBezTo>
                      <a:pt x="0" y="18"/>
                      <a:pt x="17" y="0"/>
                      <a:pt x="34" y="0"/>
                    </a:cubicBezTo>
                    <a:cubicBezTo>
                      <a:pt x="52" y="0"/>
                      <a:pt x="69" y="18"/>
                      <a:pt x="69" y="35"/>
                    </a:cubicBezTo>
                    <a:cubicBezTo>
                      <a:pt x="69" y="1035"/>
                      <a:pt x="69" y="1035"/>
                      <a:pt x="69" y="1035"/>
                    </a:cubicBezTo>
                    <a:cubicBezTo>
                      <a:pt x="69" y="1052"/>
                      <a:pt x="52" y="1069"/>
                      <a:pt x="34" y="10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Freeform 61"/>
              <p:cNvSpPr>
                <a:spLocks noChangeArrowheads="1"/>
              </p:cNvSpPr>
              <p:nvPr/>
            </p:nvSpPr>
            <p:spPr bwMode="auto">
              <a:xfrm>
                <a:off x="1141997" y="3404889"/>
                <a:ext cx="288702" cy="90075"/>
              </a:xfrm>
              <a:custGeom>
                <a:avLst/>
                <a:gdLst>
                  <a:gd name="T0" fmla="*/ 1051 w 1104"/>
                  <a:gd name="T1" fmla="*/ 345 h 346"/>
                  <a:gd name="T2" fmla="*/ 1051 w 1104"/>
                  <a:gd name="T3" fmla="*/ 345 h 346"/>
                  <a:gd name="T4" fmla="*/ 1034 w 1104"/>
                  <a:gd name="T5" fmla="*/ 345 h 346"/>
                  <a:gd name="T6" fmla="*/ 999 w 1104"/>
                  <a:gd name="T7" fmla="*/ 310 h 346"/>
                  <a:gd name="T8" fmla="*/ 1017 w 1104"/>
                  <a:gd name="T9" fmla="*/ 259 h 346"/>
                  <a:gd name="T10" fmla="*/ 1051 w 1104"/>
                  <a:gd name="T11" fmla="*/ 259 h 346"/>
                  <a:gd name="T12" fmla="*/ 1086 w 1104"/>
                  <a:gd name="T13" fmla="*/ 293 h 346"/>
                  <a:gd name="T14" fmla="*/ 1086 w 1104"/>
                  <a:gd name="T15" fmla="*/ 345 h 346"/>
                  <a:gd name="T16" fmla="*/ 1051 w 1104"/>
                  <a:gd name="T17" fmla="*/ 345 h 346"/>
                  <a:gd name="T18" fmla="*/ 34 w 1104"/>
                  <a:gd name="T19" fmla="*/ 310 h 346"/>
                  <a:gd name="T20" fmla="*/ 34 w 1104"/>
                  <a:gd name="T21" fmla="*/ 310 h 346"/>
                  <a:gd name="T22" fmla="*/ 17 w 1104"/>
                  <a:gd name="T23" fmla="*/ 310 h 346"/>
                  <a:gd name="T24" fmla="*/ 0 w 1104"/>
                  <a:gd name="T25" fmla="*/ 259 h 346"/>
                  <a:gd name="T26" fmla="*/ 86 w 1104"/>
                  <a:gd name="T27" fmla="*/ 172 h 346"/>
                  <a:gd name="T28" fmla="*/ 138 w 1104"/>
                  <a:gd name="T29" fmla="*/ 172 h 346"/>
                  <a:gd name="T30" fmla="*/ 138 w 1104"/>
                  <a:gd name="T31" fmla="*/ 224 h 346"/>
                  <a:gd name="T32" fmla="*/ 51 w 1104"/>
                  <a:gd name="T33" fmla="*/ 293 h 346"/>
                  <a:gd name="T34" fmla="*/ 34 w 1104"/>
                  <a:gd name="T35" fmla="*/ 310 h 346"/>
                  <a:gd name="T36" fmla="*/ 948 w 1104"/>
                  <a:gd name="T37" fmla="*/ 224 h 346"/>
                  <a:gd name="T38" fmla="*/ 948 w 1104"/>
                  <a:gd name="T39" fmla="*/ 224 h 346"/>
                  <a:gd name="T40" fmla="*/ 930 w 1104"/>
                  <a:gd name="T41" fmla="*/ 224 h 346"/>
                  <a:gd name="T42" fmla="*/ 844 w 1104"/>
                  <a:gd name="T43" fmla="*/ 155 h 346"/>
                  <a:gd name="T44" fmla="*/ 827 w 1104"/>
                  <a:gd name="T45" fmla="*/ 103 h 346"/>
                  <a:gd name="T46" fmla="*/ 879 w 1104"/>
                  <a:gd name="T47" fmla="*/ 103 h 346"/>
                  <a:gd name="T48" fmla="*/ 982 w 1104"/>
                  <a:gd name="T49" fmla="*/ 172 h 346"/>
                  <a:gd name="T50" fmla="*/ 982 w 1104"/>
                  <a:gd name="T51" fmla="*/ 224 h 346"/>
                  <a:gd name="T52" fmla="*/ 948 w 1104"/>
                  <a:gd name="T53" fmla="*/ 224 h 346"/>
                  <a:gd name="T54" fmla="*/ 207 w 1104"/>
                  <a:gd name="T55" fmla="*/ 155 h 346"/>
                  <a:gd name="T56" fmla="*/ 207 w 1104"/>
                  <a:gd name="T57" fmla="*/ 155 h 346"/>
                  <a:gd name="T58" fmla="*/ 172 w 1104"/>
                  <a:gd name="T59" fmla="*/ 138 h 346"/>
                  <a:gd name="T60" fmla="*/ 189 w 1104"/>
                  <a:gd name="T61" fmla="*/ 103 h 346"/>
                  <a:gd name="T62" fmla="*/ 293 w 1104"/>
                  <a:gd name="T63" fmla="*/ 52 h 346"/>
                  <a:gd name="T64" fmla="*/ 345 w 1104"/>
                  <a:gd name="T65" fmla="*/ 69 h 346"/>
                  <a:gd name="T66" fmla="*/ 327 w 1104"/>
                  <a:gd name="T67" fmla="*/ 103 h 346"/>
                  <a:gd name="T68" fmla="*/ 224 w 1104"/>
                  <a:gd name="T69" fmla="*/ 155 h 346"/>
                  <a:gd name="T70" fmla="*/ 207 w 1104"/>
                  <a:gd name="T71" fmla="*/ 155 h 346"/>
                  <a:gd name="T72" fmla="*/ 758 w 1104"/>
                  <a:gd name="T73" fmla="*/ 121 h 346"/>
                  <a:gd name="T74" fmla="*/ 758 w 1104"/>
                  <a:gd name="T75" fmla="*/ 121 h 346"/>
                  <a:gd name="T76" fmla="*/ 741 w 1104"/>
                  <a:gd name="T77" fmla="*/ 103 h 346"/>
                  <a:gd name="T78" fmla="*/ 637 w 1104"/>
                  <a:gd name="T79" fmla="*/ 86 h 346"/>
                  <a:gd name="T80" fmla="*/ 620 w 1104"/>
                  <a:gd name="T81" fmla="*/ 34 h 346"/>
                  <a:gd name="T82" fmla="*/ 655 w 1104"/>
                  <a:gd name="T83" fmla="*/ 17 h 346"/>
                  <a:gd name="T84" fmla="*/ 775 w 1104"/>
                  <a:gd name="T85" fmla="*/ 52 h 346"/>
                  <a:gd name="T86" fmla="*/ 793 w 1104"/>
                  <a:gd name="T87" fmla="*/ 86 h 346"/>
                  <a:gd name="T88" fmla="*/ 758 w 1104"/>
                  <a:gd name="T89" fmla="*/ 121 h 346"/>
                  <a:gd name="T90" fmla="*/ 413 w 1104"/>
                  <a:gd name="T91" fmla="*/ 86 h 346"/>
                  <a:gd name="T92" fmla="*/ 413 w 1104"/>
                  <a:gd name="T93" fmla="*/ 86 h 346"/>
                  <a:gd name="T94" fmla="*/ 379 w 1104"/>
                  <a:gd name="T95" fmla="*/ 52 h 346"/>
                  <a:gd name="T96" fmla="*/ 413 w 1104"/>
                  <a:gd name="T97" fmla="*/ 17 h 346"/>
                  <a:gd name="T98" fmla="*/ 534 w 1104"/>
                  <a:gd name="T99" fmla="*/ 0 h 346"/>
                  <a:gd name="T100" fmla="*/ 534 w 1104"/>
                  <a:gd name="T101" fmla="*/ 34 h 346"/>
                  <a:gd name="T102" fmla="*/ 534 w 1104"/>
                  <a:gd name="T103" fmla="*/ 69 h 346"/>
                  <a:gd name="T104" fmla="*/ 534 w 1104"/>
                  <a:gd name="T105" fmla="*/ 69 h 346"/>
                  <a:gd name="T106" fmla="*/ 431 w 1104"/>
                  <a:gd name="T107" fmla="*/ 69 h 346"/>
                  <a:gd name="T108" fmla="*/ 413 w 1104"/>
                  <a:gd name="T109" fmla="*/ 8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04" h="346">
                    <a:moveTo>
                      <a:pt x="1051" y="345"/>
                    </a:moveTo>
                    <a:lnTo>
                      <a:pt x="1051" y="345"/>
                    </a:lnTo>
                    <a:lnTo>
                      <a:pt x="1034" y="345"/>
                    </a:lnTo>
                    <a:cubicBezTo>
                      <a:pt x="1017" y="328"/>
                      <a:pt x="1017" y="310"/>
                      <a:pt x="999" y="310"/>
                    </a:cubicBezTo>
                    <a:cubicBezTo>
                      <a:pt x="999" y="293"/>
                      <a:pt x="999" y="259"/>
                      <a:pt x="1017" y="259"/>
                    </a:cubicBezTo>
                    <a:cubicBezTo>
                      <a:pt x="1017" y="241"/>
                      <a:pt x="1051" y="241"/>
                      <a:pt x="1051" y="259"/>
                    </a:cubicBezTo>
                    <a:cubicBezTo>
                      <a:pt x="1068" y="276"/>
                      <a:pt x="1086" y="293"/>
                      <a:pt x="1086" y="293"/>
                    </a:cubicBezTo>
                    <a:cubicBezTo>
                      <a:pt x="1103" y="310"/>
                      <a:pt x="1086" y="328"/>
                      <a:pt x="1086" y="345"/>
                    </a:cubicBezTo>
                    <a:cubicBezTo>
                      <a:pt x="1068" y="345"/>
                      <a:pt x="1068" y="345"/>
                      <a:pt x="1051" y="345"/>
                    </a:cubicBezTo>
                    <a:close/>
                    <a:moveTo>
                      <a:pt x="34" y="310"/>
                    </a:moveTo>
                    <a:lnTo>
                      <a:pt x="34" y="310"/>
                    </a:lnTo>
                    <a:cubicBezTo>
                      <a:pt x="17" y="310"/>
                      <a:pt x="17" y="310"/>
                      <a:pt x="17" y="310"/>
                    </a:cubicBezTo>
                    <a:cubicBezTo>
                      <a:pt x="0" y="293"/>
                      <a:pt x="0" y="276"/>
                      <a:pt x="0" y="259"/>
                    </a:cubicBezTo>
                    <a:cubicBezTo>
                      <a:pt x="34" y="224"/>
                      <a:pt x="51" y="190"/>
                      <a:pt x="86" y="172"/>
                    </a:cubicBezTo>
                    <a:cubicBezTo>
                      <a:pt x="103" y="155"/>
                      <a:pt x="120" y="155"/>
                      <a:pt x="138" y="172"/>
                    </a:cubicBezTo>
                    <a:cubicBezTo>
                      <a:pt x="155" y="190"/>
                      <a:pt x="155" y="207"/>
                      <a:pt x="138" y="224"/>
                    </a:cubicBezTo>
                    <a:cubicBezTo>
                      <a:pt x="103" y="241"/>
                      <a:pt x="86" y="276"/>
                      <a:pt x="51" y="293"/>
                    </a:cubicBezTo>
                    <a:cubicBezTo>
                      <a:pt x="51" y="310"/>
                      <a:pt x="34" y="310"/>
                      <a:pt x="34" y="310"/>
                    </a:cubicBezTo>
                    <a:close/>
                    <a:moveTo>
                      <a:pt x="948" y="224"/>
                    </a:moveTo>
                    <a:lnTo>
                      <a:pt x="948" y="224"/>
                    </a:lnTo>
                    <a:lnTo>
                      <a:pt x="930" y="224"/>
                    </a:lnTo>
                    <a:cubicBezTo>
                      <a:pt x="896" y="207"/>
                      <a:pt x="879" y="172"/>
                      <a:pt x="844" y="155"/>
                    </a:cubicBezTo>
                    <a:cubicBezTo>
                      <a:pt x="827" y="155"/>
                      <a:pt x="827" y="121"/>
                      <a:pt x="827" y="103"/>
                    </a:cubicBezTo>
                    <a:cubicBezTo>
                      <a:pt x="844" y="103"/>
                      <a:pt x="861" y="86"/>
                      <a:pt x="879" y="103"/>
                    </a:cubicBezTo>
                    <a:cubicBezTo>
                      <a:pt x="913" y="121"/>
                      <a:pt x="948" y="138"/>
                      <a:pt x="982" y="172"/>
                    </a:cubicBezTo>
                    <a:cubicBezTo>
                      <a:pt x="982" y="190"/>
                      <a:pt x="982" y="207"/>
                      <a:pt x="982" y="224"/>
                    </a:cubicBezTo>
                    <a:cubicBezTo>
                      <a:pt x="965" y="224"/>
                      <a:pt x="965" y="224"/>
                      <a:pt x="948" y="224"/>
                    </a:cubicBezTo>
                    <a:close/>
                    <a:moveTo>
                      <a:pt x="207" y="155"/>
                    </a:moveTo>
                    <a:lnTo>
                      <a:pt x="207" y="155"/>
                    </a:lnTo>
                    <a:cubicBezTo>
                      <a:pt x="189" y="155"/>
                      <a:pt x="189" y="155"/>
                      <a:pt x="172" y="138"/>
                    </a:cubicBezTo>
                    <a:cubicBezTo>
                      <a:pt x="172" y="121"/>
                      <a:pt x="172" y="103"/>
                      <a:pt x="189" y="103"/>
                    </a:cubicBezTo>
                    <a:cubicBezTo>
                      <a:pt x="224" y="69"/>
                      <a:pt x="258" y="52"/>
                      <a:pt x="293" y="52"/>
                    </a:cubicBezTo>
                    <a:cubicBezTo>
                      <a:pt x="310" y="34"/>
                      <a:pt x="327" y="52"/>
                      <a:pt x="345" y="69"/>
                    </a:cubicBezTo>
                    <a:cubicBezTo>
                      <a:pt x="345" y="86"/>
                      <a:pt x="345" y="103"/>
                      <a:pt x="327" y="103"/>
                    </a:cubicBezTo>
                    <a:cubicBezTo>
                      <a:pt x="293" y="121"/>
                      <a:pt x="258" y="138"/>
                      <a:pt x="224" y="155"/>
                    </a:cubicBezTo>
                    <a:lnTo>
                      <a:pt x="207" y="155"/>
                    </a:lnTo>
                    <a:close/>
                    <a:moveTo>
                      <a:pt x="758" y="121"/>
                    </a:moveTo>
                    <a:lnTo>
                      <a:pt x="758" y="121"/>
                    </a:lnTo>
                    <a:cubicBezTo>
                      <a:pt x="758" y="121"/>
                      <a:pt x="741" y="121"/>
                      <a:pt x="741" y="103"/>
                    </a:cubicBezTo>
                    <a:cubicBezTo>
                      <a:pt x="706" y="103"/>
                      <a:pt x="672" y="86"/>
                      <a:pt x="637" y="86"/>
                    </a:cubicBezTo>
                    <a:cubicBezTo>
                      <a:pt x="620" y="86"/>
                      <a:pt x="603" y="52"/>
                      <a:pt x="620" y="34"/>
                    </a:cubicBezTo>
                    <a:cubicBezTo>
                      <a:pt x="620" y="17"/>
                      <a:pt x="637" y="17"/>
                      <a:pt x="655" y="17"/>
                    </a:cubicBezTo>
                    <a:cubicBezTo>
                      <a:pt x="689" y="17"/>
                      <a:pt x="724" y="34"/>
                      <a:pt x="775" y="52"/>
                    </a:cubicBezTo>
                    <a:cubicBezTo>
                      <a:pt x="793" y="52"/>
                      <a:pt x="793" y="69"/>
                      <a:pt x="793" y="86"/>
                    </a:cubicBezTo>
                    <a:cubicBezTo>
                      <a:pt x="775" y="103"/>
                      <a:pt x="775" y="121"/>
                      <a:pt x="758" y="121"/>
                    </a:cubicBezTo>
                    <a:close/>
                    <a:moveTo>
                      <a:pt x="413" y="86"/>
                    </a:moveTo>
                    <a:lnTo>
                      <a:pt x="413" y="86"/>
                    </a:lnTo>
                    <a:cubicBezTo>
                      <a:pt x="396" y="86"/>
                      <a:pt x="379" y="69"/>
                      <a:pt x="379" y="52"/>
                    </a:cubicBezTo>
                    <a:cubicBezTo>
                      <a:pt x="379" y="34"/>
                      <a:pt x="396" y="17"/>
                      <a:pt x="413" y="17"/>
                    </a:cubicBezTo>
                    <a:cubicBezTo>
                      <a:pt x="448" y="0"/>
                      <a:pt x="482" y="0"/>
                      <a:pt x="534" y="0"/>
                    </a:cubicBezTo>
                    <a:cubicBezTo>
                      <a:pt x="534" y="34"/>
                      <a:pt x="534" y="34"/>
                      <a:pt x="534" y="34"/>
                    </a:cubicBezTo>
                    <a:cubicBezTo>
                      <a:pt x="534" y="69"/>
                      <a:pt x="534" y="69"/>
                      <a:pt x="534" y="69"/>
                    </a:cubicBezTo>
                    <a:lnTo>
                      <a:pt x="534" y="69"/>
                    </a:lnTo>
                    <a:cubicBezTo>
                      <a:pt x="500" y="69"/>
                      <a:pt x="465" y="69"/>
                      <a:pt x="431" y="69"/>
                    </a:cubicBezTo>
                    <a:cubicBezTo>
                      <a:pt x="413" y="69"/>
                      <a:pt x="413" y="86"/>
                      <a:pt x="413" y="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3" name="Группа 2"/>
          <p:cNvGrpSpPr/>
          <p:nvPr/>
        </p:nvGrpSpPr>
        <p:grpSpPr>
          <a:xfrm>
            <a:off x="4359064" y="3843522"/>
            <a:ext cx="3552395" cy="2081756"/>
            <a:chOff x="3269298" y="2882641"/>
            <a:chExt cx="2664296" cy="1561317"/>
          </a:xfrm>
        </p:grpSpPr>
        <p:sp>
          <p:nvSpPr>
            <p:cNvPr id="23" name="Прямоугольник 22"/>
            <p:cNvSpPr/>
            <p:nvPr/>
          </p:nvSpPr>
          <p:spPr>
            <a:xfrm>
              <a:off x="3269298" y="3075806"/>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Прямоугольник 23"/>
            <p:cNvSpPr/>
            <p:nvPr/>
          </p:nvSpPr>
          <p:spPr>
            <a:xfrm>
              <a:off x="3269298" y="307580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5" name="TextBox 24"/>
            <p:cNvSpPr txBox="1"/>
            <p:nvPr/>
          </p:nvSpPr>
          <p:spPr>
            <a:xfrm>
              <a:off x="3330371" y="3379123"/>
              <a:ext cx="906739"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YouTube Videos</a:t>
              </a:r>
            </a:p>
          </p:txBody>
        </p:sp>
        <p:sp>
          <p:nvSpPr>
            <p:cNvPr id="26" name="TextBox 25"/>
            <p:cNvSpPr txBox="1"/>
            <p:nvPr/>
          </p:nvSpPr>
          <p:spPr>
            <a:xfrm>
              <a:off x="3341036" y="3673378"/>
              <a:ext cx="2520550"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YouTube ist und wird ein immer größerer Platz des Lernens und dies ist auch mit Docker der Fall. Es gibt viele Videos die versuchen Docker einfach und verständlich zu erklären und Zuschauern bei zu bringen.</a:t>
              </a:r>
            </a:p>
          </p:txBody>
        </p:sp>
        <p:sp>
          <p:nvSpPr>
            <p:cNvPr id="27" name="Овал 26"/>
            <p:cNvSpPr/>
            <p:nvPr/>
          </p:nvSpPr>
          <p:spPr>
            <a:xfrm>
              <a:off x="5213514" y="2882641"/>
              <a:ext cx="432048" cy="432048"/>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28" name="Группа 27"/>
            <p:cNvGrpSpPr/>
            <p:nvPr/>
          </p:nvGrpSpPr>
          <p:grpSpPr>
            <a:xfrm>
              <a:off x="5322554" y="3020710"/>
              <a:ext cx="213969" cy="155910"/>
              <a:chOff x="4189537" y="3454546"/>
              <a:chExt cx="378777" cy="275999"/>
            </a:xfrm>
            <a:solidFill>
              <a:schemeClr val="bg1"/>
            </a:solidFill>
          </p:grpSpPr>
          <p:sp>
            <p:nvSpPr>
              <p:cNvPr id="29" name="Freeform 158"/>
              <p:cNvSpPr>
                <a:spLocks noChangeArrowheads="1"/>
              </p:cNvSpPr>
              <p:nvPr/>
            </p:nvSpPr>
            <p:spPr bwMode="auto">
              <a:xfrm>
                <a:off x="4206859" y="3513441"/>
                <a:ext cx="344133" cy="181305"/>
              </a:xfrm>
              <a:custGeom>
                <a:avLst/>
                <a:gdLst>
                  <a:gd name="T0" fmla="*/ 1277 w 1312"/>
                  <a:gd name="T1" fmla="*/ 690 h 691"/>
                  <a:gd name="T2" fmla="*/ 1277 w 1312"/>
                  <a:gd name="T3" fmla="*/ 690 h 691"/>
                  <a:gd name="T4" fmla="*/ 1242 w 1312"/>
                  <a:gd name="T5" fmla="*/ 655 h 691"/>
                  <a:gd name="T6" fmla="*/ 656 w 1312"/>
                  <a:gd name="T7" fmla="*/ 69 h 691"/>
                  <a:gd name="T8" fmla="*/ 69 w 1312"/>
                  <a:gd name="T9" fmla="*/ 655 h 691"/>
                  <a:gd name="T10" fmla="*/ 35 w 1312"/>
                  <a:gd name="T11" fmla="*/ 690 h 691"/>
                  <a:gd name="T12" fmla="*/ 0 w 1312"/>
                  <a:gd name="T13" fmla="*/ 655 h 691"/>
                  <a:gd name="T14" fmla="*/ 656 w 1312"/>
                  <a:gd name="T15" fmla="*/ 0 h 691"/>
                  <a:gd name="T16" fmla="*/ 1311 w 1312"/>
                  <a:gd name="T17" fmla="*/ 655 h 691"/>
                  <a:gd name="T18" fmla="*/ 1277 w 1312"/>
                  <a:gd name="T19" fmla="*/ 69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2" h="691">
                    <a:moveTo>
                      <a:pt x="1277" y="690"/>
                    </a:moveTo>
                    <a:lnTo>
                      <a:pt x="1277" y="690"/>
                    </a:lnTo>
                    <a:cubicBezTo>
                      <a:pt x="1259" y="690"/>
                      <a:pt x="1242" y="673"/>
                      <a:pt x="1242" y="655"/>
                    </a:cubicBezTo>
                    <a:cubicBezTo>
                      <a:pt x="1242" y="328"/>
                      <a:pt x="984" y="69"/>
                      <a:pt x="656" y="69"/>
                    </a:cubicBezTo>
                    <a:cubicBezTo>
                      <a:pt x="345" y="69"/>
                      <a:pt x="69" y="328"/>
                      <a:pt x="69" y="655"/>
                    </a:cubicBezTo>
                    <a:cubicBezTo>
                      <a:pt x="69" y="673"/>
                      <a:pt x="69" y="690"/>
                      <a:pt x="35" y="690"/>
                    </a:cubicBezTo>
                    <a:cubicBezTo>
                      <a:pt x="18" y="690"/>
                      <a:pt x="0" y="673"/>
                      <a:pt x="0" y="655"/>
                    </a:cubicBezTo>
                    <a:cubicBezTo>
                      <a:pt x="0" y="293"/>
                      <a:pt x="294" y="0"/>
                      <a:pt x="656" y="0"/>
                    </a:cubicBezTo>
                    <a:cubicBezTo>
                      <a:pt x="1018" y="0"/>
                      <a:pt x="1311" y="293"/>
                      <a:pt x="1311" y="655"/>
                    </a:cubicBezTo>
                    <a:cubicBezTo>
                      <a:pt x="1311" y="673"/>
                      <a:pt x="1294" y="690"/>
                      <a:pt x="1277" y="69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0" name="Freeform 159"/>
              <p:cNvSpPr>
                <a:spLocks noChangeArrowheads="1"/>
              </p:cNvSpPr>
              <p:nvPr/>
            </p:nvSpPr>
            <p:spPr bwMode="auto">
              <a:xfrm>
                <a:off x="4243812" y="3481107"/>
                <a:ext cx="117790" cy="18477"/>
              </a:xfrm>
              <a:custGeom>
                <a:avLst/>
                <a:gdLst>
                  <a:gd name="T0" fmla="*/ 414 w 450"/>
                  <a:gd name="T1" fmla="*/ 69 h 70"/>
                  <a:gd name="T2" fmla="*/ 414 w 450"/>
                  <a:gd name="T3" fmla="*/ 69 h 70"/>
                  <a:gd name="T4" fmla="*/ 35 w 450"/>
                  <a:gd name="T5" fmla="*/ 69 h 70"/>
                  <a:gd name="T6" fmla="*/ 0 w 450"/>
                  <a:gd name="T7" fmla="*/ 35 h 70"/>
                  <a:gd name="T8" fmla="*/ 35 w 450"/>
                  <a:gd name="T9" fmla="*/ 0 h 70"/>
                  <a:gd name="T10" fmla="*/ 414 w 450"/>
                  <a:gd name="T11" fmla="*/ 0 h 70"/>
                  <a:gd name="T12" fmla="*/ 449 w 450"/>
                  <a:gd name="T13" fmla="*/ 35 h 70"/>
                  <a:gd name="T14" fmla="*/ 414 w 450"/>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0" h="70">
                    <a:moveTo>
                      <a:pt x="414" y="69"/>
                    </a:moveTo>
                    <a:lnTo>
                      <a:pt x="414" y="69"/>
                    </a:lnTo>
                    <a:cubicBezTo>
                      <a:pt x="35" y="69"/>
                      <a:pt x="35" y="69"/>
                      <a:pt x="35" y="69"/>
                    </a:cubicBezTo>
                    <a:cubicBezTo>
                      <a:pt x="18" y="69"/>
                      <a:pt x="0" y="52"/>
                      <a:pt x="0" y="35"/>
                    </a:cubicBezTo>
                    <a:cubicBezTo>
                      <a:pt x="0" y="17"/>
                      <a:pt x="18" y="0"/>
                      <a:pt x="35" y="0"/>
                    </a:cubicBezTo>
                    <a:cubicBezTo>
                      <a:pt x="414" y="0"/>
                      <a:pt x="414" y="0"/>
                      <a:pt x="414" y="0"/>
                    </a:cubicBezTo>
                    <a:cubicBezTo>
                      <a:pt x="432" y="0"/>
                      <a:pt x="449" y="17"/>
                      <a:pt x="449" y="35"/>
                    </a:cubicBezTo>
                    <a:cubicBezTo>
                      <a:pt x="449" y="52"/>
                      <a:pt x="432" y="69"/>
                      <a:pt x="414"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1" name="Freeform 160"/>
              <p:cNvSpPr>
                <a:spLocks noChangeArrowheads="1"/>
              </p:cNvSpPr>
              <p:nvPr/>
            </p:nvSpPr>
            <p:spPr bwMode="auto">
              <a:xfrm>
                <a:off x="4397402" y="3481107"/>
                <a:ext cx="108552" cy="18477"/>
              </a:xfrm>
              <a:custGeom>
                <a:avLst/>
                <a:gdLst>
                  <a:gd name="T0" fmla="*/ 379 w 415"/>
                  <a:gd name="T1" fmla="*/ 69 h 70"/>
                  <a:gd name="T2" fmla="*/ 379 w 415"/>
                  <a:gd name="T3" fmla="*/ 69 h 70"/>
                  <a:gd name="T4" fmla="*/ 34 w 415"/>
                  <a:gd name="T5" fmla="*/ 69 h 70"/>
                  <a:gd name="T6" fmla="*/ 0 w 415"/>
                  <a:gd name="T7" fmla="*/ 35 h 70"/>
                  <a:gd name="T8" fmla="*/ 34 w 415"/>
                  <a:gd name="T9" fmla="*/ 0 h 70"/>
                  <a:gd name="T10" fmla="*/ 379 w 415"/>
                  <a:gd name="T11" fmla="*/ 0 h 70"/>
                  <a:gd name="T12" fmla="*/ 414 w 415"/>
                  <a:gd name="T13" fmla="*/ 35 h 70"/>
                  <a:gd name="T14" fmla="*/ 379 w 415"/>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70">
                    <a:moveTo>
                      <a:pt x="379" y="69"/>
                    </a:moveTo>
                    <a:lnTo>
                      <a:pt x="379" y="69"/>
                    </a:lnTo>
                    <a:cubicBezTo>
                      <a:pt x="34" y="69"/>
                      <a:pt x="34" y="69"/>
                      <a:pt x="34" y="69"/>
                    </a:cubicBezTo>
                    <a:cubicBezTo>
                      <a:pt x="17" y="69"/>
                      <a:pt x="0" y="52"/>
                      <a:pt x="0" y="35"/>
                    </a:cubicBezTo>
                    <a:cubicBezTo>
                      <a:pt x="0" y="17"/>
                      <a:pt x="17" y="0"/>
                      <a:pt x="34" y="0"/>
                    </a:cubicBezTo>
                    <a:cubicBezTo>
                      <a:pt x="379" y="0"/>
                      <a:pt x="379" y="0"/>
                      <a:pt x="379" y="0"/>
                    </a:cubicBezTo>
                    <a:cubicBezTo>
                      <a:pt x="396" y="0"/>
                      <a:pt x="414" y="17"/>
                      <a:pt x="414" y="35"/>
                    </a:cubicBezTo>
                    <a:cubicBezTo>
                      <a:pt x="414" y="52"/>
                      <a:pt x="396" y="69"/>
                      <a:pt x="37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2" name="Freeform 161"/>
              <p:cNvSpPr>
                <a:spLocks noChangeArrowheads="1"/>
              </p:cNvSpPr>
              <p:nvPr/>
            </p:nvSpPr>
            <p:spPr bwMode="auto">
              <a:xfrm>
                <a:off x="4343126" y="3454546"/>
                <a:ext cx="68134" cy="68134"/>
              </a:xfrm>
              <a:custGeom>
                <a:avLst/>
                <a:gdLst>
                  <a:gd name="T0" fmla="*/ 121 w 260"/>
                  <a:gd name="T1" fmla="*/ 258 h 259"/>
                  <a:gd name="T2" fmla="*/ 121 w 260"/>
                  <a:gd name="T3" fmla="*/ 258 h 259"/>
                  <a:gd name="T4" fmla="*/ 0 w 260"/>
                  <a:gd name="T5" fmla="*/ 120 h 259"/>
                  <a:gd name="T6" fmla="*/ 121 w 260"/>
                  <a:gd name="T7" fmla="*/ 0 h 259"/>
                  <a:gd name="T8" fmla="*/ 259 w 260"/>
                  <a:gd name="T9" fmla="*/ 120 h 259"/>
                  <a:gd name="T10" fmla="*/ 121 w 260"/>
                  <a:gd name="T11" fmla="*/ 258 h 259"/>
                  <a:gd name="T12" fmla="*/ 121 w 260"/>
                  <a:gd name="T13" fmla="*/ 69 h 259"/>
                  <a:gd name="T14" fmla="*/ 121 w 260"/>
                  <a:gd name="T15" fmla="*/ 69 h 259"/>
                  <a:gd name="T16" fmla="*/ 69 w 260"/>
                  <a:gd name="T17" fmla="*/ 120 h 259"/>
                  <a:gd name="T18" fmla="*/ 121 w 260"/>
                  <a:gd name="T19" fmla="*/ 189 h 259"/>
                  <a:gd name="T20" fmla="*/ 190 w 260"/>
                  <a:gd name="T21" fmla="*/ 120 h 259"/>
                  <a:gd name="T22" fmla="*/ 121 w 260"/>
                  <a:gd name="T23" fmla="*/ 6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259">
                    <a:moveTo>
                      <a:pt x="121" y="258"/>
                    </a:moveTo>
                    <a:lnTo>
                      <a:pt x="121" y="258"/>
                    </a:lnTo>
                    <a:cubicBezTo>
                      <a:pt x="52" y="258"/>
                      <a:pt x="0" y="189"/>
                      <a:pt x="0" y="120"/>
                    </a:cubicBezTo>
                    <a:cubicBezTo>
                      <a:pt x="0" y="51"/>
                      <a:pt x="52" y="0"/>
                      <a:pt x="121" y="0"/>
                    </a:cubicBezTo>
                    <a:cubicBezTo>
                      <a:pt x="190" y="0"/>
                      <a:pt x="259" y="51"/>
                      <a:pt x="259" y="120"/>
                    </a:cubicBezTo>
                    <a:cubicBezTo>
                      <a:pt x="259" y="189"/>
                      <a:pt x="190" y="258"/>
                      <a:pt x="121" y="258"/>
                    </a:cubicBezTo>
                    <a:close/>
                    <a:moveTo>
                      <a:pt x="121" y="69"/>
                    </a:moveTo>
                    <a:lnTo>
                      <a:pt x="121" y="69"/>
                    </a:lnTo>
                    <a:cubicBezTo>
                      <a:pt x="86" y="69"/>
                      <a:pt x="69" y="86"/>
                      <a:pt x="69" y="120"/>
                    </a:cubicBezTo>
                    <a:cubicBezTo>
                      <a:pt x="69" y="155"/>
                      <a:pt x="86" y="189"/>
                      <a:pt x="121" y="189"/>
                    </a:cubicBezTo>
                    <a:cubicBezTo>
                      <a:pt x="155" y="189"/>
                      <a:pt x="190" y="155"/>
                      <a:pt x="190" y="120"/>
                    </a:cubicBezTo>
                    <a:cubicBezTo>
                      <a:pt x="190" y="86"/>
                      <a:pt x="155" y="69"/>
                      <a:pt x="121"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3" name="Freeform 162"/>
              <p:cNvSpPr>
                <a:spLocks noChangeArrowheads="1"/>
              </p:cNvSpPr>
              <p:nvPr/>
            </p:nvSpPr>
            <p:spPr bwMode="auto">
              <a:xfrm>
                <a:off x="4514038" y="3676269"/>
                <a:ext cx="54276" cy="54276"/>
              </a:xfrm>
              <a:custGeom>
                <a:avLst/>
                <a:gdLst>
                  <a:gd name="T0" fmla="*/ 207 w 208"/>
                  <a:gd name="T1" fmla="*/ 172 h 208"/>
                  <a:gd name="T2" fmla="*/ 207 w 208"/>
                  <a:gd name="T3" fmla="*/ 172 h 208"/>
                  <a:gd name="T4" fmla="*/ 172 w 208"/>
                  <a:gd name="T5" fmla="*/ 207 h 208"/>
                  <a:gd name="T6" fmla="*/ 35 w 208"/>
                  <a:gd name="T7" fmla="*/ 207 h 208"/>
                  <a:gd name="T8" fmla="*/ 0 w 208"/>
                  <a:gd name="T9" fmla="*/ 172 h 208"/>
                  <a:gd name="T10" fmla="*/ 0 w 208"/>
                  <a:gd name="T11" fmla="*/ 34 h 208"/>
                  <a:gd name="T12" fmla="*/ 35 w 208"/>
                  <a:gd name="T13" fmla="*/ 0 h 208"/>
                  <a:gd name="T14" fmla="*/ 172 w 208"/>
                  <a:gd name="T15" fmla="*/ 0 h 208"/>
                  <a:gd name="T16" fmla="*/ 207 w 208"/>
                  <a:gd name="T17" fmla="*/ 34 h 208"/>
                  <a:gd name="T18" fmla="*/ 207 w 208"/>
                  <a:gd name="T19" fmla="*/ 172 h 208"/>
                  <a:gd name="T20" fmla="*/ 69 w 208"/>
                  <a:gd name="T21" fmla="*/ 138 h 208"/>
                  <a:gd name="T22" fmla="*/ 69 w 208"/>
                  <a:gd name="T23" fmla="*/ 138 h 208"/>
                  <a:gd name="T24" fmla="*/ 138 w 208"/>
                  <a:gd name="T25" fmla="*/ 138 h 208"/>
                  <a:gd name="T26" fmla="*/ 138 w 208"/>
                  <a:gd name="T27" fmla="*/ 69 h 208"/>
                  <a:gd name="T28" fmla="*/ 69 w 208"/>
                  <a:gd name="T29" fmla="*/ 69 h 208"/>
                  <a:gd name="T30" fmla="*/ 69 w 208"/>
                  <a:gd name="T31" fmla="*/ 1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08">
                    <a:moveTo>
                      <a:pt x="207" y="172"/>
                    </a:moveTo>
                    <a:lnTo>
                      <a:pt x="207" y="172"/>
                    </a:lnTo>
                    <a:cubicBezTo>
                      <a:pt x="207" y="189"/>
                      <a:pt x="190" y="207"/>
                      <a:pt x="172" y="207"/>
                    </a:cubicBezTo>
                    <a:cubicBezTo>
                      <a:pt x="35" y="207"/>
                      <a:pt x="35" y="207"/>
                      <a:pt x="35" y="207"/>
                    </a:cubicBezTo>
                    <a:cubicBezTo>
                      <a:pt x="17" y="207"/>
                      <a:pt x="0" y="189"/>
                      <a:pt x="0" y="172"/>
                    </a:cubicBezTo>
                    <a:cubicBezTo>
                      <a:pt x="0" y="34"/>
                      <a:pt x="0" y="34"/>
                      <a:pt x="0" y="34"/>
                    </a:cubicBezTo>
                    <a:cubicBezTo>
                      <a:pt x="0" y="17"/>
                      <a:pt x="17" y="0"/>
                      <a:pt x="35" y="0"/>
                    </a:cubicBezTo>
                    <a:cubicBezTo>
                      <a:pt x="172" y="0"/>
                      <a:pt x="172" y="0"/>
                      <a:pt x="172" y="0"/>
                    </a:cubicBezTo>
                    <a:cubicBezTo>
                      <a:pt x="190" y="0"/>
                      <a:pt x="207" y="17"/>
                      <a:pt x="207" y="34"/>
                    </a:cubicBezTo>
                    <a:lnTo>
                      <a:pt x="207" y="172"/>
                    </a:lnTo>
                    <a:close/>
                    <a:moveTo>
                      <a:pt x="69" y="138"/>
                    </a:moveTo>
                    <a:lnTo>
                      <a:pt x="69" y="138"/>
                    </a:lnTo>
                    <a:cubicBezTo>
                      <a:pt x="138" y="138"/>
                      <a:pt x="138" y="138"/>
                      <a:pt x="138" y="138"/>
                    </a:cubicBezTo>
                    <a:cubicBezTo>
                      <a:pt x="138" y="69"/>
                      <a:pt x="138" y="69"/>
                      <a:pt x="138" y="69"/>
                    </a:cubicBezTo>
                    <a:cubicBezTo>
                      <a:pt x="69" y="69"/>
                      <a:pt x="69" y="69"/>
                      <a:pt x="69" y="69"/>
                    </a:cubicBezTo>
                    <a:lnTo>
                      <a:pt x="69" y="13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4" name="Freeform 163"/>
              <p:cNvSpPr>
                <a:spLocks noChangeArrowheads="1"/>
              </p:cNvSpPr>
              <p:nvPr/>
            </p:nvSpPr>
            <p:spPr bwMode="auto">
              <a:xfrm>
                <a:off x="4496716" y="3463784"/>
                <a:ext cx="54276" cy="58896"/>
              </a:xfrm>
              <a:custGeom>
                <a:avLst/>
                <a:gdLst>
                  <a:gd name="T0" fmla="*/ 207 w 208"/>
                  <a:gd name="T1" fmla="*/ 190 h 225"/>
                  <a:gd name="T2" fmla="*/ 207 w 208"/>
                  <a:gd name="T3" fmla="*/ 190 h 225"/>
                  <a:gd name="T4" fmla="*/ 173 w 208"/>
                  <a:gd name="T5" fmla="*/ 224 h 225"/>
                  <a:gd name="T6" fmla="*/ 35 w 208"/>
                  <a:gd name="T7" fmla="*/ 224 h 225"/>
                  <a:gd name="T8" fmla="*/ 0 w 208"/>
                  <a:gd name="T9" fmla="*/ 190 h 225"/>
                  <a:gd name="T10" fmla="*/ 0 w 208"/>
                  <a:gd name="T11" fmla="*/ 35 h 225"/>
                  <a:gd name="T12" fmla="*/ 35 w 208"/>
                  <a:gd name="T13" fmla="*/ 0 h 225"/>
                  <a:gd name="T14" fmla="*/ 173 w 208"/>
                  <a:gd name="T15" fmla="*/ 0 h 225"/>
                  <a:gd name="T16" fmla="*/ 207 w 208"/>
                  <a:gd name="T17" fmla="*/ 35 h 225"/>
                  <a:gd name="T18" fmla="*/ 207 w 208"/>
                  <a:gd name="T19" fmla="*/ 190 h 225"/>
                  <a:gd name="T20" fmla="*/ 69 w 208"/>
                  <a:gd name="T21" fmla="*/ 155 h 225"/>
                  <a:gd name="T22" fmla="*/ 69 w 208"/>
                  <a:gd name="T23" fmla="*/ 155 h 225"/>
                  <a:gd name="T24" fmla="*/ 138 w 208"/>
                  <a:gd name="T25" fmla="*/ 155 h 225"/>
                  <a:gd name="T26" fmla="*/ 138 w 208"/>
                  <a:gd name="T27" fmla="*/ 69 h 225"/>
                  <a:gd name="T28" fmla="*/ 69 w 208"/>
                  <a:gd name="T29" fmla="*/ 69 h 225"/>
                  <a:gd name="T30" fmla="*/ 69 w 208"/>
                  <a:gd name="T31" fmla="*/ 15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5">
                    <a:moveTo>
                      <a:pt x="207" y="190"/>
                    </a:moveTo>
                    <a:lnTo>
                      <a:pt x="207" y="190"/>
                    </a:lnTo>
                    <a:cubicBezTo>
                      <a:pt x="207" y="207"/>
                      <a:pt x="190" y="224"/>
                      <a:pt x="173" y="224"/>
                    </a:cubicBezTo>
                    <a:cubicBezTo>
                      <a:pt x="35" y="224"/>
                      <a:pt x="35" y="224"/>
                      <a:pt x="35" y="224"/>
                    </a:cubicBezTo>
                    <a:cubicBezTo>
                      <a:pt x="17" y="224"/>
                      <a:pt x="0" y="207"/>
                      <a:pt x="0" y="190"/>
                    </a:cubicBezTo>
                    <a:cubicBezTo>
                      <a:pt x="0" y="35"/>
                      <a:pt x="0" y="35"/>
                      <a:pt x="0" y="35"/>
                    </a:cubicBezTo>
                    <a:cubicBezTo>
                      <a:pt x="0" y="17"/>
                      <a:pt x="17" y="0"/>
                      <a:pt x="35" y="0"/>
                    </a:cubicBezTo>
                    <a:cubicBezTo>
                      <a:pt x="173" y="0"/>
                      <a:pt x="173" y="0"/>
                      <a:pt x="173" y="0"/>
                    </a:cubicBezTo>
                    <a:cubicBezTo>
                      <a:pt x="190" y="0"/>
                      <a:pt x="207" y="17"/>
                      <a:pt x="207" y="35"/>
                    </a:cubicBezTo>
                    <a:lnTo>
                      <a:pt x="207" y="190"/>
                    </a:lnTo>
                    <a:close/>
                    <a:moveTo>
                      <a:pt x="69" y="155"/>
                    </a:moveTo>
                    <a:lnTo>
                      <a:pt x="69" y="155"/>
                    </a:lnTo>
                    <a:cubicBezTo>
                      <a:pt x="138" y="155"/>
                      <a:pt x="138" y="155"/>
                      <a:pt x="138" y="155"/>
                    </a:cubicBezTo>
                    <a:cubicBezTo>
                      <a:pt x="138" y="69"/>
                      <a:pt x="138" y="69"/>
                      <a:pt x="138" y="69"/>
                    </a:cubicBezTo>
                    <a:cubicBezTo>
                      <a:pt x="69" y="69"/>
                      <a:pt x="69" y="69"/>
                      <a:pt x="69" y="69"/>
                    </a:cubicBezTo>
                    <a:lnTo>
                      <a:pt x="69" y="1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5" name="Freeform 164"/>
              <p:cNvSpPr>
                <a:spLocks noChangeArrowheads="1"/>
              </p:cNvSpPr>
              <p:nvPr/>
            </p:nvSpPr>
            <p:spPr bwMode="auto">
              <a:xfrm>
                <a:off x="4206859" y="3463784"/>
                <a:ext cx="54276" cy="58896"/>
              </a:xfrm>
              <a:custGeom>
                <a:avLst/>
                <a:gdLst>
                  <a:gd name="T0" fmla="*/ 207 w 208"/>
                  <a:gd name="T1" fmla="*/ 190 h 225"/>
                  <a:gd name="T2" fmla="*/ 207 w 208"/>
                  <a:gd name="T3" fmla="*/ 190 h 225"/>
                  <a:gd name="T4" fmla="*/ 173 w 208"/>
                  <a:gd name="T5" fmla="*/ 224 h 225"/>
                  <a:gd name="T6" fmla="*/ 35 w 208"/>
                  <a:gd name="T7" fmla="*/ 224 h 225"/>
                  <a:gd name="T8" fmla="*/ 0 w 208"/>
                  <a:gd name="T9" fmla="*/ 190 h 225"/>
                  <a:gd name="T10" fmla="*/ 0 w 208"/>
                  <a:gd name="T11" fmla="*/ 35 h 225"/>
                  <a:gd name="T12" fmla="*/ 35 w 208"/>
                  <a:gd name="T13" fmla="*/ 0 h 225"/>
                  <a:gd name="T14" fmla="*/ 173 w 208"/>
                  <a:gd name="T15" fmla="*/ 0 h 225"/>
                  <a:gd name="T16" fmla="*/ 207 w 208"/>
                  <a:gd name="T17" fmla="*/ 35 h 225"/>
                  <a:gd name="T18" fmla="*/ 207 w 208"/>
                  <a:gd name="T19" fmla="*/ 190 h 225"/>
                  <a:gd name="T20" fmla="*/ 69 w 208"/>
                  <a:gd name="T21" fmla="*/ 155 h 225"/>
                  <a:gd name="T22" fmla="*/ 69 w 208"/>
                  <a:gd name="T23" fmla="*/ 155 h 225"/>
                  <a:gd name="T24" fmla="*/ 138 w 208"/>
                  <a:gd name="T25" fmla="*/ 155 h 225"/>
                  <a:gd name="T26" fmla="*/ 138 w 208"/>
                  <a:gd name="T27" fmla="*/ 69 h 225"/>
                  <a:gd name="T28" fmla="*/ 69 w 208"/>
                  <a:gd name="T29" fmla="*/ 69 h 225"/>
                  <a:gd name="T30" fmla="*/ 69 w 208"/>
                  <a:gd name="T31" fmla="*/ 15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5">
                    <a:moveTo>
                      <a:pt x="207" y="190"/>
                    </a:moveTo>
                    <a:lnTo>
                      <a:pt x="207" y="190"/>
                    </a:lnTo>
                    <a:cubicBezTo>
                      <a:pt x="207" y="207"/>
                      <a:pt x="190" y="224"/>
                      <a:pt x="173" y="224"/>
                    </a:cubicBezTo>
                    <a:cubicBezTo>
                      <a:pt x="35" y="224"/>
                      <a:pt x="35" y="224"/>
                      <a:pt x="35" y="224"/>
                    </a:cubicBezTo>
                    <a:cubicBezTo>
                      <a:pt x="18" y="224"/>
                      <a:pt x="0" y="207"/>
                      <a:pt x="0" y="190"/>
                    </a:cubicBezTo>
                    <a:cubicBezTo>
                      <a:pt x="0" y="35"/>
                      <a:pt x="0" y="35"/>
                      <a:pt x="0" y="35"/>
                    </a:cubicBezTo>
                    <a:cubicBezTo>
                      <a:pt x="0" y="17"/>
                      <a:pt x="18" y="0"/>
                      <a:pt x="35" y="0"/>
                    </a:cubicBezTo>
                    <a:cubicBezTo>
                      <a:pt x="173" y="0"/>
                      <a:pt x="173" y="0"/>
                      <a:pt x="173" y="0"/>
                    </a:cubicBezTo>
                    <a:cubicBezTo>
                      <a:pt x="190" y="0"/>
                      <a:pt x="207" y="17"/>
                      <a:pt x="207" y="35"/>
                    </a:cubicBezTo>
                    <a:lnTo>
                      <a:pt x="207" y="190"/>
                    </a:lnTo>
                    <a:close/>
                    <a:moveTo>
                      <a:pt x="69" y="155"/>
                    </a:moveTo>
                    <a:lnTo>
                      <a:pt x="69" y="155"/>
                    </a:lnTo>
                    <a:cubicBezTo>
                      <a:pt x="138" y="155"/>
                      <a:pt x="138" y="155"/>
                      <a:pt x="138" y="155"/>
                    </a:cubicBezTo>
                    <a:cubicBezTo>
                      <a:pt x="138" y="69"/>
                      <a:pt x="138" y="69"/>
                      <a:pt x="138" y="69"/>
                    </a:cubicBezTo>
                    <a:cubicBezTo>
                      <a:pt x="69" y="69"/>
                      <a:pt x="69" y="69"/>
                      <a:pt x="69" y="69"/>
                    </a:cubicBezTo>
                    <a:lnTo>
                      <a:pt x="69" y="1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6" name="Freeform 165"/>
              <p:cNvSpPr>
                <a:spLocks noChangeArrowheads="1"/>
              </p:cNvSpPr>
              <p:nvPr/>
            </p:nvSpPr>
            <p:spPr bwMode="auto">
              <a:xfrm>
                <a:off x="4189537" y="3676269"/>
                <a:ext cx="54276" cy="54276"/>
              </a:xfrm>
              <a:custGeom>
                <a:avLst/>
                <a:gdLst>
                  <a:gd name="T0" fmla="*/ 207 w 208"/>
                  <a:gd name="T1" fmla="*/ 172 h 208"/>
                  <a:gd name="T2" fmla="*/ 207 w 208"/>
                  <a:gd name="T3" fmla="*/ 172 h 208"/>
                  <a:gd name="T4" fmla="*/ 173 w 208"/>
                  <a:gd name="T5" fmla="*/ 207 h 208"/>
                  <a:gd name="T6" fmla="*/ 35 w 208"/>
                  <a:gd name="T7" fmla="*/ 207 h 208"/>
                  <a:gd name="T8" fmla="*/ 0 w 208"/>
                  <a:gd name="T9" fmla="*/ 172 h 208"/>
                  <a:gd name="T10" fmla="*/ 0 w 208"/>
                  <a:gd name="T11" fmla="*/ 34 h 208"/>
                  <a:gd name="T12" fmla="*/ 35 w 208"/>
                  <a:gd name="T13" fmla="*/ 0 h 208"/>
                  <a:gd name="T14" fmla="*/ 173 w 208"/>
                  <a:gd name="T15" fmla="*/ 0 h 208"/>
                  <a:gd name="T16" fmla="*/ 207 w 208"/>
                  <a:gd name="T17" fmla="*/ 34 h 208"/>
                  <a:gd name="T18" fmla="*/ 207 w 208"/>
                  <a:gd name="T19" fmla="*/ 172 h 208"/>
                  <a:gd name="T20" fmla="*/ 69 w 208"/>
                  <a:gd name="T21" fmla="*/ 138 h 208"/>
                  <a:gd name="T22" fmla="*/ 69 w 208"/>
                  <a:gd name="T23" fmla="*/ 138 h 208"/>
                  <a:gd name="T24" fmla="*/ 138 w 208"/>
                  <a:gd name="T25" fmla="*/ 138 h 208"/>
                  <a:gd name="T26" fmla="*/ 138 w 208"/>
                  <a:gd name="T27" fmla="*/ 69 h 208"/>
                  <a:gd name="T28" fmla="*/ 69 w 208"/>
                  <a:gd name="T29" fmla="*/ 69 h 208"/>
                  <a:gd name="T30" fmla="*/ 69 w 208"/>
                  <a:gd name="T31" fmla="*/ 1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08">
                    <a:moveTo>
                      <a:pt x="207" y="172"/>
                    </a:moveTo>
                    <a:lnTo>
                      <a:pt x="207" y="172"/>
                    </a:lnTo>
                    <a:cubicBezTo>
                      <a:pt x="207" y="189"/>
                      <a:pt x="190" y="207"/>
                      <a:pt x="173" y="207"/>
                    </a:cubicBezTo>
                    <a:cubicBezTo>
                      <a:pt x="35" y="207"/>
                      <a:pt x="35" y="207"/>
                      <a:pt x="35" y="207"/>
                    </a:cubicBezTo>
                    <a:cubicBezTo>
                      <a:pt x="18" y="207"/>
                      <a:pt x="0" y="189"/>
                      <a:pt x="0" y="172"/>
                    </a:cubicBezTo>
                    <a:cubicBezTo>
                      <a:pt x="0" y="34"/>
                      <a:pt x="0" y="34"/>
                      <a:pt x="0" y="34"/>
                    </a:cubicBezTo>
                    <a:cubicBezTo>
                      <a:pt x="0" y="17"/>
                      <a:pt x="18" y="0"/>
                      <a:pt x="35" y="0"/>
                    </a:cubicBezTo>
                    <a:cubicBezTo>
                      <a:pt x="173" y="0"/>
                      <a:pt x="173" y="0"/>
                      <a:pt x="173" y="0"/>
                    </a:cubicBezTo>
                    <a:cubicBezTo>
                      <a:pt x="190" y="0"/>
                      <a:pt x="207" y="17"/>
                      <a:pt x="207" y="34"/>
                    </a:cubicBezTo>
                    <a:lnTo>
                      <a:pt x="207" y="172"/>
                    </a:lnTo>
                    <a:close/>
                    <a:moveTo>
                      <a:pt x="69" y="138"/>
                    </a:moveTo>
                    <a:lnTo>
                      <a:pt x="69" y="138"/>
                    </a:lnTo>
                    <a:cubicBezTo>
                      <a:pt x="138" y="138"/>
                      <a:pt x="138" y="138"/>
                      <a:pt x="138" y="138"/>
                    </a:cubicBezTo>
                    <a:cubicBezTo>
                      <a:pt x="138" y="69"/>
                      <a:pt x="138" y="69"/>
                      <a:pt x="138" y="69"/>
                    </a:cubicBezTo>
                    <a:cubicBezTo>
                      <a:pt x="69" y="69"/>
                      <a:pt x="69" y="69"/>
                      <a:pt x="69" y="69"/>
                    </a:cubicBezTo>
                    <a:lnTo>
                      <a:pt x="69" y="13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4" name="Группа 3"/>
          <p:cNvGrpSpPr/>
          <p:nvPr/>
        </p:nvGrpSpPr>
        <p:grpSpPr>
          <a:xfrm>
            <a:off x="8208235" y="3843522"/>
            <a:ext cx="3552395" cy="2081756"/>
            <a:chOff x="6156176" y="2882641"/>
            <a:chExt cx="2664296" cy="1561317"/>
          </a:xfrm>
        </p:grpSpPr>
        <p:sp>
          <p:nvSpPr>
            <p:cNvPr id="37" name="Прямоугольник 36"/>
            <p:cNvSpPr/>
            <p:nvPr/>
          </p:nvSpPr>
          <p:spPr>
            <a:xfrm>
              <a:off x="6156176" y="3075806"/>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8" name="Прямоугольник 37"/>
            <p:cNvSpPr/>
            <p:nvPr/>
          </p:nvSpPr>
          <p:spPr>
            <a:xfrm>
              <a:off x="6156176" y="307580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9" name="TextBox 38"/>
            <p:cNvSpPr txBox="1"/>
            <p:nvPr/>
          </p:nvSpPr>
          <p:spPr>
            <a:xfrm>
              <a:off x="6217249" y="3379123"/>
              <a:ext cx="915154"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Medium Artikel</a:t>
              </a:r>
            </a:p>
          </p:txBody>
        </p:sp>
        <p:sp>
          <p:nvSpPr>
            <p:cNvPr id="40" name="TextBox 39"/>
            <p:cNvSpPr txBox="1"/>
            <p:nvPr/>
          </p:nvSpPr>
          <p:spPr>
            <a:xfrm>
              <a:off x="6227914" y="3673378"/>
              <a:ext cx="2520550" cy="503696"/>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Artikel über spezifische Bereiche von Docker sind ein sehr guter weg sich in spezielle </a:t>
              </a:r>
              <a:r>
                <a:rPr lang="de-DE" sz="867" kern="1200" dirty="0" err="1">
                  <a:solidFill>
                    <a:srgbClr val="FFFFFF">
                      <a:lumMod val="50000"/>
                    </a:srgbClr>
                  </a:solidFill>
                  <a:latin typeface="Open Sans" charset="0"/>
                  <a:ea typeface="Open Sans" charset="0"/>
                  <a:cs typeface="Open Sans" charset="0"/>
                </a:rPr>
                <a:t>themen</a:t>
              </a:r>
              <a:r>
                <a:rPr lang="de-DE" sz="867" kern="1200" dirty="0">
                  <a:solidFill>
                    <a:srgbClr val="FFFFFF">
                      <a:lumMod val="50000"/>
                    </a:srgbClr>
                  </a:solidFill>
                  <a:latin typeface="Open Sans" charset="0"/>
                  <a:ea typeface="Open Sans" charset="0"/>
                  <a:cs typeface="Open Sans" charset="0"/>
                </a:rPr>
                <a:t> </a:t>
              </a:r>
              <a:r>
                <a:rPr lang="de-DE" sz="867" kern="1200" dirty="0" err="1">
                  <a:solidFill>
                    <a:srgbClr val="FFFFFF">
                      <a:lumMod val="50000"/>
                    </a:srgbClr>
                  </a:solidFill>
                  <a:latin typeface="Open Sans" charset="0"/>
                  <a:ea typeface="Open Sans" charset="0"/>
                  <a:cs typeface="Open Sans" charset="0"/>
                </a:rPr>
                <a:t>einzuarbetien</a:t>
              </a:r>
              <a:r>
                <a:rPr lang="de-DE" sz="867" kern="1200" dirty="0">
                  <a:solidFill>
                    <a:srgbClr val="FFFFFF">
                      <a:lumMod val="50000"/>
                    </a:srgbClr>
                  </a:solidFill>
                  <a:latin typeface="Open Sans" charset="0"/>
                  <a:ea typeface="Open Sans" charset="0"/>
                  <a:cs typeface="Open Sans" charset="0"/>
                </a:rPr>
                <a:t> und sein Wissen zu vergrößern. </a:t>
              </a:r>
            </a:p>
          </p:txBody>
        </p:sp>
        <p:sp>
          <p:nvSpPr>
            <p:cNvPr id="41" name="Овал 40"/>
            <p:cNvSpPr/>
            <p:nvPr/>
          </p:nvSpPr>
          <p:spPr>
            <a:xfrm>
              <a:off x="8100392" y="2882641"/>
              <a:ext cx="432048" cy="432048"/>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42" name="Группа 41"/>
            <p:cNvGrpSpPr/>
            <p:nvPr/>
          </p:nvGrpSpPr>
          <p:grpSpPr>
            <a:xfrm>
              <a:off x="8216933" y="3008081"/>
              <a:ext cx="198967" cy="181168"/>
              <a:chOff x="8045441" y="1870148"/>
              <a:chExt cx="361455" cy="329121"/>
            </a:xfrm>
            <a:solidFill>
              <a:schemeClr val="bg1"/>
            </a:solidFill>
          </p:grpSpPr>
          <p:sp>
            <p:nvSpPr>
              <p:cNvPr id="43"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4"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5"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46" name="Группа 45"/>
          <p:cNvGrpSpPr/>
          <p:nvPr/>
        </p:nvGrpSpPr>
        <p:grpSpPr>
          <a:xfrm>
            <a:off x="11319310" y="359343"/>
            <a:ext cx="603183" cy="603183"/>
            <a:chOff x="8489482" y="269507"/>
            <a:chExt cx="452387" cy="452387"/>
          </a:xfrm>
        </p:grpSpPr>
        <p:sp>
          <p:nvSpPr>
            <p:cNvPr id="47" name="Овал 4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48" name="TextBox 4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57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54089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A3C5A592-9AB6-F5DB-21B2-F44930FC379F}"/>
              </a:ext>
            </a:extLst>
          </p:cNvPr>
          <p:cNvPicPr>
            <a:picLocks noGrp="1" noChangeAspect="1"/>
          </p:cNvPicPr>
          <p:nvPr>
            <p:ph type="pic" sz="quarter" idx="10"/>
          </p:nvPr>
        </p:nvPicPr>
        <p:blipFill rotWithShape="1">
          <a:blip r:embed="rId3"/>
          <a:srcRect l="-18525" t="5564" r="-18525" b="5036"/>
          <a:stretch/>
        </p:blipFill>
        <p:spPr>
          <a:xfrm>
            <a:off x="0" y="0"/>
            <a:ext cx="12192000" cy="4869160"/>
          </a:xfrm>
          <a:solidFill>
            <a:schemeClr val="bg1"/>
          </a:solidFill>
        </p:spPr>
      </p:pic>
      <p:grpSp>
        <p:nvGrpSpPr>
          <p:cNvPr id="2" name="Группа 1"/>
          <p:cNvGrpSpPr/>
          <p:nvPr/>
        </p:nvGrpSpPr>
        <p:grpSpPr>
          <a:xfrm>
            <a:off x="611404" y="5143480"/>
            <a:ext cx="4267153" cy="739085"/>
            <a:chOff x="465411" y="3651870"/>
            <a:chExt cx="3200365" cy="554314"/>
          </a:xfrm>
        </p:grpSpPr>
        <p:sp>
          <p:nvSpPr>
            <p:cNvPr id="7" name="TextBox 6"/>
            <p:cNvSpPr txBox="1"/>
            <p:nvPr/>
          </p:nvSpPr>
          <p:spPr>
            <a:xfrm>
              <a:off x="467544" y="3651870"/>
              <a:ext cx="3198232"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Arbeiten mit Images und Containern</a:t>
              </a:r>
            </a:p>
          </p:txBody>
        </p:sp>
        <p:sp>
          <p:nvSpPr>
            <p:cNvPr id="9" name="TextBox 8"/>
            <p:cNvSpPr txBox="1"/>
            <p:nvPr/>
          </p:nvSpPr>
          <p:spPr>
            <a:xfrm>
              <a:off x="465411" y="3971840"/>
              <a:ext cx="1907457" cy="234344"/>
            </a:xfrm>
            <a:prstGeom prst="rect">
              <a:avLst/>
            </a:prstGeom>
            <a:noFill/>
          </p:spPr>
          <p:txBody>
            <a:bodyPr wrap="square" rtlCol="0">
              <a:spAutoFit/>
            </a:bodyPr>
            <a:lstStyle/>
            <a:p>
              <a:pPr defTabSz="914377">
                <a:lnSpc>
                  <a:spcPct val="150000"/>
                </a:lnSpc>
                <a:buClrTx/>
              </a:pPr>
              <a:r>
                <a:rPr lang="de-DE" sz="1067" kern="1200" dirty="0">
                  <a:solidFill>
                    <a:schemeClr val="bg1"/>
                  </a:solidFill>
                  <a:latin typeface="Open Sans" charset="0"/>
                  <a:ea typeface="Open Sans" charset="0"/>
                  <a:cs typeface="Open Sans" charset="0"/>
                </a:rPr>
                <a:t>Praktisches Beispiel</a:t>
              </a:r>
            </a:p>
          </p:txBody>
        </p:sp>
      </p:grpSp>
    </p:spTree>
    <p:extLst>
      <p:ext uri="{BB962C8B-B14F-4D97-AF65-F5344CB8AC3E}">
        <p14:creationId xmlns:p14="http://schemas.microsoft.com/office/powerpoint/2010/main" val="23092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75160" y="1316765"/>
            <a:ext cx="2441695" cy="523220"/>
          </a:xfrm>
          <a:prstGeom prst="rect">
            <a:avLst/>
          </a:prstGeom>
          <a:noFill/>
        </p:spPr>
        <p:txBody>
          <a:bodyPr wrap="none" rtlCol="0">
            <a:spAutoFit/>
          </a:bodyPr>
          <a:lstStyle/>
          <a:p>
            <a:pPr algn="ctr" defTabSz="914377">
              <a:buClrTx/>
            </a:pPr>
            <a:r>
              <a:rPr lang="de-DE" sz="2800" kern="1200" dirty="0">
                <a:solidFill>
                  <a:srgbClr val="383838"/>
                </a:solidFill>
                <a:latin typeface="Bebas Neue" charset="0"/>
                <a:ea typeface="Bebas Neue" charset="0"/>
                <a:cs typeface="Bebas Neue" charset="0"/>
              </a:rPr>
              <a:t>Weiteres Vorgehen</a:t>
            </a:r>
          </a:p>
        </p:txBody>
      </p:sp>
      <p:sp>
        <p:nvSpPr>
          <p:cNvPr id="8" name="TextBox 7"/>
          <p:cNvSpPr txBox="1"/>
          <p:nvPr/>
        </p:nvSpPr>
        <p:spPr>
          <a:xfrm>
            <a:off x="4655840" y="1845033"/>
            <a:ext cx="2880320" cy="312458"/>
          </a:xfrm>
          <a:prstGeom prst="rect">
            <a:avLst/>
          </a:prstGeom>
          <a:noFill/>
        </p:spPr>
        <p:txBody>
          <a:bodyPr wrap="square" rtlCol="0">
            <a:spAutoFit/>
          </a:bodyPr>
          <a:lstStyle/>
          <a:p>
            <a:pPr algn="ctr" defTabSz="914377">
              <a:lnSpc>
                <a:spcPct val="150000"/>
              </a:lnSpc>
              <a:buClrTx/>
            </a:pPr>
            <a:r>
              <a:rPr lang="de-DE" sz="1067" kern="1200" dirty="0">
                <a:solidFill>
                  <a:srgbClr val="FFFFFF">
                    <a:lumMod val="50000"/>
                  </a:srgbClr>
                </a:solidFill>
                <a:latin typeface="Open Sans" charset="0"/>
                <a:ea typeface="Open Sans" charset="0"/>
                <a:cs typeface="Open Sans" charset="0"/>
              </a:rPr>
              <a:t>Docker im praktischen Kennenlernen</a:t>
            </a:r>
          </a:p>
        </p:txBody>
      </p:sp>
      <p:grpSp>
        <p:nvGrpSpPr>
          <p:cNvPr id="2" name="Группа 1"/>
          <p:cNvGrpSpPr/>
          <p:nvPr/>
        </p:nvGrpSpPr>
        <p:grpSpPr>
          <a:xfrm>
            <a:off x="2447595" y="3048330"/>
            <a:ext cx="1929380" cy="1944253"/>
            <a:chOff x="1170326" y="2375633"/>
            <a:chExt cx="1447035" cy="1458190"/>
          </a:xfrm>
        </p:grpSpPr>
        <p:sp>
          <p:nvSpPr>
            <p:cNvPr id="13" name="Полилиния 12"/>
            <p:cNvSpPr/>
            <p:nvPr/>
          </p:nvSpPr>
          <p:spPr>
            <a:xfrm>
              <a:off x="1170326" y="3003798"/>
              <a:ext cx="1447035" cy="288033"/>
            </a:xfrm>
            <a:custGeom>
              <a:avLst/>
              <a:gdLst>
                <a:gd name="connsiteX0" fmla="*/ 1296144 w 1447035"/>
                <a:gd name="connsiteY0" fmla="*/ 0 h 288033"/>
                <a:gd name="connsiteX1" fmla="*/ 1447035 w 1447035"/>
                <a:gd name="connsiteY1" fmla="*/ 144017 h 288033"/>
                <a:gd name="connsiteX2" fmla="*/ 1296144 w 1447035"/>
                <a:gd name="connsiteY2" fmla="*/ 288033 h 288033"/>
                <a:gd name="connsiteX3" fmla="*/ 0 w 1447035"/>
                <a:gd name="connsiteY3" fmla="*/ 288033 h 288033"/>
                <a:gd name="connsiteX4" fmla="*/ 150891 w 1447035"/>
                <a:gd name="connsiteY4" fmla="*/ 144017 h 288033"/>
                <a:gd name="connsiteX5" fmla="*/ 1 w 1447035"/>
                <a:gd name="connsiteY5" fmla="*/ 1 h 288033"/>
                <a:gd name="connsiteX6" fmla="*/ 1296144 w 1447035"/>
                <a:gd name="connsiteY6" fmla="*/ 1 h 28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035" h="288033">
                  <a:moveTo>
                    <a:pt x="1296144" y="0"/>
                  </a:moveTo>
                  <a:lnTo>
                    <a:pt x="1447035" y="144017"/>
                  </a:lnTo>
                  <a:lnTo>
                    <a:pt x="1296144" y="288033"/>
                  </a:lnTo>
                  <a:lnTo>
                    <a:pt x="0" y="288033"/>
                  </a:lnTo>
                  <a:lnTo>
                    <a:pt x="150891" y="144017"/>
                  </a:lnTo>
                  <a:lnTo>
                    <a:pt x="1" y="1"/>
                  </a:lnTo>
                  <a:lnTo>
                    <a:pt x="1296144"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2" name="TextBox 21"/>
            <p:cNvSpPr txBox="1"/>
            <p:nvPr/>
          </p:nvSpPr>
          <p:spPr>
            <a:xfrm>
              <a:off x="1285787" y="3363838"/>
              <a:ext cx="1216111" cy="469985"/>
            </a:xfrm>
            <a:prstGeom prst="rect">
              <a:avLst/>
            </a:prstGeom>
            <a:noFill/>
          </p:spPr>
          <p:txBody>
            <a:bodyPr wrap="square" rtlCol="0">
              <a:spAutoFit/>
            </a:bodyPr>
            <a:lstStyle/>
            <a:p>
              <a:pPr algn="ctr" defTabSz="914377">
                <a:lnSpc>
                  <a:spcPct val="150000"/>
                </a:lnSpc>
                <a:buClrTx/>
              </a:pPr>
              <a:r>
                <a:rPr lang="de-DE" sz="800" kern="1200" dirty="0">
                  <a:solidFill>
                    <a:srgbClr val="FFFFFF">
                      <a:lumMod val="50000"/>
                    </a:srgbClr>
                  </a:solidFill>
                  <a:latin typeface="Open Sans" charset="0"/>
                  <a:ea typeface="Open Sans" charset="0"/>
                  <a:cs typeface="Open Sans" charset="0"/>
                </a:rPr>
                <a:t>Ansehen der </a:t>
              </a:r>
              <a:r>
                <a:rPr lang="de-DE" sz="800" kern="1200" dirty="0" err="1">
                  <a:solidFill>
                    <a:srgbClr val="FFFFFF">
                      <a:lumMod val="50000"/>
                    </a:srgbClr>
                  </a:solidFill>
                  <a:latin typeface="Open Sans" charset="0"/>
                  <a:ea typeface="Open Sans" charset="0"/>
                  <a:cs typeface="Open Sans" charset="0"/>
                </a:rPr>
                <a:t>rlister</a:t>
              </a:r>
              <a:r>
                <a:rPr lang="de-DE" sz="800" kern="1200" dirty="0">
                  <a:solidFill>
                    <a:srgbClr val="FFFFFF">
                      <a:lumMod val="50000"/>
                    </a:srgbClr>
                  </a:solidFill>
                  <a:latin typeface="Open Sans" charset="0"/>
                  <a:ea typeface="Open Sans" charset="0"/>
                  <a:cs typeface="Open Sans" charset="0"/>
                </a:rPr>
                <a:t>/</a:t>
              </a:r>
              <a:r>
                <a:rPr lang="de-DE" sz="800" kern="1200" dirty="0" err="1">
                  <a:solidFill>
                    <a:srgbClr val="FFFFFF">
                      <a:lumMod val="50000"/>
                    </a:srgbClr>
                  </a:solidFill>
                  <a:latin typeface="Open Sans" charset="0"/>
                  <a:ea typeface="Open Sans" charset="0"/>
                  <a:cs typeface="Open Sans" charset="0"/>
                </a:rPr>
                <a:t>hastebin</a:t>
              </a:r>
              <a:r>
                <a:rPr lang="de-DE" sz="800" kern="1200" dirty="0">
                  <a:solidFill>
                    <a:srgbClr val="FFFFFF">
                      <a:lumMod val="50000"/>
                    </a:srgbClr>
                  </a:solidFill>
                  <a:latin typeface="Open Sans" charset="0"/>
                  <a:ea typeface="Open Sans" charset="0"/>
                  <a:cs typeface="Open Sans" charset="0"/>
                </a:rPr>
                <a:t> Anwendung. Recherchieren und Fragen stellen.</a:t>
              </a:r>
            </a:p>
          </p:txBody>
        </p:sp>
        <p:grpSp>
          <p:nvGrpSpPr>
            <p:cNvPr id="27" name="Группа 26"/>
            <p:cNvGrpSpPr/>
            <p:nvPr/>
          </p:nvGrpSpPr>
          <p:grpSpPr>
            <a:xfrm>
              <a:off x="1817076" y="2375633"/>
              <a:ext cx="303940" cy="303940"/>
              <a:chOff x="6500308" y="1075640"/>
              <a:chExt cx="379932" cy="379932"/>
            </a:xfrm>
            <a:solidFill>
              <a:schemeClr val="tx1">
                <a:lumMod val="95000"/>
                <a:lumOff val="5000"/>
              </a:schemeClr>
            </a:solidFill>
          </p:grpSpPr>
          <p:sp>
            <p:nvSpPr>
              <p:cNvPr id="28" name="Freeform 37"/>
              <p:cNvSpPr>
                <a:spLocks noChangeArrowheads="1"/>
              </p:cNvSpPr>
              <p:nvPr/>
            </p:nvSpPr>
            <p:spPr bwMode="auto">
              <a:xfrm>
                <a:off x="6500308" y="1075640"/>
                <a:ext cx="379932" cy="379932"/>
              </a:xfrm>
              <a:custGeom>
                <a:avLst/>
                <a:gdLst>
                  <a:gd name="T0" fmla="*/ 35 w 1449"/>
                  <a:gd name="T1" fmla="*/ 1448 h 1449"/>
                  <a:gd name="T2" fmla="*/ 35 w 1449"/>
                  <a:gd name="T3" fmla="*/ 1448 h 1449"/>
                  <a:gd name="T4" fmla="*/ 0 w 1449"/>
                  <a:gd name="T5" fmla="*/ 1448 h 1449"/>
                  <a:gd name="T6" fmla="*/ 0 w 1449"/>
                  <a:gd name="T7" fmla="*/ 1413 h 1449"/>
                  <a:gd name="T8" fmla="*/ 69 w 1449"/>
                  <a:gd name="T9" fmla="*/ 1034 h 1449"/>
                  <a:gd name="T10" fmla="*/ 69 w 1449"/>
                  <a:gd name="T11" fmla="*/ 1017 h 1449"/>
                  <a:gd name="T12" fmla="*/ 1018 w 1449"/>
                  <a:gd name="T13" fmla="*/ 86 h 1449"/>
                  <a:gd name="T14" fmla="*/ 1190 w 1449"/>
                  <a:gd name="T15" fmla="*/ 0 h 1449"/>
                  <a:gd name="T16" fmla="*/ 1379 w 1449"/>
                  <a:gd name="T17" fmla="*/ 86 h 1449"/>
                  <a:gd name="T18" fmla="*/ 1448 w 1449"/>
                  <a:gd name="T19" fmla="*/ 259 h 1449"/>
                  <a:gd name="T20" fmla="*/ 1379 w 1449"/>
                  <a:gd name="T21" fmla="*/ 448 h 1449"/>
                  <a:gd name="T22" fmla="*/ 432 w 1449"/>
                  <a:gd name="T23" fmla="*/ 1379 h 1449"/>
                  <a:gd name="T24" fmla="*/ 414 w 1449"/>
                  <a:gd name="T25" fmla="*/ 1379 h 1449"/>
                  <a:gd name="T26" fmla="*/ 35 w 1449"/>
                  <a:gd name="T27" fmla="*/ 1448 h 1449"/>
                  <a:gd name="T28" fmla="*/ 138 w 1449"/>
                  <a:gd name="T29" fmla="*/ 1052 h 1449"/>
                  <a:gd name="T30" fmla="*/ 138 w 1449"/>
                  <a:gd name="T31" fmla="*/ 1052 h 1449"/>
                  <a:gd name="T32" fmla="*/ 69 w 1449"/>
                  <a:gd name="T33" fmla="*/ 1379 h 1449"/>
                  <a:gd name="T34" fmla="*/ 397 w 1449"/>
                  <a:gd name="T35" fmla="*/ 1327 h 1449"/>
                  <a:gd name="T36" fmla="*/ 1328 w 1449"/>
                  <a:gd name="T37" fmla="*/ 397 h 1449"/>
                  <a:gd name="T38" fmla="*/ 1379 w 1449"/>
                  <a:gd name="T39" fmla="*/ 259 h 1449"/>
                  <a:gd name="T40" fmla="*/ 1328 w 1449"/>
                  <a:gd name="T41" fmla="*/ 138 h 1449"/>
                  <a:gd name="T42" fmla="*/ 1190 w 1449"/>
                  <a:gd name="T43" fmla="*/ 69 h 1449"/>
                  <a:gd name="T44" fmla="*/ 1052 w 1449"/>
                  <a:gd name="T45" fmla="*/ 138 h 1449"/>
                  <a:gd name="T46" fmla="*/ 138 w 1449"/>
                  <a:gd name="T47" fmla="*/ 1052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9" h="1449">
                    <a:moveTo>
                      <a:pt x="35" y="1448"/>
                    </a:moveTo>
                    <a:lnTo>
                      <a:pt x="35" y="1448"/>
                    </a:lnTo>
                    <a:cubicBezTo>
                      <a:pt x="18" y="1448"/>
                      <a:pt x="18" y="1448"/>
                      <a:pt x="0" y="1448"/>
                    </a:cubicBezTo>
                    <a:cubicBezTo>
                      <a:pt x="0" y="1431"/>
                      <a:pt x="0" y="1431"/>
                      <a:pt x="0" y="1413"/>
                    </a:cubicBezTo>
                    <a:cubicBezTo>
                      <a:pt x="69" y="1034"/>
                      <a:pt x="69" y="1034"/>
                      <a:pt x="69" y="1034"/>
                    </a:cubicBezTo>
                    <a:lnTo>
                      <a:pt x="69" y="1017"/>
                    </a:lnTo>
                    <a:cubicBezTo>
                      <a:pt x="1018" y="86"/>
                      <a:pt x="1018" y="86"/>
                      <a:pt x="1018" y="86"/>
                    </a:cubicBezTo>
                    <a:cubicBezTo>
                      <a:pt x="1052" y="34"/>
                      <a:pt x="1121" y="0"/>
                      <a:pt x="1190" y="0"/>
                    </a:cubicBezTo>
                    <a:cubicBezTo>
                      <a:pt x="1259" y="0"/>
                      <a:pt x="1328" y="34"/>
                      <a:pt x="1379" y="86"/>
                    </a:cubicBezTo>
                    <a:cubicBezTo>
                      <a:pt x="1414" y="138"/>
                      <a:pt x="1448" y="190"/>
                      <a:pt x="1448" y="259"/>
                    </a:cubicBezTo>
                    <a:cubicBezTo>
                      <a:pt x="1448" y="328"/>
                      <a:pt x="1414" y="397"/>
                      <a:pt x="1379" y="448"/>
                    </a:cubicBezTo>
                    <a:cubicBezTo>
                      <a:pt x="432" y="1379"/>
                      <a:pt x="432" y="1379"/>
                      <a:pt x="432" y="1379"/>
                    </a:cubicBezTo>
                    <a:cubicBezTo>
                      <a:pt x="432" y="1379"/>
                      <a:pt x="432" y="1379"/>
                      <a:pt x="414" y="1379"/>
                    </a:cubicBezTo>
                    <a:cubicBezTo>
                      <a:pt x="35" y="1448"/>
                      <a:pt x="35" y="1448"/>
                      <a:pt x="35" y="1448"/>
                    </a:cubicBezTo>
                    <a:close/>
                    <a:moveTo>
                      <a:pt x="138" y="1052"/>
                    </a:moveTo>
                    <a:lnTo>
                      <a:pt x="138" y="1052"/>
                    </a:lnTo>
                    <a:cubicBezTo>
                      <a:pt x="69" y="1379"/>
                      <a:pt x="69" y="1379"/>
                      <a:pt x="69" y="1379"/>
                    </a:cubicBezTo>
                    <a:cubicBezTo>
                      <a:pt x="397" y="1327"/>
                      <a:pt x="397" y="1327"/>
                      <a:pt x="397" y="1327"/>
                    </a:cubicBezTo>
                    <a:cubicBezTo>
                      <a:pt x="1328" y="397"/>
                      <a:pt x="1328" y="397"/>
                      <a:pt x="1328" y="397"/>
                    </a:cubicBezTo>
                    <a:cubicBezTo>
                      <a:pt x="1362" y="362"/>
                      <a:pt x="1379" y="310"/>
                      <a:pt x="1379" y="259"/>
                    </a:cubicBezTo>
                    <a:cubicBezTo>
                      <a:pt x="1379" y="207"/>
                      <a:pt x="1362" y="172"/>
                      <a:pt x="1328" y="138"/>
                    </a:cubicBezTo>
                    <a:cubicBezTo>
                      <a:pt x="1293" y="103"/>
                      <a:pt x="1242" y="69"/>
                      <a:pt x="1190" y="69"/>
                    </a:cubicBezTo>
                    <a:cubicBezTo>
                      <a:pt x="1138" y="69"/>
                      <a:pt x="1104" y="103"/>
                      <a:pt x="1052" y="138"/>
                    </a:cubicBezTo>
                    <a:lnTo>
                      <a:pt x="138" y="105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9" name="Freeform 38"/>
              <p:cNvSpPr>
                <a:spLocks noChangeArrowheads="1"/>
              </p:cNvSpPr>
              <p:nvPr/>
            </p:nvSpPr>
            <p:spPr bwMode="auto">
              <a:xfrm>
                <a:off x="6523404" y="1350485"/>
                <a:ext cx="85455" cy="81992"/>
              </a:xfrm>
              <a:custGeom>
                <a:avLst/>
                <a:gdLst>
                  <a:gd name="T0" fmla="*/ 276 w 328"/>
                  <a:gd name="T1" fmla="*/ 310 h 311"/>
                  <a:gd name="T2" fmla="*/ 276 w 328"/>
                  <a:gd name="T3" fmla="*/ 310 h 311"/>
                  <a:gd name="T4" fmla="*/ 258 w 328"/>
                  <a:gd name="T5" fmla="*/ 310 h 311"/>
                  <a:gd name="T6" fmla="*/ 17 w 328"/>
                  <a:gd name="T7" fmla="*/ 51 h 311"/>
                  <a:gd name="T8" fmla="*/ 17 w 328"/>
                  <a:gd name="T9" fmla="*/ 0 h 311"/>
                  <a:gd name="T10" fmla="*/ 51 w 328"/>
                  <a:gd name="T11" fmla="*/ 0 h 311"/>
                  <a:gd name="T12" fmla="*/ 310 w 328"/>
                  <a:gd name="T13" fmla="*/ 258 h 311"/>
                  <a:gd name="T14" fmla="*/ 310 w 328"/>
                  <a:gd name="T15" fmla="*/ 310 h 311"/>
                  <a:gd name="T16" fmla="*/ 276 w 328"/>
                  <a:gd name="T17" fmla="*/ 31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311">
                    <a:moveTo>
                      <a:pt x="276" y="310"/>
                    </a:moveTo>
                    <a:lnTo>
                      <a:pt x="276" y="310"/>
                    </a:lnTo>
                    <a:lnTo>
                      <a:pt x="258" y="310"/>
                    </a:lnTo>
                    <a:cubicBezTo>
                      <a:pt x="17" y="51"/>
                      <a:pt x="17" y="51"/>
                      <a:pt x="17" y="51"/>
                    </a:cubicBezTo>
                    <a:cubicBezTo>
                      <a:pt x="0" y="51"/>
                      <a:pt x="0" y="17"/>
                      <a:pt x="17" y="0"/>
                    </a:cubicBezTo>
                    <a:lnTo>
                      <a:pt x="51" y="0"/>
                    </a:lnTo>
                    <a:cubicBezTo>
                      <a:pt x="310" y="258"/>
                      <a:pt x="310" y="258"/>
                      <a:pt x="310" y="258"/>
                    </a:cubicBezTo>
                    <a:cubicBezTo>
                      <a:pt x="327" y="275"/>
                      <a:pt x="327" y="293"/>
                      <a:pt x="310" y="310"/>
                    </a:cubicBezTo>
                    <a:cubicBezTo>
                      <a:pt x="293" y="310"/>
                      <a:pt x="293" y="310"/>
                      <a:pt x="276" y="3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0" name="Freeform 39"/>
              <p:cNvSpPr>
                <a:spLocks noChangeArrowheads="1"/>
              </p:cNvSpPr>
              <p:nvPr/>
            </p:nvSpPr>
            <p:spPr bwMode="auto">
              <a:xfrm>
                <a:off x="6757831" y="1116059"/>
                <a:ext cx="85455" cy="81991"/>
              </a:xfrm>
              <a:custGeom>
                <a:avLst/>
                <a:gdLst>
                  <a:gd name="T0" fmla="*/ 276 w 328"/>
                  <a:gd name="T1" fmla="*/ 310 h 311"/>
                  <a:gd name="T2" fmla="*/ 276 w 328"/>
                  <a:gd name="T3" fmla="*/ 310 h 311"/>
                  <a:gd name="T4" fmla="*/ 259 w 328"/>
                  <a:gd name="T5" fmla="*/ 310 h 311"/>
                  <a:gd name="T6" fmla="*/ 0 w 328"/>
                  <a:gd name="T7" fmla="*/ 52 h 311"/>
                  <a:gd name="T8" fmla="*/ 0 w 328"/>
                  <a:gd name="T9" fmla="*/ 17 h 311"/>
                  <a:gd name="T10" fmla="*/ 52 w 328"/>
                  <a:gd name="T11" fmla="*/ 17 h 311"/>
                  <a:gd name="T12" fmla="*/ 310 w 328"/>
                  <a:gd name="T13" fmla="*/ 259 h 311"/>
                  <a:gd name="T14" fmla="*/ 310 w 328"/>
                  <a:gd name="T15" fmla="*/ 310 h 311"/>
                  <a:gd name="T16" fmla="*/ 276 w 328"/>
                  <a:gd name="T17" fmla="*/ 31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311">
                    <a:moveTo>
                      <a:pt x="276" y="310"/>
                    </a:moveTo>
                    <a:lnTo>
                      <a:pt x="276" y="310"/>
                    </a:lnTo>
                    <a:lnTo>
                      <a:pt x="259" y="310"/>
                    </a:lnTo>
                    <a:cubicBezTo>
                      <a:pt x="0" y="52"/>
                      <a:pt x="0" y="52"/>
                      <a:pt x="0" y="52"/>
                    </a:cubicBezTo>
                    <a:lnTo>
                      <a:pt x="0" y="17"/>
                    </a:lnTo>
                    <a:cubicBezTo>
                      <a:pt x="17" y="0"/>
                      <a:pt x="35" y="0"/>
                      <a:pt x="52" y="17"/>
                    </a:cubicBezTo>
                    <a:cubicBezTo>
                      <a:pt x="310" y="259"/>
                      <a:pt x="310" y="259"/>
                      <a:pt x="310" y="259"/>
                    </a:cubicBezTo>
                    <a:cubicBezTo>
                      <a:pt x="327" y="276"/>
                      <a:pt x="327" y="293"/>
                      <a:pt x="310" y="310"/>
                    </a:cubicBezTo>
                    <a:cubicBezTo>
                      <a:pt x="293" y="310"/>
                      <a:pt x="293" y="310"/>
                      <a:pt x="276" y="3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sp>
          <p:nvSpPr>
            <p:cNvPr id="55" name="Прямоугольник 54"/>
            <p:cNvSpPr/>
            <p:nvPr/>
          </p:nvSpPr>
          <p:spPr>
            <a:xfrm>
              <a:off x="1633626" y="3024703"/>
              <a:ext cx="531635" cy="223091"/>
            </a:xfrm>
            <a:prstGeom prst="rect">
              <a:avLst/>
            </a:prstGeom>
          </p:spPr>
          <p:txBody>
            <a:bodyPr wrap="none">
              <a:spAutoFit/>
            </a:bodyPr>
            <a:lstStyle/>
            <a:p>
              <a:pPr algn="ctr" defTabSz="914377">
                <a:buClrTx/>
              </a:pPr>
              <a:r>
                <a:rPr lang="en-US" sz="1333" kern="1200" dirty="0">
                  <a:solidFill>
                    <a:srgbClr val="FFFFFF"/>
                  </a:solidFill>
                  <a:latin typeface="Bebas Neue" charset="0"/>
                  <a:ea typeface="Bebas Neue" charset="0"/>
                  <a:cs typeface="Bebas Neue" charset="0"/>
                </a:rPr>
                <a:t>Schritt 1	</a:t>
              </a:r>
              <a:endParaRPr lang="ru-RU" sz="1333" kern="1200" dirty="0">
                <a:solidFill>
                  <a:srgbClr val="FFFFFF"/>
                </a:solidFill>
                <a:latin typeface="Bebas Neue" charset="0"/>
                <a:ea typeface="Bebas Neue" charset="0"/>
                <a:cs typeface="Bebas Neue" charset="0"/>
              </a:endParaRPr>
            </a:p>
          </p:txBody>
        </p:sp>
      </p:grpSp>
      <p:grpSp>
        <p:nvGrpSpPr>
          <p:cNvPr id="9" name="Группа 8"/>
          <p:cNvGrpSpPr/>
          <p:nvPr/>
        </p:nvGrpSpPr>
        <p:grpSpPr>
          <a:xfrm>
            <a:off x="4279486" y="3064901"/>
            <a:ext cx="1929380" cy="1927683"/>
            <a:chOff x="2544244" y="2388061"/>
            <a:chExt cx="1447035" cy="1445762"/>
          </a:xfrm>
        </p:grpSpPr>
        <p:sp>
          <p:nvSpPr>
            <p:cNvPr id="14" name="Полилиния 13"/>
            <p:cNvSpPr/>
            <p:nvPr/>
          </p:nvSpPr>
          <p:spPr>
            <a:xfrm>
              <a:off x="2544244" y="3003798"/>
              <a:ext cx="1447035" cy="288033"/>
            </a:xfrm>
            <a:custGeom>
              <a:avLst/>
              <a:gdLst>
                <a:gd name="connsiteX0" fmla="*/ 1296144 w 1447035"/>
                <a:gd name="connsiteY0" fmla="*/ 0 h 288033"/>
                <a:gd name="connsiteX1" fmla="*/ 1447035 w 1447035"/>
                <a:gd name="connsiteY1" fmla="*/ 144017 h 288033"/>
                <a:gd name="connsiteX2" fmla="*/ 1296144 w 1447035"/>
                <a:gd name="connsiteY2" fmla="*/ 288033 h 288033"/>
                <a:gd name="connsiteX3" fmla="*/ 0 w 1447035"/>
                <a:gd name="connsiteY3" fmla="*/ 288033 h 288033"/>
                <a:gd name="connsiteX4" fmla="*/ 150891 w 1447035"/>
                <a:gd name="connsiteY4" fmla="*/ 144017 h 288033"/>
                <a:gd name="connsiteX5" fmla="*/ 1 w 1447035"/>
                <a:gd name="connsiteY5" fmla="*/ 1 h 288033"/>
                <a:gd name="connsiteX6" fmla="*/ 1296144 w 1447035"/>
                <a:gd name="connsiteY6" fmla="*/ 1 h 28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035" h="288033">
                  <a:moveTo>
                    <a:pt x="1296144" y="0"/>
                  </a:moveTo>
                  <a:lnTo>
                    <a:pt x="1447035" y="144017"/>
                  </a:lnTo>
                  <a:lnTo>
                    <a:pt x="1296144" y="288033"/>
                  </a:lnTo>
                  <a:lnTo>
                    <a:pt x="0" y="288033"/>
                  </a:lnTo>
                  <a:lnTo>
                    <a:pt x="150891" y="144017"/>
                  </a:lnTo>
                  <a:lnTo>
                    <a:pt x="1" y="1"/>
                  </a:lnTo>
                  <a:lnTo>
                    <a:pt x="1296144"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TextBox 22"/>
            <p:cNvSpPr txBox="1"/>
            <p:nvPr/>
          </p:nvSpPr>
          <p:spPr>
            <a:xfrm>
              <a:off x="2571574" y="3363838"/>
              <a:ext cx="1216111" cy="469985"/>
            </a:xfrm>
            <a:prstGeom prst="rect">
              <a:avLst/>
            </a:prstGeom>
            <a:noFill/>
          </p:spPr>
          <p:txBody>
            <a:bodyPr wrap="square" rtlCol="0">
              <a:spAutoFit/>
            </a:bodyPr>
            <a:lstStyle/>
            <a:p>
              <a:pPr algn="ctr" defTabSz="914377">
                <a:lnSpc>
                  <a:spcPct val="150000"/>
                </a:lnSpc>
                <a:buClrTx/>
              </a:pPr>
              <a:r>
                <a:rPr lang="de-DE" sz="800" kern="1200" dirty="0">
                  <a:solidFill>
                    <a:srgbClr val="FFFFFF">
                      <a:lumMod val="50000"/>
                    </a:srgbClr>
                  </a:solidFill>
                  <a:latin typeface="Open Sans" charset="0"/>
                  <a:ea typeface="Open Sans" charset="0"/>
                  <a:cs typeface="Open Sans" charset="0"/>
                </a:rPr>
                <a:t>Runterladen und starten der Anwendung auf dem lokalem Rechner.</a:t>
              </a:r>
            </a:p>
          </p:txBody>
        </p:sp>
        <p:grpSp>
          <p:nvGrpSpPr>
            <p:cNvPr id="31" name="Группа 30"/>
            <p:cNvGrpSpPr/>
            <p:nvPr/>
          </p:nvGrpSpPr>
          <p:grpSpPr>
            <a:xfrm>
              <a:off x="3132391" y="2388061"/>
              <a:ext cx="318903" cy="303940"/>
              <a:chOff x="4184918" y="1856291"/>
              <a:chExt cx="393789" cy="375312"/>
            </a:xfrm>
            <a:solidFill>
              <a:schemeClr val="tx1">
                <a:lumMod val="95000"/>
                <a:lumOff val="5000"/>
              </a:schemeClr>
            </a:solidFill>
          </p:grpSpPr>
          <p:sp>
            <p:nvSpPr>
              <p:cNvPr id="32" name="Freeform 74"/>
              <p:cNvSpPr>
                <a:spLocks noChangeArrowheads="1"/>
              </p:cNvSpPr>
              <p:nvPr/>
            </p:nvSpPr>
            <p:spPr bwMode="auto">
              <a:xfrm>
                <a:off x="4184918" y="1856291"/>
                <a:ext cx="311799" cy="285238"/>
              </a:xfrm>
              <a:custGeom>
                <a:avLst/>
                <a:gdLst>
                  <a:gd name="T0" fmla="*/ 604 w 1191"/>
                  <a:gd name="T1" fmla="*/ 1086 h 1087"/>
                  <a:gd name="T2" fmla="*/ 604 w 1191"/>
                  <a:gd name="T3" fmla="*/ 1086 h 1087"/>
                  <a:gd name="T4" fmla="*/ 224 w 1191"/>
                  <a:gd name="T5" fmla="*/ 931 h 1087"/>
                  <a:gd name="T6" fmla="*/ 224 w 1191"/>
                  <a:gd name="T7" fmla="*/ 155 h 1087"/>
                  <a:gd name="T8" fmla="*/ 604 w 1191"/>
                  <a:gd name="T9" fmla="*/ 0 h 1087"/>
                  <a:gd name="T10" fmla="*/ 983 w 1191"/>
                  <a:gd name="T11" fmla="*/ 155 h 1087"/>
                  <a:gd name="T12" fmla="*/ 983 w 1191"/>
                  <a:gd name="T13" fmla="*/ 931 h 1087"/>
                  <a:gd name="T14" fmla="*/ 604 w 1191"/>
                  <a:gd name="T15" fmla="*/ 1086 h 1087"/>
                  <a:gd name="T16" fmla="*/ 604 w 1191"/>
                  <a:gd name="T17" fmla="*/ 68 h 1087"/>
                  <a:gd name="T18" fmla="*/ 604 w 1191"/>
                  <a:gd name="T19" fmla="*/ 68 h 1087"/>
                  <a:gd name="T20" fmla="*/ 259 w 1191"/>
                  <a:gd name="T21" fmla="*/ 206 h 1087"/>
                  <a:gd name="T22" fmla="*/ 259 w 1191"/>
                  <a:gd name="T23" fmla="*/ 879 h 1087"/>
                  <a:gd name="T24" fmla="*/ 604 w 1191"/>
                  <a:gd name="T25" fmla="*/ 1017 h 1087"/>
                  <a:gd name="T26" fmla="*/ 932 w 1191"/>
                  <a:gd name="T27" fmla="*/ 879 h 1087"/>
                  <a:gd name="T28" fmla="*/ 932 w 1191"/>
                  <a:gd name="T29" fmla="*/ 206 h 1087"/>
                  <a:gd name="T30" fmla="*/ 604 w 1191"/>
                  <a:gd name="T31" fmla="*/ 68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1" h="1087">
                    <a:moveTo>
                      <a:pt x="604" y="1086"/>
                    </a:moveTo>
                    <a:lnTo>
                      <a:pt x="604" y="1086"/>
                    </a:lnTo>
                    <a:cubicBezTo>
                      <a:pt x="449" y="1086"/>
                      <a:pt x="328" y="1034"/>
                      <a:pt x="224" y="931"/>
                    </a:cubicBezTo>
                    <a:cubicBezTo>
                      <a:pt x="0" y="724"/>
                      <a:pt x="0" y="379"/>
                      <a:pt x="224" y="155"/>
                    </a:cubicBezTo>
                    <a:cubicBezTo>
                      <a:pt x="328" y="51"/>
                      <a:pt x="449" y="0"/>
                      <a:pt x="604" y="0"/>
                    </a:cubicBezTo>
                    <a:cubicBezTo>
                      <a:pt x="742" y="0"/>
                      <a:pt x="880" y="51"/>
                      <a:pt x="983" y="155"/>
                    </a:cubicBezTo>
                    <a:cubicBezTo>
                      <a:pt x="1190" y="379"/>
                      <a:pt x="1190" y="724"/>
                      <a:pt x="983" y="931"/>
                    </a:cubicBezTo>
                    <a:cubicBezTo>
                      <a:pt x="880" y="1034"/>
                      <a:pt x="742" y="1086"/>
                      <a:pt x="604" y="1086"/>
                    </a:cubicBezTo>
                    <a:close/>
                    <a:moveTo>
                      <a:pt x="604" y="68"/>
                    </a:moveTo>
                    <a:lnTo>
                      <a:pt x="604" y="68"/>
                    </a:lnTo>
                    <a:cubicBezTo>
                      <a:pt x="483" y="68"/>
                      <a:pt x="362" y="120"/>
                      <a:pt x="259" y="206"/>
                    </a:cubicBezTo>
                    <a:cubicBezTo>
                      <a:pt x="86" y="396"/>
                      <a:pt x="86" y="689"/>
                      <a:pt x="259" y="879"/>
                    </a:cubicBezTo>
                    <a:cubicBezTo>
                      <a:pt x="362" y="965"/>
                      <a:pt x="483" y="1017"/>
                      <a:pt x="604" y="1017"/>
                    </a:cubicBezTo>
                    <a:cubicBezTo>
                      <a:pt x="725" y="1017"/>
                      <a:pt x="845" y="965"/>
                      <a:pt x="932" y="879"/>
                    </a:cubicBezTo>
                    <a:cubicBezTo>
                      <a:pt x="1121" y="689"/>
                      <a:pt x="1121" y="396"/>
                      <a:pt x="932" y="206"/>
                    </a:cubicBezTo>
                    <a:cubicBezTo>
                      <a:pt x="845" y="120"/>
                      <a:pt x="725" y="68"/>
                      <a:pt x="604" y="6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3" name="Freeform 75"/>
              <p:cNvSpPr>
                <a:spLocks noChangeArrowheads="1"/>
              </p:cNvSpPr>
              <p:nvPr/>
            </p:nvSpPr>
            <p:spPr bwMode="auto">
              <a:xfrm>
                <a:off x="4234574" y="1901329"/>
                <a:ext cx="212485" cy="194007"/>
              </a:xfrm>
              <a:custGeom>
                <a:avLst/>
                <a:gdLst>
                  <a:gd name="T0" fmla="*/ 414 w 811"/>
                  <a:gd name="T1" fmla="*/ 741 h 742"/>
                  <a:gd name="T2" fmla="*/ 414 w 811"/>
                  <a:gd name="T3" fmla="*/ 741 h 742"/>
                  <a:gd name="T4" fmla="*/ 155 w 811"/>
                  <a:gd name="T5" fmla="*/ 638 h 742"/>
                  <a:gd name="T6" fmla="*/ 155 w 811"/>
                  <a:gd name="T7" fmla="*/ 120 h 742"/>
                  <a:gd name="T8" fmla="*/ 414 w 811"/>
                  <a:gd name="T9" fmla="*/ 0 h 742"/>
                  <a:gd name="T10" fmla="*/ 673 w 811"/>
                  <a:gd name="T11" fmla="*/ 120 h 742"/>
                  <a:gd name="T12" fmla="*/ 673 w 811"/>
                  <a:gd name="T13" fmla="*/ 638 h 742"/>
                  <a:gd name="T14" fmla="*/ 414 w 811"/>
                  <a:gd name="T15" fmla="*/ 741 h 742"/>
                  <a:gd name="T16" fmla="*/ 414 w 811"/>
                  <a:gd name="T17" fmla="*/ 69 h 742"/>
                  <a:gd name="T18" fmla="*/ 414 w 811"/>
                  <a:gd name="T19" fmla="*/ 69 h 742"/>
                  <a:gd name="T20" fmla="*/ 207 w 811"/>
                  <a:gd name="T21" fmla="*/ 155 h 742"/>
                  <a:gd name="T22" fmla="*/ 207 w 811"/>
                  <a:gd name="T23" fmla="*/ 586 h 742"/>
                  <a:gd name="T24" fmla="*/ 414 w 811"/>
                  <a:gd name="T25" fmla="*/ 672 h 742"/>
                  <a:gd name="T26" fmla="*/ 621 w 811"/>
                  <a:gd name="T27" fmla="*/ 586 h 742"/>
                  <a:gd name="T28" fmla="*/ 621 w 811"/>
                  <a:gd name="T29" fmla="*/ 155 h 742"/>
                  <a:gd name="T30" fmla="*/ 414 w 811"/>
                  <a:gd name="T31" fmla="*/ 69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1" h="742">
                    <a:moveTo>
                      <a:pt x="414" y="741"/>
                    </a:moveTo>
                    <a:lnTo>
                      <a:pt x="414" y="741"/>
                    </a:lnTo>
                    <a:cubicBezTo>
                      <a:pt x="310" y="741"/>
                      <a:pt x="224" y="707"/>
                      <a:pt x="155" y="638"/>
                    </a:cubicBezTo>
                    <a:cubicBezTo>
                      <a:pt x="0" y="483"/>
                      <a:pt x="0" y="258"/>
                      <a:pt x="155" y="120"/>
                    </a:cubicBezTo>
                    <a:cubicBezTo>
                      <a:pt x="224" y="52"/>
                      <a:pt x="310" y="0"/>
                      <a:pt x="414" y="0"/>
                    </a:cubicBezTo>
                    <a:cubicBezTo>
                      <a:pt x="517" y="0"/>
                      <a:pt x="604" y="52"/>
                      <a:pt x="673" y="120"/>
                    </a:cubicBezTo>
                    <a:cubicBezTo>
                      <a:pt x="810" y="258"/>
                      <a:pt x="810" y="483"/>
                      <a:pt x="673" y="638"/>
                    </a:cubicBezTo>
                    <a:cubicBezTo>
                      <a:pt x="604" y="707"/>
                      <a:pt x="517" y="741"/>
                      <a:pt x="414" y="741"/>
                    </a:cubicBezTo>
                    <a:close/>
                    <a:moveTo>
                      <a:pt x="414" y="69"/>
                    </a:moveTo>
                    <a:lnTo>
                      <a:pt x="414" y="69"/>
                    </a:lnTo>
                    <a:cubicBezTo>
                      <a:pt x="328" y="69"/>
                      <a:pt x="259" y="103"/>
                      <a:pt x="207" y="155"/>
                    </a:cubicBezTo>
                    <a:cubicBezTo>
                      <a:pt x="86" y="276"/>
                      <a:pt x="86" y="465"/>
                      <a:pt x="207" y="586"/>
                    </a:cubicBezTo>
                    <a:cubicBezTo>
                      <a:pt x="259" y="638"/>
                      <a:pt x="328" y="672"/>
                      <a:pt x="414" y="672"/>
                    </a:cubicBezTo>
                    <a:cubicBezTo>
                      <a:pt x="483" y="672"/>
                      <a:pt x="569" y="638"/>
                      <a:pt x="621" y="586"/>
                    </a:cubicBezTo>
                    <a:cubicBezTo>
                      <a:pt x="742" y="465"/>
                      <a:pt x="742" y="276"/>
                      <a:pt x="621" y="155"/>
                    </a:cubicBezTo>
                    <a:cubicBezTo>
                      <a:pt x="569" y="103"/>
                      <a:pt x="483" y="69"/>
                      <a:pt x="414"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4" name="Freeform 76"/>
              <p:cNvSpPr>
                <a:spLocks noChangeArrowheads="1"/>
              </p:cNvSpPr>
              <p:nvPr/>
            </p:nvSpPr>
            <p:spPr bwMode="auto">
              <a:xfrm>
                <a:off x="4451678" y="2104574"/>
                <a:ext cx="127029" cy="127029"/>
              </a:xfrm>
              <a:custGeom>
                <a:avLst/>
                <a:gdLst>
                  <a:gd name="T0" fmla="*/ 413 w 483"/>
                  <a:gd name="T1" fmla="*/ 483 h 484"/>
                  <a:gd name="T2" fmla="*/ 413 w 483"/>
                  <a:gd name="T3" fmla="*/ 483 h 484"/>
                  <a:gd name="T4" fmla="*/ 362 w 483"/>
                  <a:gd name="T5" fmla="*/ 466 h 484"/>
                  <a:gd name="T6" fmla="*/ 17 w 483"/>
                  <a:gd name="T7" fmla="*/ 138 h 484"/>
                  <a:gd name="T8" fmla="*/ 17 w 483"/>
                  <a:gd name="T9" fmla="*/ 34 h 484"/>
                  <a:gd name="T10" fmla="*/ 120 w 483"/>
                  <a:gd name="T11" fmla="*/ 34 h 484"/>
                  <a:gd name="T12" fmla="*/ 448 w 483"/>
                  <a:gd name="T13" fmla="*/ 379 h 484"/>
                  <a:gd name="T14" fmla="*/ 448 w 483"/>
                  <a:gd name="T15" fmla="*/ 466 h 484"/>
                  <a:gd name="T16" fmla="*/ 413 w 483"/>
                  <a:gd name="T17" fmla="*/ 48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3" h="484">
                    <a:moveTo>
                      <a:pt x="413" y="483"/>
                    </a:moveTo>
                    <a:lnTo>
                      <a:pt x="413" y="483"/>
                    </a:lnTo>
                    <a:cubicBezTo>
                      <a:pt x="396" y="483"/>
                      <a:pt x="379" y="483"/>
                      <a:pt x="362" y="466"/>
                    </a:cubicBezTo>
                    <a:cubicBezTo>
                      <a:pt x="17" y="138"/>
                      <a:pt x="17" y="138"/>
                      <a:pt x="17" y="138"/>
                    </a:cubicBezTo>
                    <a:cubicBezTo>
                      <a:pt x="0" y="103"/>
                      <a:pt x="0" y="52"/>
                      <a:pt x="17" y="34"/>
                    </a:cubicBezTo>
                    <a:cubicBezTo>
                      <a:pt x="52" y="0"/>
                      <a:pt x="86" y="0"/>
                      <a:pt x="120" y="34"/>
                    </a:cubicBezTo>
                    <a:cubicBezTo>
                      <a:pt x="448" y="379"/>
                      <a:pt x="448" y="379"/>
                      <a:pt x="448" y="379"/>
                    </a:cubicBezTo>
                    <a:cubicBezTo>
                      <a:pt x="482" y="397"/>
                      <a:pt x="482" y="448"/>
                      <a:pt x="448" y="466"/>
                    </a:cubicBezTo>
                    <a:cubicBezTo>
                      <a:pt x="448" y="483"/>
                      <a:pt x="431" y="483"/>
                      <a:pt x="413" y="48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sp>
          <p:nvSpPr>
            <p:cNvPr id="56" name="Прямоугольник 55"/>
            <p:cNvSpPr/>
            <p:nvPr/>
          </p:nvSpPr>
          <p:spPr>
            <a:xfrm>
              <a:off x="2963891" y="3024702"/>
              <a:ext cx="531636" cy="223090"/>
            </a:xfrm>
            <a:prstGeom prst="rect">
              <a:avLst/>
            </a:prstGeom>
          </p:spPr>
          <p:txBody>
            <a:bodyPr wrap="none">
              <a:spAutoFit/>
            </a:bodyPr>
            <a:lstStyle/>
            <a:p>
              <a:pPr algn="ctr" defTabSz="914377">
                <a:buClrTx/>
              </a:pPr>
              <a:r>
                <a:rPr lang="en-US" sz="1333" kern="1200" dirty="0">
                  <a:solidFill>
                    <a:srgbClr val="FFFFFF"/>
                  </a:solidFill>
                  <a:latin typeface="Bebas Neue" charset="0"/>
                  <a:ea typeface="Bebas Neue" charset="0"/>
                  <a:cs typeface="Bebas Neue" charset="0"/>
                </a:rPr>
                <a:t>Schritt 2</a:t>
              </a:r>
              <a:endParaRPr lang="ru-RU" sz="1333" kern="1200" dirty="0">
                <a:solidFill>
                  <a:srgbClr val="FFFFFF"/>
                </a:solidFill>
                <a:latin typeface="Bebas Neue" charset="0"/>
                <a:ea typeface="Bebas Neue" charset="0"/>
                <a:cs typeface="Bebas Neue" charset="0"/>
              </a:endParaRPr>
            </a:p>
          </p:txBody>
        </p:sp>
      </p:grpSp>
      <p:grpSp>
        <p:nvGrpSpPr>
          <p:cNvPr id="11" name="Группа 10"/>
          <p:cNvGrpSpPr/>
          <p:nvPr/>
        </p:nvGrpSpPr>
        <p:grpSpPr>
          <a:xfrm>
            <a:off x="6112322" y="3084574"/>
            <a:ext cx="1929380" cy="2092676"/>
            <a:chOff x="5292080" y="2402815"/>
            <a:chExt cx="1447035" cy="1569507"/>
          </a:xfrm>
        </p:grpSpPr>
        <p:sp>
          <p:nvSpPr>
            <p:cNvPr id="16" name="Полилиния 15"/>
            <p:cNvSpPr/>
            <p:nvPr/>
          </p:nvSpPr>
          <p:spPr>
            <a:xfrm>
              <a:off x="5292080" y="3003798"/>
              <a:ext cx="1447035" cy="288033"/>
            </a:xfrm>
            <a:custGeom>
              <a:avLst/>
              <a:gdLst>
                <a:gd name="connsiteX0" fmla="*/ 1296144 w 1447035"/>
                <a:gd name="connsiteY0" fmla="*/ 0 h 288033"/>
                <a:gd name="connsiteX1" fmla="*/ 1447035 w 1447035"/>
                <a:gd name="connsiteY1" fmla="*/ 144017 h 288033"/>
                <a:gd name="connsiteX2" fmla="*/ 1296144 w 1447035"/>
                <a:gd name="connsiteY2" fmla="*/ 288033 h 288033"/>
                <a:gd name="connsiteX3" fmla="*/ 0 w 1447035"/>
                <a:gd name="connsiteY3" fmla="*/ 288033 h 288033"/>
                <a:gd name="connsiteX4" fmla="*/ 150891 w 1447035"/>
                <a:gd name="connsiteY4" fmla="*/ 144017 h 288033"/>
                <a:gd name="connsiteX5" fmla="*/ 1 w 1447035"/>
                <a:gd name="connsiteY5" fmla="*/ 1 h 288033"/>
                <a:gd name="connsiteX6" fmla="*/ 1296144 w 1447035"/>
                <a:gd name="connsiteY6" fmla="*/ 1 h 28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035" h="288033">
                  <a:moveTo>
                    <a:pt x="1296144" y="0"/>
                  </a:moveTo>
                  <a:lnTo>
                    <a:pt x="1447035" y="144017"/>
                  </a:lnTo>
                  <a:lnTo>
                    <a:pt x="1296144" y="288033"/>
                  </a:lnTo>
                  <a:lnTo>
                    <a:pt x="0" y="288033"/>
                  </a:lnTo>
                  <a:lnTo>
                    <a:pt x="150891" y="144017"/>
                  </a:lnTo>
                  <a:lnTo>
                    <a:pt x="1" y="1"/>
                  </a:lnTo>
                  <a:lnTo>
                    <a:pt x="1296144"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5" name="TextBox 24"/>
            <p:cNvSpPr txBox="1"/>
            <p:nvPr/>
          </p:nvSpPr>
          <p:spPr>
            <a:xfrm>
              <a:off x="5292080" y="3363838"/>
              <a:ext cx="1216111" cy="608484"/>
            </a:xfrm>
            <a:prstGeom prst="rect">
              <a:avLst/>
            </a:prstGeom>
            <a:noFill/>
          </p:spPr>
          <p:txBody>
            <a:bodyPr wrap="square" rtlCol="0">
              <a:spAutoFit/>
            </a:bodyPr>
            <a:lstStyle/>
            <a:p>
              <a:pPr algn="ctr" defTabSz="914377">
                <a:lnSpc>
                  <a:spcPct val="150000"/>
                </a:lnSpc>
                <a:buClrTx/>
              </a:pPr>
              <a:r>
                <a:rPr lang="de-DE" sz="800" kern="1200" dirty="0">
                  <a:solidFill>
                    <a:srgbClr val="FFFFFF">
                      <a:lumMod val="50000"/>
                    </a:srgbClr>
                  </a:solidFill>
                  <a:latin typeface="Open Sans" charset="0"/>
                  <a:ea typeface="Open Sans" charset="0"/>
                  <a:cs typeface="Open Sans" charset="0"/>
                </a:rPr>
                <a:t>Ausprobieren der auf den folgenden Folien erscheinenden Arbeitsaufträgen.</a:t>
              </a:r>
            </a:p>
          </p:txBody>
        </p:sp>
        <p:grpSp>
          <p:nvGrpSpPr>
            <p:cNvPr id="42" name="Группа 41"/>
            <p:cNvGrpSpPr/>
            <p:nvPr/>
          </p:nvGrpSpPr>
          <p:grpSpPr>
            <a:xfrm>
              <a:off x="5766553" y="2402815"/>
              <a:ext cx="342514" cy="249576"/>
              <a:chOff x="4189537" y="3454546"/>
              <a:chExt cx="378777" cy="275999"/>
            </a:xfrm>
            <a:solidFill>
              <a:schemeClr val="tx1">
                <a:lumMod val="95000"/>
                <a:lumOff val="5000"/>
              </a:schemeClr>
            </a:solidFill>
          </p:grpSpPr>
          <p:sp>
            <p:nvSpPr>
              <p:cNvPr id="43" name="Freeform 158"/>
              <p:cNvSpPr>
                <a:spLocks noChangeArrowheads="1"/>
              </p:cNvSpPr>
              <p:nvPr/>
            </p:nvSpPr>
            <p:spPr bwMode="auto">
              <a:xfrm>
                <a:off x="4206859" y="3513441"/>
                <a:ext cx="344133" cy="181305"/>
              </a:xfrm>
              <a:custGeom>
                <a:avLst/>
                <a:gdLst>
                  <a:gd name="T0" fmla="*/ 1277 w 1312"/>
                  <a:gd name="T1" fmla="*/ 690 h 691"/>
                  <a:gd name="T2" fmla="*/ 1277 w 1312"/>
                  <a:gd name="T3" fmla="*/ 690 h 691"/>
                  <a:gd name="T4" fmla="*/ 1242 w 1312"/>
                  <a:gd name="T5" fmla="*/ 655 h 691"/>
                  <a:gd name="T6" fmla="*/ 656 w 1312"/>
                  <a:gd name="T7" fmla="*/ 69 h 691"/>
                  <a:gd name="T8" fmla="*/ 69 w 1312"/>
                  <a:gd name="T9" fmla="*/ 655 h 691"/>
                  <a:gd name="T10" fmla="*/ 35 w 1312"/>
                  <a:gd name="T11" fmla="*/ 690 h 691"/>
                  <a:gd name="T12" fmla="*/ 0 w 1312"/>
                  <a:gd name="T13" fmla="*/ 655 h 691"/>
                  <a:gd name="T14" fmla="*/ 656 w 1312"/>
                  <a:gd name="T15" fmla="*/ 0 h 691"/>
                  <a:gd name="T16" fmla="*/ 1311 w 1312"/>
                  <a:gd name="T17" fmla="*/ 655 h 691"/>
                  <a:gd name="T18" fmla="*/ 1277 w 1312"/>
                  <a:gd name="T19" fmla="*/ 69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2" h="691">
                    <a:moveTo>
                      <a:pt x="1277" y="690"/>
                    </a:moveTo>
                    <a:lnTo>
                      <a:pt x="1277" y="690"/>
                    </a:lnTo>
                    <a:cubicBezTo>
                      <a:pt x="1259" y="690"/>
                      <a:pt x="1242" y="673"/>
                      <a:pt x="1242" y="655"/>
                    </a:cubicBezTo>
                    <a:cubicBezTo>
                      <a:pt x="1242" y="328"/>
                      <a:pt x="984" y="69"/>
                      <a:pt x="656" y="69"/>
                    </a:cubicBezTo>
                    <a:cubicBezTo>
                      <a:pt x="345" y="69"/>
                      <a:pt x="69" y="328"/>
                      <a:pt x="69" y="655"/>
                    </a:cubicBezTo>
                    <a:cubicBezTo>
                      <a:pt x="69" y="673"/>
                      <a:pt x="69" y="690"/>
                      <a:pt x="35" y="690"/>
                    </a:cubicBezTo>
                    <a:cubicBezTo>
                      <a:pt x="18" y="690"/>
                      <a:pt x="0" y="673"/>
                      <a:pt x="0" y="655"/>
                    </a:cubicBezTo>
                    <a:cubicBezTo>
                      <a:pt x="0" y="293"/>
                      <a:pt x="294" y="0"/>
                      <a:pt x="656" y="0"/>
                    </a:cubicBezTo>
                    <a:cubicBezTo>
                      <a:pt x="1018" y="0"/>
                      <a:pt x="1311" y="293"/>
                      <a:pt x="1311" y="655"/>
                    </a:cubicBezTo>
                    <a:cubicBezTo>
                      <a:pt x="1311" y="673"/>
                      <a:pt x="1294" y="690"/>
                      <a:pt x="1277" y="69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4" name="Freeform 159"/>
              <p:cNvSpPr>
                <a:spLocks noChangeArrowheads="1"/>
              </p:cNvSpPr>
              <p:nvPr/>
            </p:nvSpPr>
            <p:spPr bwMode="auto">
              <a:xfrm>
                <a:off x="4243812" y="3481107"/>
                <a:ext cx="117790" cy="18477"/>
              </a:xfrm>
              <a:custGeom>
                <a:avLst/>
                <a:gdLst>
                  <a:gd name="T0" fmla="*/ 414 w 450"/>
                  <a:gd name="T1" fmla="*/ 69 h 70"/>
                  <a:gd name="T2" fmla="*/ 414 w 450"/>
                  <a:gd name="T3" fmla="*/ 69 h 70"/>
                  <a:gd name="T4" fmla="*/ 35 w 450"/>
                  <a:gd name="T5" fmla="*/ 69 h 70"/>
                  <a:gd name="T6" fmla="*/ 0 w 450"/>
                  <a:gd name="T7" fmla="*/ 35 h 70"/>
                  <a:gd name="T8" fmla="*/ 35 w 450"/>
                  <a:gd name="T9" fmla="*/ 0 h 70"/>
                  <a:gd name="T10" fmla="*/ 414 w 450"/>
                  <a:gd name="T11" fmla="*/ 0 h 70"/>
                  <a:gd name="T12" fmla="*/ 449 w 450"/>
                  <a:gd name="T13" fmla="*/ 35 h 70"/>
                  <a:gd name="T14" fmla="*/ 414 w 450"/>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0" h="70">
                    <a:moveTo>
                      <a:pt x="414" y="69"/>
                    </a:moveTo>
                    <a:lnTo>
                      <a:pt x="414" y="69"/>
                    </a:lnTo>
                    <a:cubicBezTo>
                      <a:pt x="35" y="69"/>
                      <a:pt x="35" y="69"/>
                      <a:pt x="35" y="69"/>
                    </a:cubicBezTo>
                    <a:cubicBezTo>
                      <a:pt x="18" y="69"/>
                      <a:pt x="0" y="52"/>
                      <a:pt x="0" y="35"/>
                    </a:cubicBezTo>
                    <a:cubicBezTo>
                      <a:pt x="0" y="17"/>
                      <a:pt x="18" y="0"/>
                      <a:pt x="35" y="0"/>
                    </a:cubicBezTo>
                    <a:cubicBezTo>
                      <a:pt x="414" y="0"/>
                      <a:pt x="414" y="0"/>
                      <a:pt x="414" y="0"/>
                    </a:cubicBezTo>
                    <a:cubicBezTo>
                      <a:pt x="432" y="0"/>
                      <a:pt x="449" y="17"/>
                      <a:pt x="449" y="35"/>
                    </a:cubicBezTo>
                    <a:cubicBezTo>
                      <a:pt x="449" y="52"/>
                      <a:pt x="432" y="69"/>
                      <a:pt x="414"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5" name="Freeform 160"/>
              <p:cNvSpPr>
                <a:spLocks noChangeArrowheads="1"/>
              </p:cNvSpPr>
              <p:nvPr/>
            </p:nvSpPr>
            <p:spPr bwMode="auto">
              <a:xfrm>
                <a:off x="4397402" y="3481107"/>
                <a:ext cx="108552" cy="18477"/>
              </a:xfrm>
              <a:custGeom>
                <a:avLst/>
                <a:gdLst>
                  <a:gd name="T0" fmla="*/ 379 w 415"/>
                  <a:gd name="T1" fmla="*/ 69 h 70"/>
                  <a:gd name="T2" fmla="*/ 379 w 415"/>
                  <a:gd name="T3" fmla="*/ 69 h 70"/>
                  <a:gd name="T4" fmla="*/ 34 w 415"/>
                  <a:gd name="T5" fmla="*/ 69 h 70"/>
                  <a:gd name="T6" fmla="*/ 0 w 415"/>
                  <a:gd name="T7" fmla="*/ 35 h 70"/>
                  <a:gd name="T8" fmla="*/ 34 w 415"/>
                  <a:gd name="T9" fmla="*/ 0 h 70"/>
                  <a:gd name="T10" fmla="*/ 379 w 415"/>
                  <a:gd name="T11" fmla="*/ 0 h 70"/>
                  <a:gd name="T12" fmla="*/ 414 w 415"/>
                  <a:gd name="T13" fmla="*/ 35 h 70"/>
                  <a:gd name="T14" fmla="*/ 379 w 415"/>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70">
                    <a:moveTo>
                      <a:pt x="379" y="69"/>
                    </a:moveTo>
                    <a:lnTo>
                      <a:pt x="379" y="69"/>
                    </a:lnTo>
                    <a:cubicBezTo>
                      <a:pt x="34" y="69"/>
                      <a:pt x="34" y="69"/>
                      <a:pt x="34" y="69"/>
                    </a:cubicBezTo>
                    <a:cubicBezTo>
                      <a:pt x="17" y="69"/>
                      <a:pt x="0" y="52"/>
                      <a:pt x="0" y="35"/>
                    </a:cubicBezTo>
                    <a:cubicBezTo>
                      <a:pt x="0" y="17"/>
                      <a:pt x="17" y="0"/>
                      <a:pt x="34" y="0"/>
                    </a:cubicBezTo>
                    <a:cubicBezTo>
                      <a:pt x="379" y="0"/>
                      <a:pt x="379" y="0"/>
                      <a:pt x="379" y="0"/>
                    </a:cubicBezTo>
                    <a:cubicBezTo>
                      <a:pt x="396" y="0"/>
                      <a:pt x="414" y="17"/>
                      <a:pt x="414" y="35"/>
                    </a:cubicBezTo>
                    <a:cubicBezTo>
                      <a:pt x="414" y="52"/>
                      <a:pt x="396" y="69"/>
                      <a:pt x="37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6" name="Freeform 161"/>
              <p:cNvSpPr>
                <a:spLocks noChangeArrowheads="1"/>
              </p:cNvSpPr>
              <p:nvPr/>
            </p:nvSpPr>
            <p:spPr bwMode="auto">
              <a:xfrm>
                <a:off x="4343126" y="3454546"/>
                <a:ext cx="68134" cy="68134"/>
              </a:xfrm>
              <a:custGeom>
                <a:avLst/>
                <a:gdLst>
                  <a:gd name="T0" fmla="*/ 121 w 260"/>
                  <a:gd name="T1" fmla="*/ 258 h 259"/>
                  <a:gd name="T2" fmla="*/ 121 w 260"/>
                  <a:gd name="T3" fmla="*/ 258 h 259"/>
                  <a:gd name="T4" fmla="*/ 0 w 260"/>
                  <a:gd name="T5" fmla="*/ 120 h 259"/>
                  <a:gd name="T6" fmla="*/ 121 w 260"/>
                  <a:gd name="T7" fmla="*/ 0 h 259"/>
                  <a:gd name="T8" fmla="*/ 259 w 260"/>
                  <a:gd name="T9" fmla="*/ 120 h 259"/>
                  <a:gd name="T10" fmla="*/ 121 w 260"/>
                  <a:gd name="T11" fmla="*/ 258 h 259"/>
                  <a:gd name="T12" fmla="*/ 121 w 260"/>
                  <a:gd name="T13" fmla="*/ 69 h 259"/>
                  <a:gd name="T14" fmla="*/ 121 w 260"/>
                  <a:gd name="T15" fmla="*/ 69 h 259"/>
                  <a:gd name="T16" fmla="*/ 69 w 260"/>
                  <a:gd name="T17" fmla="*/ 120 h 259"/>
                  <a:gd name="T18" fmla="*/ 121 w 260"/>
                  <a:gd name="T19" fmla="*/ 189 h 259"/>
                  <a:gd name="T20" fmla="*/ 190 w 260"/>
                  <a:gd name="T21" fmla="*/ 120 h 259"/>
                  <a:gd name="T22" fmla="*/ 121 w 260"/>
                  <a:gd name="T23" fmla="*/ 6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259">
                    <a:moveTo>
                      <a:pt x="121" y="258"/>
                    </a:moveTo>
                    <a:lnTo>
                      <a:pt x="121" y="258"/>
                    </a:lnTo>
                    <a:cubicBezTo>
                      <a:pt x="52" y="258"/>
                      <a:pt x="0" y="189"/>
                      <a:pt x="0" y="120"/>
                    </a:cubicBezTo>
                    <a:cubicBezTo>
                      <a:pt x="0" y="51"/>
                      <a:pt x="52" y="0"/>
                      <a:pt x="121" y="0"/>
                    </a:cubicBezTo>
                    <a:cubicBezTo>
                      <a:pt x="190" y="0"/>
                      <a:pt x="259" y="51"/>
                      <a:pt x="259" y="120"/>
                    </a:cubicBezTo>
                    <a:cubicBezTo>
                      <a:pt x="259" y="189"/>
                      <a:pt x="190" y="258"/>
                      <a:pt x="121" y="258"/>
                    </a:cubicBezTo>
                    <a:close/>
                    <a:moveTo>
                      <a:pt x="121" y="69"/>
                    </a:moveTo>
                    <a:lnTo>
                      <a:pt x="121" y="69"/>
                    </a:lnTo>
                    <a:cubicBezTo>
                      <a:pt x="86" y="69"/>
                      <a:pt x="69" y="86"/>
                      <a:pt x="69" y="120"/>
                    </a:cubicBezTo>
                    <a:cubicBezTo>
                      <a:pt x="69" y="155"/>
                      <a:pt x="86" y="189"/>
                      <a:pt x="121" y="189"/>
                    </a:cubicBezTo>
                    <a:cubicBezTo>
                      <a:pt x="155" y="189"/>
                      <a:pt x="190" y="155"/>
                      <a:pt x="190" y="120"/>
                    </a:cubicBezTo>
                    <a:cubicBezTo>
                      <a:pt x="190" y="86"/>
                      <a:pt x="155" y="69"/>
                      <a:pt x="121"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7" name="Freeform 162"/>
              <p:cNvSpPr>
                <a:spLocks noChangeArrowheads="1"/>
              </p:cNvSpPr>
              <p:nvPr/>
            </p:nvSpPr>
            <p:spPr bwMode="auto">
              <a:xfrm>
                <a:off x="4514038" y="3676269"/>
                <a:ext cx="54276" cy="54276"/>
              </a:xfrm>
              <a:custGeom>
                <a:avLst/>
                <a:gdLst>
                  <a:gd name="T0" fmla="*/ 207 w 208"/>
                  <a:gd name="T1" fmla="*/ 172 h 208"/>
                  <a:gd name="T2" fmla="*/ 207 w 208"/>
                  <a:gd name="T3" fmla="*/ 172 h 208"/>
                  <a:gd name="T4" fmla="*/ 172 w 208"/>
                  <a:gd name="T5" fmla="*/ 207 h 208"/>
                  <a:gd name="T6" fmla="*/ 35 w 208"/>
                  <a:gd name="T7" fmla="*/ 207 h 208"/>
                  <a:gd name="T8" fmla="*/ 0 w 208"/>
                  <a:gd name="T9" fmla="*/ 172 h 208"/>
                  <a:gd name="T10" fmla="*/ 0 w 208"/>
                  <a:gd name="T11" fmla="*/ 34 h 208"/>
                  <a:gd name="T12" fmla="*/ 35 w 208"/>
                  <a:gd name="T13" fmla="*/ 0 h 208"/>
                  <a:gd name="T14" fmla="*/ 172 w 208"/>
                  <a:gd name="T15" fmla="*/ 0 h 208"/>
                  <a:gd name="T16" fmla="*/ 207 w 208"/>
                  <a:gd name="T17" fmla="*/ 34 h 208"/>
                  <a:gd name="T18" fmla="*/ 207 w 208"/>
                  <a:gd name="T19" fmla="*/ 172 h 208"/>
                  <a:gd name="T20" fmla="*/ 69 w 208"/>
                  <a:gd name="T21" fmla="*/ 138 h 208"/>
                  <a:gd name="T22" fmla="*/ 69 w 208"/>
                  <a:gd name="T23" fmla="*/ 138 h 208"/>
                  <a:gd name="T24" fmla="*/ 138 w 208"/>
                  <a:gd name="T25" fmla="*/ 138 h 208"/>
                  <a:gd name="T26" fmla="*/ 138 w 208"/>
                  <a:gd name="T27" fmla="*/ 69 h 208"/>
                  <a:gd name="T28" fmla="*/ 69 w 208"/>
                  <a:gd name="T29" fmla="*/ 69 h 208"/>
                  <a:gd name="T30" fmla="*/ 69 w 208"/>
                  <a:gd name="T31" fmla="*/ 1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08">
                    <a:moveTo>
                      <a:pt x="207" y="172"/>
                    </a:moveTo>
                    <a:lnTo>
                      <a:pt x="207" y="172"/>
                    </a:lnTo>
                    <a:cubicBezTo>
                      <a:pt x="207" y="189"/>
                      <a:pt x="190" y="207"/>
                      <a:pt x="172" y="207"/>
                    </a:cubicBezTo>
                    <a:cubicBezTo>
                      <a:pt x="35" y="207"/>
                      <a:pt x="35" y="207"/>
                      <a:pt x="35" y="207"/>
                    </a:cubicBezTo>
                    <a:cubicBezTo>
                      <a:pt x="17" y="207"/>
                      <a:pt x="0" y="189"/>
                      <a:pt x="0" y="172"/>
                    </a:cubicBezTo>
                    <a:cubicBezTo>
                      <a:pt x="0" y="34"/>
                      <a:pt x="0" y="34"/>
                      <a:pt x="0" y="34"/>
                    </a:cubicBezTo>
                    <a:cubicBezTo>
                      <a:pt x="0" y="17"/>
                      <a:pt x="17" y="0"/>
                      <a:pt x="35" y="0"/>
                    </a:cubicBezTo>
                    <a:cubicBezTo>
                      <a:pt x="172" y="0"/>
                      <a:pt x="172" y="0"/>
                      <a:pt x="172" y="0"/>
                    </a:cubicBezTo>
                    <a:cubicBezTo>
                      <a:pt x="190" y="0"/>
                      <a:pt x="207" y="17"/>
                      <a:pt x="207" y="34"/>
                    </a:cubicBezTo>
                    <a:lnTo>
                      <a:pt x="207" y="172"/>
                    </a:lnTo>
                    <a:close/>
                    <a:moveTo>
                      <a:pt x="69" y="138"/>
                    </a:moveTo>
                    <a:lnTo>
                      <a:pt x="69" y="138"/>
                    </a:lnTo>
                    <a:cubicBezTo>
                      <a:pt x="138" y="138"/>
                      <a:pt x="138" y="138"/>
                      <a:pt x="138" y="138"/>
                    </a:cubicBezTo>
                    <a:cubicBezTo>
                      <a:pt x="138" y="69"/>
                      <a:pt x="138" y="69"/>
                      <a:pt x="138" y="69"/>
                    </a:cubicBezTo>
                    <a:cubicBezTo>
                      <a:pt x="69" y="69"/>
                      <a:pt x="69" y="69"/>
                      <a:pt x="69" y="69"/>
                    </a:cubicBezTo>
                    <a:lnTo>
                      <a:pt x="69" y="13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8" name="Freeform 163"/>
              <p:cNvSpPr>
                <a:spLocks noChangeArrowheads="1"/>
              </p:cNvSpPr>
              <p:nvPr/>
            </p:nvSpPr>
            <p:spPr bwMode="auto">
              <a:xfrm>
                <a:off x="4496716" y="3463784"/>
                <a:ext cx="54276" cy="58896"/>
              </a:xfrm>
              <a:custGeom>
                <a:avLst/>
                <a:gdLst>
                  <a:gd name="T0" fmla="*/ 207 w 208"/>
                  <a:gd name="T1" fmla="*/ 190 h 225"/>
                  <a:gd name="T2" fmla="*/ 207 w 208"/>
                  <a:gd name="T3" fmla="*/ 190 h 225"/>
                  <a:gd name="T4" fmla="*/ 173 w 208"/>
                  <a:gd name="T5" fmla="*/ 224 h 225"/>
                  <a:gd name="T6" fmla="*/ 35 w 208"/>
                  <a:gd name="T7" fmla="*/ 224 h 225"/>
                  <a:gd name="T8" fmla="*/ 0 w 208"/>
                  <a:gd name="T9" fmla="*/ 190 h 225"/>
                  <a:gd name="T10" fmla="*/ 0 w 208"/>
                  <a:gd name="T11" fmla="*/ 35 h 225"/>
                  <a:gd name="T12" fmla="*/ 35 w 208"/>
                  <a:gd name="T13" fmla="*/ 0 h 225"/>
                  <a:gd name="T14" fmla="*/ 173 w 208"/>
                  <a:gd name="T15" fmla="*/ 0 h 225"/>
                  <a:gd name="T16" fmla="*/ 207 w 208"/>
                  <a:gd name="T17" fmla="*/ 35 h 225"/>
                  <a:gd name="T18" fmla="*/ 207 w 208"/>
                  <a:gd name="T19" fmla="*/ 190 h 225"/>
                  <a:gd name="T20" fmla="*/ 69 w 208"/>
                  <a:gd name="T21" fmla="*/ 155 h 225"/>
                  <a:gd name="T22" fmla="*/ 69 w 208"/>
                  <a:gd name="T23" fmla="*/ 155 h 225"/>
                  <a:gd name="T24" fmla="*/ 138 w 208"/>
                  <a:gd name="T25" fmla="*/ 155 h 225"/>
                  <a:gd name="T26" fmla="*/ 138 w 208"/>
                  <a:gd name="T27" fmla="*/ 69 h 225"/>
                  <a:gd name="T28" fmla="*/ 69 w 208"/>
                  <a:gd name="T29" fmla="*/ 69 h 225"/>
                  <a:gd name="T30" fmla="*/ 69 w 208"/>
                  <a:gd name="T31" fmla="*/ 15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5">
                    <a:moveTo>
                      <a:pt x="207" y="190"/>
                    </a:moveTo>
                    <a:lnTo>
                      <a:pt x="207" y="190"/>
                    </a:lnTo>
                    <a:cubicBezTo>
                      <a:pt x="207" y="207"/>
                      <a:pt x="190" y="224"/>
                      <a:pt x="173" y="224"/>
                    </a:cubicBezTo>
                    <a:cubicBezTo>
                      <a:pt x="35" y="224"/>
                      <a:pt x="35" y="224"/>
                      <a:pt x="35" y="224"/>
                    </a:cubicBezTo>
                    <a:cubicBezTo>
                      <a:pt x="17" y="224"/>
                      <a:pt x="0" y="207"/>
                      <a:pt x="0" y="190"/>
                    </a:cubicBezTo>
                    <a:cubicBezTo>
                      <a:pt x="0" y="35"/>
                      <a:pt x="0" y="35"/>
                      <a:pt x="0" y="35"/>
                    </a:cubicBezTo>
                    <a:cubicBezTo>
                      <a:pt x="0" y="17"/>
                      <a:pt x="17" y="0"/>
                      <a:pt x="35" y="0"/>
                    </a:cubicBezTo>
                    <a:cubicBezTo>
                      <a:pt x="173" y="0"/>
                      <a:pt x="173" y="0"/>
                      <a:pt x="173" y="0"/>
                    </a:cubicBezTo>
                    <a:cubicBezTo>
                      <a:pt x="190" y="0"/>
                      <a:pt x="207" y="17"/>
                      <a:pt x="207" y="35"/>
                    </a:cubicBezTo>
                    <a:lnTo>
                      <a:pt x="207" y="190"/>
                    </a:lnTo>
                    <a:close/>
                    <a:moveTo>
                      <a:pt x="69" y="155"/>
                    </a:moveTo>
                    <a:lnTo>
                      <a:pt x="69" y="155"/>
                    </a:lnTo>
                    <a:cubicBezTo>
                      <a:pt x="138" y="155"/>
                      <a:pt x="138" y="155"/>
                      <a:pt x="138" y="155"/>
                    </a:cubicBezTo>
                    <a:cubicBezTo>
                      <a:pt x="138" y="69"/>
                      <a:pt x="138" y="69"/>
                      <a:pt x="138" y="69"/>
                    </a:cubicBezTo>
                    <a:cubicBezTo>
                      <a:pt x="69" y="69"/>
                      <a:pt x="69" y="69"/>
                      <a:pt x="69" y="69"/>
                    </a:cubicBezTo>
                    <a:lnTo>
                      <a:pt x="69" y="1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9" name="Freeform 164"/>
              <p:cNvSpPr>
                <a:spLocks noChangeArrowheads="1"/>
              </p:cNvSpPr>
              <p:nvPr/>
            </p:nvSpPr>
            <p:spPr bwMode="auto">
              <a:xfrm>
                <a:off x="4206859" y="3463784"/>
                <a:ext cx="54276" cy="58896"/>
              </a:xfrm>
              <a:custGeom>
                <a:avLst/>
                <a:gdLst>
                  <a:gd name="T0" fmla="*/ 207 w 208"/>
                  <a:gd name="T1" fmla="*/ 190 h 225"/>
                  <a:gd name="T2" fmla="*/ 207 w 208"/>
                  <a:gd name="T3" fmla="*/ 190 h 225"/>
                  <a:gd name="T4" fmla="*/ 173 w 208"/>
                  <a:gd name="T5" fmla="*/ 224 h 225"/>
                  <a:gd name="T6" fmla="*/ 35 w 208"/>
                  <a:gd name="T7" fmla="*/ 224 h 225"/>
                  <a:gd name="T8" fmla="*/ 0 w 208"/>
                  <a:gd name="T9" fmla="*/ 190 h 225"/>
                  <a:gd name="T10" fmla="*/ 0 w 208"/>
                  <a:gd name="T11" fmla="*/ 35 h 225"/>
                  <a:gd name="T12" fmla="*/ 35 w 208"/>
                  <a:gd name="T13" fmla="*/ 0 h 225"/>
                  <a:gd name="T14" fmla="*/ 173 w 208"/>
                  <a:gd name="T15" fmla="*/ 0 h 225"/>
                  <a:gd name="T16" fmla="*/ 207 w 208"/>
                  <a:gd name="T17" fmla="*/ 35 h 225"/>
                  <a:gd name="T18" fmla="*/ 207 w 208"/>
                  <a:gd name="T19" fmla="*/ 190 h 225"/>
                  <a:gd name="T20" fmla="*/ 69 w 208"/>
                  <a:gd name="T21" fmla="*/ 155 h 225"/>
                  <a:gd name="T22" fmla="*/ 69 w 208"/>
                  <a:gd name="T23" fmla="*/ 155 h 225"/>
                  <a:gd name="T24" fmla="*/ 138 w 208"/>
                  <a:gd name="T25" fmla="*/ 155 h 225"/>
                  <a:gd name="T26" fmla="*/ 138 w 208"/>
                  <a:gd name="T27" fmla="*/ 69 h 225"/>
                  <a:gd name="T28" fmla="*/ 69 w 208"/>
                  <a:gd name="T29" fmla="*/ 69 h 225"/>
                  <a:gd name="T30" fmla="*/ 69 w 208"/>
                  <a:gd name="T31" fmla="*/ 15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5">
                    <a:moveTo>
                      <a:pt x="207" y="190"/>
                    </a:moveTo>
                    <a:lnTo>
                      <a:pt x="207" y="190"/>
                    </a:lnTo>
                    <a:cubicBezTo>
                      <a:pt x="207" y="207"/>
                      <a:pt x="190" y="224"/>
                      <a:pt x="173" y="224"/>
                    </a:cubicBezTo>
                    <a:cubicBezTo>
                      <a:pt x="35" y="224"/>
                      <a:pt x="35" y="224"/>
                      <a:pt x="35" y="224"/>
                    </a:cubicBezTo>
                    <a:cubicBezTo>
                      <a:pt x="18" y="224"/>
                      <a:pt x="0" y="207"/>
                      <a:pt x="0" y="190"/>
                    </a:cubicBezTo>
                    <a:cubicBezTo>
                      <a:pt x="0" y="35"/>
                      <a:pt x="0" y="35"/>
                      <a:pt x="0" y="35"/>
                    </a:cubicBezTo>
                    <a:cubicBezTo>
                      <a:pt x="0" y="17"/>
                      <a:pt x="18" y="0"/>
                      <a:pt x="35" y="0"/>
                    </a:cubicBezTo>
                    <a:cubicBezTo>
                      <a:pt x="173" y="0"/>
                      <a:pt x="173" y="0"/>
                      <a:pt x="173" y="0"/>
                    </a:cubicBezTo>
                    <a:cubicBezTo>
                      <a:pt x="190" y="0"/>
                      <a:pt x="207" y="17"/>
                      <a:pt x="207" y="35"/>
                    </a:cubicBezTo>
                    <a:lnTo>
                      <a:pt x="207" y="190"/>
                    </a:lnTo>
                    <a:close/>
                    <a:moveTo>
                      <a:pt x="69" y="155"/>
                    </a:moveTo>
                    <a:lnTo>
                      <a:pt x="69" y="155"/>
                    </a:lnTo>
                    <a:cubicBezTo>
                      <a:pt x="138" y="155"/>
                      <a:pt x="138" y="155"/>
                      <a:pt x="138" y="155"/>
                    </a:cubicBezTo>
                    <a:cubicBezTo>
                      <a:pt x="138" y="69"/>
                      <a:pt x="138" y="69"/>
                      <a:pt x="138" y="69"/>
                    </a:cubicBezTo>
                    <a:cubicBezTo>
                      <a:pt x="69" y="69"/>
                      <a:pt x="69" y="69"/>
                      <a:pt x="69" y="69"/>
                    </a:cubicBezTo>
                    <a:lnTo>
                      <a:pt x="69" y="1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0" name="Freeform 165"/>
              <p:cNvSpPr>
                <a:spLocks noChangeArrowheads="1"/>
              </p:cNvSpPr>
              <p:nvPr/>
            </p:nvSpPr>
            <p:spPr bwMode="auto">
              <a:xfrm>
                <a:off x="4189537" y="3676269"/>
                <a:ext cx="54276" cy="54276"/>
              </a:xfrm>
              <a:custGeom>
                <a:avLst/>
                <a:gdLst>
                  <a:gd name="T0" fmla="*/ 207 w 208"/>
                  <a:gd name="T1" fmla="*/ 172 h 208"/>
                  <a:gd name="T2" fmla="*/ 207 w 208"/>
                  <a:gd name="T3" fmla="*/ 172 h 208"/>
                  <a:gd name="T4" fmla="*/ 173 w 208"/>
                  <a:gd name="T5" fmla="*/ 207 h 208"/>
                  <a:gd name="T6" fmla="*/ 35 w 208"/>
                  <a:gd name="T7" fmla="*/ 207 h 208"/>
                  <a:gd name="T8" fmla="*/ 0 w 208"/>
                  <a:gd name="T9" fmla="*/ 172 h 208"/>
                  <a:gd name="T10" fmla="*/ 0 w 208"/>
                  <a:gd name="T11" fmla="*/ 34 h 208"/>
                  <a:gd name="T12" fmla="*/ 35 w 208"/>
                  <a:gd name="T13" fmla="*/ 0 h 208"/>
                  <a:gd name="T14" fmla="*/ 173 w 208"/>
                  <a:gd name="T15" fmla="*/ 0 h 208"/>
                  <a:gd name="T16" fmla="*/ 207 w 208"/>
                  <a:gd name="T17" fmla="*/ 34 h 208"/>
                  <a:gd name="T18" fmla="*/ 207 w 208"/>
                  <a:gd name="T19" fmla="*/ 172 h 208"/>
                  <a:gd name="T20" fmla="*/ 69 w 208"/>
                  <a:gd name="T21" fmla="*/ 138 h 208"/>
                  <a:gd name="T22" fmla="*/ 69 w 208"/>
                  <a:gd name="T23" fmla="*/ 138 h 208"/>
                  <a:gd name="T24" fmla="*/ 138 w 208"/>
                  <a:gd name="T25" fmla="*/ 138 h 208"/>
                  <a:gd name="T26" fmla="*/ 138 w 208"/>
                  <a:gd name="T27" fmla="*/ 69 h 208"/>
                  <a:gd name="T28" fmla="*/ 69 w 208"/>
                  <a:gd name="T29" fmla="*/ 69 h 208"/>
                  <a:gd name="T30" fmla="*/ 69 w 208"/>
                  <a:gd name="T31" fmla="*/ 1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08">
                    <a:moveTo>
                      <a:pt x="207" y="172"/>
                    </a:moveTo>
                    <a:lnTo>
                      <a:pt x="207" y="172"/>
                    </a:lnTo>
                    <a:cubicBezTo>
                      <a:pt x="207" y="189"/>
                      <a:pt x="190" y="207"/>
                      <a:pt x="173" y="207"/>
                    </a:cubicBezTo>
                    <a:cubicBezTo>
                      <a:pt x="35" y="207"/>
                      <a:pt x="35" y="207"/>
                      <a:pt x="35" y="207"/>
                    </a:cubicBezTo>
                    <a:cubicBezTo>
                      <a:pt x="18" y="207"/>
                      <a:pt x="0" y="189"/>
                      <a:pt x="0" y="172"/>
                    </a:cubicBezTo>
                    <a:cubicBezTo>
                      <a:pt x="0" y="34"/>
                      <a:pt x="0" y="34"/>
                      <a:pt x="0" y="34"/>
                    </a:cubicBezTo>
                    <a:cubicBezTo>
                      <a:pt x="0" y="17"/>
                      <a:pt x="18" y="0"/>
                      <a:pt x="35" y="0"/>
                    </a:cubicBezTo>
                    <a:cubicBezTo>
                      <a:pt x="173" y="0"/>
                      <a:pt x="173" y="0"/>
                      <a:pt x="173" y="0"/>
                    </a:cubicBezTo>
                    <a:cubicBezTo>
                      <a:pt x="190" y="0"/>
                      <a:pt x="207" y="17"/>
                      <a:pt x="207" y="34"/>
                    </a:cubicBezTo>
                    <a:lnTo>
                      <a:pt x="207" y="172"/>
                    </a:lnTo>
                    <a:close/>
                    <a:moveTo>
                      <a:pt x="69" y="138"/>
                    </a:moveTo>
                    <a:lnTo>
                      <a:pt x="69" y="138"/>
                    </a:lnTo>
                    <a:cubicBezTo>
                      <a:pt x="138" y="138"/>
                      <a:pt x="138" y="138"/>
                      <a:pt x="138" y="138"/>
                    </a:cubicBezTo>
                    <a:cubicBezTo>
                      <a:pt x="138" y="69"/>
                      <a:pt x="138" y="69"/>
                      <a:pt x="138" y="69"/>
                    </a:cubicBezTo>
                    <a:cubicBezTo>
                      <a:pt x="69" y="69"/>
                      <a:pt x="69" y="69"/>
                      <a:pt x="69" y="69"/>
                    </a:cubicBezTo>
                    <a:lnTo>
                      <a:pt x="69" y="13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sp>
          <p:nvSpPr>
            <p:cNvPr id="58" name="Прямоугольник 57"/>
            <p:cNvSpPr/>
            <p:nvPr/>
          </p:nvSpPr>
          <p:spPr>
            <a:xfrm>
              <a:off x="5737782" y="3016161"/>
              <a:ext cx="531636" cy="223090"/>
            </a:xfrm>
            <a:prstGeom prst="rect">
              <a:avLst/>
            </a:prstGeom>
          </p:spPr>
          <p:txBody>
            <a:bodyPr wrap="none">
              <a:spAutoFit/>
            </a:bodyPr>
            <a:lstStyle/>
            <a:p>
              <a:pPr algn="ctr" defTabSz="914377">
                <a:buClrTx/>
              </a:pPr>
              <a:r>
                <a:rPr lang="en-US" sz="1333" kern="1200" dirty="0">
                  <a:solidFill>
                    <a:srgbClr val="FFFFFF"/>
                  </a:solidFill>
                  <a:latin typeface="Bebas Neue" charset="0"/>
                  <a:ea typeface="Bebas Neue" charset="0"/>
                  <a:cs typeface="Bebas Neue" charset="0"/>
                </a:rPr>
                <a:t>Schritt 3</a:t>
              </a:r>
              <a:endParaRPr lang="ru-RU" sz="1333" kern="1200" dirty="0">
                <a:solidFill>
                  <a:srgbClr val="FFFFFF"/>
                </a:solidFill>
                <a:latin typeface="Bebas Neue" charset="0"/>
                <a:ea typeface="Bebas Neue" charset="0"/>
                <a:cs typeface="Bebas Neue" charset="0"/>
              </a:endParaRPr>
            </a:p>
          </p:txBody>
        </p:sp>
      </p:grpSp>
      <p:grpSp>
        <p:nvGrpSpPr>
          <p:cNvPr id="12" name="Группа 11"/>
          <p:cNvGrpSpPr/>
          <p:nvPr/>
        </p:nvGrpSpPr>
        <p:grpSpPr>
          <a:xfrm>
            <a:off x="7909122" y="3061494"/>
            <a:ext cx="1964471" cy="1746421"/>
            <a:chOff x="6639680" y="2385506"/>
            <a:chExt cx="1473353" cy="1309816"/>
          </a:xfrm>
        </p:grpSpPr>
        <p:sp>
          <p:nvSpPr>
            <p:cNvPr id="21" name="Полилиния 20"/>
            <p:cNvSpPr/>
            <p:nvPr/>
          </p:nvSpPr>
          <p:spPr>
            <a:xfrm>
              <a:off x="6665998" y="3003798"/>
              <a:ext cx="1447035" cy="288033"/>
            </a:xfrm>
            <a:custGeom>
              <a:avLst/>
              <a:gdLst>
                <a:gd name="connsiteX0" fmla="*/ 1296144 w 1447035"/>
                <a:gd name="connsiteY0" fmla="*/ 0 h 288033"/>
                <a:gd name="connsiteX1" fmla="*/ 1447035 w 1447035"/>
                <a:gd name="connsiteY1" fmla="*/ 144017 h 288033"/>
                <a:gd name="connsiteX2" fmla="*/ 1296144 w 1447035"/>
                <a:gd name="connsiteY2" fmla="*/ 288033 h 288033"/>
                <a:gd name="connsiteX3" fmla="*/ 0 w 1447035"/>
                <a:gd name="connsiteY3" fmla="*/ 288033 h 288033"/>
                <a:gd name="connsiteX4" fmla="*/ 150891 w 1447035"/>
                <a:gd name="connsiteY4" fmla="*/ 144017 h 288033"/>
                <a:gd name="connsiteX5" fmla="*/ 1 w 1447035"/>
                <a:gd name="connsiteY5" fmla="*/ 1 h 288033"/>
                <a:gd name="connsiteX6" fmla="*/ 1296144 w 1447035"/>
                <a:gd name="connsiteY6" fmla="*/ 1 h 28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035" h="288033">
                  <a:moveTo>
                    <a:pt x="1296144" y="0"/>
                  </a:moveTo>
                  <a:lnTo>
                    <a:pt x="1447035" y="144017"/>
                  </a:lnTo>
                  <a:lnTo>
                    <a:pt x="1296144" y="288033"/>
                  </a:lnTo>
                  <a:lnTo>
                    <a:pt x="0" y="288033"/>
                  </a:lnTo>
                  <a:lnTo>
                    <a:pt x="150891" y="144017"/>
                  </a:lnTo>
                  <a:lnTo>
                    <a:pt x="1" y="1"/>
                  </a:lnTo>
                  <a:lnTo>
                    <a:pt x="1296144"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6" name="TextBox 25"/>
            <p:cNvSpPr txBox="1"/>
            <p:nvPr/>
          </p:nvSpPr>
          <p:spPr>
            <a:xfrm>
              <a:off x="6639680" y="3363837"/>
              <a:ext cx="1216111" cy="331485"/>
            </a:xfrm>
            <a:prstGeom prst="rect">
              <a:avLst/>
            </a:prstGeom>
            <a:noFill/>
          </p:spPr>
          <p:txBody>
            <a:bodyPr wrap="square" rtlCol="0">
              <a:spAutoFit/>
            </a:bodyPr>
            <a:lstStyle/>
            <a:p>
              <a:pPr algn="ctr" defTabSz="914377">
                <a:lnSpc>
                  <a:spcPct val="150000"/>
                </a:lnSpc>
                <a:buClrTx/>
              </a:pPr>
              <a:r>
                <a:rPr lang="de-DE" sz="800" kern="1200" dirty="0">
                  <a:solidFill>
                    <a:srgbClr val="FFFFFF">
                      <a:lumMod val="50000"/>
                    </a:srgbClr>
                  </a:solidFill>
                  <a:latin typeface="Open Sans" charset="0"/>
                  <a:ea typeface="Open Sans" charset="0"/>
                  <a:cs typeface="Open Sans" charset="0"/>
                </a:rPr>
                <a:t>Rekapitulieren der erfolgten Schritte.</a:t>
              </a:r>
            </a:p>
          </p:txBody>
        </p:sp>
        <p:grpSp>
          <p:nvGrpSpPr>
            <p:cNvPr id="51" name="Группа 50"/>
            <p:cNvGrpSpPr/>
            <p:nvPr/>
          </p:nvGrpSpPr>
          <p:grpSpPr>
            <a:xfrm>
              <a:off x="7216010" y="2385506"/>
              <a:ext cx="302666" cy="275591"/>
              <a:chOff x="8045441" y="1870148"/>
              <a:chExt cx="361455" cy="329121"/>
            </a:xfrm>
            <a:solidFill>
              <a:schemeClr val="tx1">
                <a:lumMod val="95000"/>
                <a:lumOff val="5000"/>
              </a:schemeClr>
            </a:solidFill>
          </p:grpSpPr>
          <p:sp>
            <p:nvSpPr>
              <p:cNvPr id="52"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3"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4"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sp>
          <p:nvSpPr>
            <p:cNvPr id="59" name="Прямоугольник 58"/>
            <p:cNvSpPr/>
            <p:nvPr/>
          </p:nvSpPr>
          <p:spPr>
            <a:xfrm>
              <a:off x="7113475" y="3032269"/>
              <a:ext cx="552075" cy="223091"/>
            </a:xfrm>
            <a:prstGeom prst="rect">
              <a:avLst/>
            </a:prstGeom>
          </p:spPr>
          <p:txBody>
            <a:bodyPr wrap="none">
              <a:spAutoFit/>
            </a:bodyPr>
            <a:lstStyle/>
            <a:p>
              <a:pPr algn="ctr" defTabSz="914377">
                <a:buClrTx/>
              </a:pPr>
              <a:r>
                <a:rPr lang="en-US" sz="1333" kern="1200" dirty="0">
                  <a:solidFill>
                    <a:srgbClr val="FFFFFF"/>
                  </a:solidFill>
                  <a:latin typeface="Bebas Neue" charset="0"/>
                  <a:ea typeface="Bebas Neue" charset="0"/>
                  <a:cs typeface="Bebas Neue" charset="0"/>
                </a:rPr>
                <a:t>Schritt 4 </a:t>
              </a:r>
              <a:endParaRPr lang="ru-RU" sz="1333" kern="1200" dirty="0">
                <a:solidFill>
                  <a:srgbClr val="FFFFFF"/>
                </a:solidFill>
                <a:latin typeface="Bebas Neue" charset="0"/>
                <a:ea typeface="Bebas Neue" charset="0"/>
                <a:cs typeface="Bebas Neue" charset="0"/>
              </a:endParaRPr>
            </a:p>
          </p:txBody>
        </p:sp>
      </p:grpSp>
      <p:grpSp>
        <p:nvGrpSpPr>
          <p:cNvPr id="60" name="Группа 59"/>
          <p:cNvGrpSpPr/>
          <p:nvPr/>
        </p:nvGrpSpPr>
        <p:grpSpPr>
          <a:xfrm>
            <a:off x="11319310" y="359343"/>
            <a:ext cx="603183" cy="603183"/>
            <a:chOff x="8489482" y="269507"/>
            <a:chExt cx="452387" cy="452387"/>
          </a:xfrm>
        </p:grpSpPr>
        <p:sp>
          <p:nvSpPr>
            <p:cNvPr id="61" name="Овал 60"/>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62" name="TextBox 61"/>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59</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82096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8"/>
          <p:cNvSpPr/>
          <p:nvPr/>
        </p:nvSpPr>
        <p:spPr>
          <a:xfrm>
            <a:off x="0" y="0"/>
            <a:ext cx="6096000" cy="6858000"/>
          </a:xfrm>
          <a:prstGeom prst="rect">
            <a:avLst/>
          </a:prstGeom>
          <a:solidFill>
            <a:srgbClr val="F6B7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19" name="Google Shape;419;p8"/>
          <p:cNvPicPr preferRelativeResize="0"/>
          <p:nvPr/>
        </p:nvPicPr>
        <p:blipFill rotWithShape="1">
          <a:blip r:embed="rId3">
            <a:alphaModFix/>
          </a:blip>
          <a:srcRect/>
          <a:stretch/>
        </p:blipFill>
        <p:spPr>
          <a:xfrm>
            <a:off x="161592" y="740701"/>
            <a:ext cx="3466733" cy="5933575"/>
          </a:xfrm>
          <a:prstGeom prst="rect">
            <a:avLst/>
          </a:prstGeom>
          <a:noFill/>
          <a:ln>
            <a:noFill/>
          </a:ln>
        </p:spPr>
      </p:pic>
      <p:grpSp>
        <p:nvGrpSpPr>
          <p:cNvPr id="420" name="Google Shape;420;p8"/>
          <p:cNvGrpSpPr/>
          <p:nvPr/>
        </p:nvGrpSpPr>
        <p:grpSpPr>
          <a:xfrm>
            <a:off x="431371" y="1988840"/>
            <a:ext cx="3470477" cy="2688299"/>
            <a:chOff x="323528" y="1491630"/>
            <a:chExt cx="2602858" cy="2016224"/>
          </a:xfrm>
        </p:grpSpPr>
        <p:pic>
          <p:nvPicPr>
            <p:cNvPr id="421" name="Google Shape;421;p8"/>
            <p:cNvPicPr preferRelativeResize="0"/>
            <p:nvPr/>
          </p:nvPicPr>
          <p:blipFill rotWithShape="1">
            <a:blip r:embed="rId4">
              <a:alphaModFix/>
            </a:blip>
            <a:srcRect/>
            <a:stretch/>
          </p:blipFill>
          <p:spPr>
            <a:xfrm>
              <a:off x="323528" y="1491630"/>
              <a:ext cx="288032" cy="262315"/>
            </a:xfrm>
            <a:prstGeom prst="rect">
              <a:avLst/>
            </a:prstGeom>
            <a:noFill/>
            <a:ln>
              <a:noFill/>
            </a:ln>
          </p:spPr>
        </p:pic>
        <p:sp>
          <p:nvSpPr>
            <p:cNvPr id="422" name="Google Shape;422;p8"/>
            <p:cNvSpPr txBox="1"/>
            <p:nvPr/>
          </p:nvSpPr>
          <p:spPr>
            <a:xfrm>
              <a:off x="395536" y="1923678"/>
              <a:ext cx="1228943" cy="3770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67" b="0" i="0" u="none" strike="noStrike" cap="none">
                  <a:solidFill>
                    <a:srgbClr val="FFFFFF"/>
                  </a:solidFill>
                  <a:latin typeface="Bebas Neue"/>
                  <a:ea typeface="Bebas Neue"/>
                  <a:cs typeface="Bebas Neue"/>
                  <a:sym typeface="Bebas Neue"/>
                </a:rPr>
                <a:t>Ben Cöppicus</a:t>
              </a:r>
              <a:endParaRPr sz="2667" b="0" i="0" u="none" strike="noStrike" cap="none">
                <a:solidFill>
                  <a:srgbClr val="FFFFFF"/>
                </a:solidFill>
                <a:latin typeface="Bebas Neue"/>
                <a:ea typeface="Bebas Neue"/>
                <a:cs typeface="Bebas Neue"/>
                <a:sym typeface="Bebas Neue"/>
              </a:endParaRPr>
            </a:p>
          </p:txBody>
        </p:sp>
        <p:sp>
          <p:nvSpPr>
            <p:cNvPr id="423" name="Google Shape;423;p8"/>
            <p:cNvSpPr txBox="1"/>
            <p:nvPr/>
          </p:nvSpPr>
          <p:spPr>
            <a:xfrm>
              <a:off x="406106" y="2323788"/>
              <a:ext cx="2520280" cy="5538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933" b="0" i="0" u="none" strike="noStrike" cap="none" dirty="0">
                  <a:solidFill>
                    <a:srgbClr val="FFFFFF"/>
                  </a:solidFill>
                  <a:latin typeface="Open Sans"/>
                  <a:ea typeface="Open Sans"/>
                  <a:cs typeface="Open Sans"/>
                  <a:sym typeface="Open Sans"/>
                </a:rPr>
                <a:t>Anwendungsentwick</a:t>
              </a:r>
              <a:r>
                <a:rPr lang="de-DE" sz="933" dirty="0">
                  <a:solidFill>
                    <a:srgbClr val="FFFFFF"/>
                  </a:solidFill>
                  <a:latin typeface="Open Sans"/>
                  <a:ea typeface="Open Sans"/>
                  <a:cs typeface="Open Sans"/>
                  <a:sym typeface="Open Sans"/>
                </a:rPr>
                <a:t>ler, Autor und Dozent. Bekannt für meine IT Bücher und Seminare. Meine Spezialität liegt im Bereich Desktop und Cloud Entwicklung.</a:t>
              </a:r>
              <a:endParaRPr lang="de-DE" sz="933" b="0" i="0" u="none" strike="noStrike" cap="none" dirty="0">
                <a:solidFill>
                  <a:srgbClr val="FFFFFF"/>
                </a:solidFill>
                <a:latin typeface="Open Sans"/>
                <a:ea typeface="Open Sans"/>
                <a:cs typeface="Open Sans"/>
                <a:sym typeface="Open Sans"/>
              </a:endParaRPr>
            </a:p>
          </p:txBody>
        </p:sp>
        <p:cxnSp>
          <p:nvCxnSpPr>
            <p:cNvPr id="424" name="Google Shape;424;p8"/>
            <p:cNvCxnSpPr/>
            <p:nvPr/>
          </p:nvCxnSpPr>
          <p:spPr>
            <a:xfrm>
              <a:off x="514339" y="3507854"/>
              <a:ext cx="1969429" cy="0"/>
            </a:xfrm>
            <a:prstGeom prst="straightConnector1">
              <a:avLst/>
            </a:prstGeom>
            <a:noFill/>
            <a:ln w="9525" cap="flat" cmpd="sng">
              <a:solidFill>
                <a:schemeClr val="lt1">
                  <a:alpha val="20784"/>
                </a:schemeClr>
              </a:solidFill>
              <a:prstDash val="solid"/>
              <a:miter lim="800000"/>
              <a:headEnd type="none" w="sm" len="sm"/>
              <a:tailEnd type="none" w="sm" len="sm"/>
            </a:ln>
          </p:spPr>
        </p:cxnSp>
      </p:grpSp>
      <p:grpSp>
        <p:nvGrpSpPr>
          <p:cNvPr id="426" name="Google Shape;426;p8"/>
          <p:cNvGrpSpPr/>
          <p:nvPr/>
        </p:nvGrpSpPr>
        <p:grpSpPr>
          <a:xfrm>
            <a:off x="7822533" y="1118162"/>
            <a:ext cx="3650064" cy="1387959"/>
            <a:chOff x="5866900" y="838621"/>
            <a:chExt cx="2737548" cy="1040969"/>
          </a:xfrm>
        </p:grpSpPr>
        <p:sp>
          <p:nvSpPr>
            <p:cNvPr id="427" name="Google Shape;427;p8"/>
            <p:cNvSpPr txBox="1"/>
            <p:nvPr/>
          </p:nvSpPr>
          <p:spPr>
            <a:xfrm>
              <a:off x="6372200" y="915566"/>
              <a:ext cx="946413"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Erfahrungen</a:t>
              </a:r>
              <a:endParaRPr/>
            </a:p>
          </p:txBody>
        </p:sp>
        <p:sp>
          <p:nvSpPr>
            <p:cNvPr id="428" name="Google Shape;428;p8"/>
            <p:cNvSpPr txBox="1"/>
            <p:nvPr/>
          </p:nvSpPr>
          <p:spPr>
            <a:xfrm>
              <a:off x="6382865" y="1209821"/>
              <a:ext cx="2221583" cy="6697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Mit Docker habe ich mich meine gesamte Zeit als Anwendungsentwickler beschäftigt. Von kleinen Projekten bis hin zu Umsetzun</a:t>
              </a:r>
              <a:r>
                <a:rPr lang="de-DE" sz="867" dirty="0">
                  <a:solidFill>
                    <a:srgbClr val="7F7F7F"/>
                  </a:solidFill>
                  <a:latin typeface="Open Sans"/>
                  <a:ea typeface="Open Sans"/>
                  <a:cs typeface="Open Sans"/>
                  <a:sym typeface="Open Sans"/>
                </a:rPr>
                <a:t>gen ganzer IT Projekte mit Docker.</a:t>
              </a:r>
              <a:endParaRPr lang="de-DE" sz="867" b="0" i="0" u="none" strike="noStrike" cap="none" dirty="0">
                <a:solidFill>
                  <a:srgbClr val="7F7F7F"/>
                </a:solidFill>
                <a:latin typeface="Open Sans"/>
                <a:ea typeface="Open Sans"/>
                <a:cs typeface="Open Sans"/>
                <a:sym typeface="Open Sans"/>
              </a:endParaRPr>
            </a:p>
          </p:txBody>
        </p:sp>
        <p:sp>
          <p:nvSpPr>
            <p:cNvPr id="429" name="Google Shape;429;p8"/>
            <p:cNvSpPr txBox="1"/>
            <p:nvPr/>
          </p:nvSpPr>
          <p:spPr>
            <a:xfrm>
              <a:off x="5866900" y="838621"/>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01.</a:t>
              </a:r>
              <a:endParaRPr sz="3200" b="0" i="0" u="none" strike="noStrike" cap="none">
                <a:solidFill>
                  <a:srgbClr val="ECECEC"/>
                </a:solidFill>
                <a:latin typeface="Bebas Neue"/>
                <a:ea typeface="Bebas Neue"/>
                <a:cs typeface="Bebas Neue"/>
                <a:sym typeface="Bebas Neue"/>
              </a:endParaRPr>
            </a:p>
          </p:txBody>
        </p:sp>
      </p:grpSp>
      <p:grpSp>
        <p:nvGrpSpPr>
          <p:cNvPr id="430" name="Google Shape;430;p8"/>
          <p:cNvGrpSpPr/>
          <p:nvPr/>
        </p:nvGrpSpPr>
        <p:grpSpPr>
          <a:xfrm>
            <a:off x="7859637" y="2750343"/>
            <a:ext cx="3650064" cy="987592"/>
            <a:chOff x="5894728" y="2062757"/>
            <a:chExt cx="2737548" cy="740694"/>
          </a:xfrm>
        </p:grpSpPr>
        <p:sp>
          <p:nvSpPr>
            <p:cNvPr id="431" name="Google Shape;431;p8"/>
            <p:cNvSpPr txBox="1"/>
            <p:nvPr/>
          </p:nvSpPr>
          <p:spPr>
            <a:xfrm>
              <a:off x="6400028" y="2139702"/>
              <a:ext cx="1426112" cy="3000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2000" b="0" i="0" u="none" strike="noStrike" cap="none" dirty="0">
                  <a:solidFill>
                    <a:srgbClr val="383838"/>
                  </a:solidFill>
                  <a:latin typeface="Bebas Neue"/>
                  <a:ea typeface="Bebas Neue"/>
                  <a:cs typeface="Bebas Neue"/>
                  <a:sym typeface="Bebas Neue"/>
                </a:rPr>
                <a:t>Wer Bin ich</a:t>
              </a:r>
              <a:endParaRPr lang="de-DE" sz="2000" dirty="0"/>
            </a:p>
          </p:txBody>
        </p:sp>
        <p:sp>
          <p:nvSpPr>
            <p:cNvPr id="432" name="Google Shape;432;p8"/>
            <p:cNvSpPr txBox="1"/>
            <p:nvPr/>
          </p:nvSpPr>
          <p:spPr>
            <a:xfrm>
              <a:off x="6410693" y="2433957"/>
              <a:ext cx="2221583" cy="36949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dirty="0">
                  <a:solidFill>
                    <a:srgbClr val="7F7F7F"/>
                  </a:solidFill>
                  <a:latin typeface="Open Sans"/>
                  <a:ea typeface="Open Sans"/>
                  <a:cs typeface="Open Sans"/>
                  <a:sym typeface="Open Sans"/>
                </a:rPr>
                <a:t>Anwendungsentwickler, Autor und Dozent für Desktop, Cloud und Anwendungsentwicklung</a:t>
              </a:r>
              <a:endParaRPr lang="de-DE" sz="867" b="0" i="0" u="none" strike="noStrike" cap="none" dirty="0">
                <a:solidFill>
                  <a:srgbClr val="7F7F7F"/>
                </a:solidFill>
                <a:latin typeface="Open Sans"/>
                <a:ea typeface="Open Sans"/>
                <a:cs typeface="Open Sans"/>
                <a:sym typeface="Open Sans"/>
              </a:endParaRPr>
            </a:p>
          </p:txBody>
        </p:sp>
        <p:sp>
          <p:nvSpPr>
            <p:cNvPr id="433" name="Google Shape;433;p8"/>
            <p:cNvSpPr txBox="1"/>
            <p:nvPr/>
          </p:nvSpPr>
          <p:spPr>
            <a:xfrm>
              <a:off x="5894728" y="2062757"/>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02.</a:t>
              </a:r>
              <a:endParaRPr sz="3200" b="0" i="0" u="none" strike="noStrike" cap="none">
                <a:solidFill>
                  <a:srgbClr val="ECECEC"/>
                </a:solidFill>
                <a:latin typeface="Bebas Neue"/>
                <a:ea typeface="Bebas Neue"/>
                <a:cs typeface="Bebas Neue"/>
                <a:sym typeface="Bebas Neue"/>
              </a:endParaRPr>
            </a:p>
          </p:txBody>
        </p:sp>
      </p:grpSp>
      <p:grpSp>
        <p:nvGrpSpPr>
          <p:cNvPr id="434" name="Google Shape;434;p8"/>
          <p:cNvGrpSpPr/>
          <p:nvPr/>
        </p:nvGrpSpPr>
        <p:grpSpPr>
          <a:xfrm>
            <a:off x="7918544" y="4327161"/>
            <a:ext cx="3650064" cy="1187776"/>
            <a:chOff x="5938908" y="3245370"/>
            <a:chExt cx="2737548" cy="890832"/>
          </a:xfrm>
        </p:grpSpPr>
        <p:sp>
          <p:nvSpPr>
            <p:cNvPr id="435" name="Google Shape;435;p8"/>
            <p:cNvSpPr txBox="1"/>
            <p:nvPr/>
          </p:nvSpPr>
          <p:spPr>
            <a:xfrm>
              <a:off x="6444208" y="3322315"/>
              <a:ext cx="1512674" cy="2847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0" i="0" u="none" strike="noStrike" cap="none">
                  <a:solidFill>
                    <a:srgbClr val="383838"/>
                  </a:solidFill>
                  <a:latin typeface="Bebas Neue"/>
                  <a:ea typeface="Bebas Neue"/>
                  <a:cs typeface="Bebas Neue"/>
                  <a:sym typeface="Bebas Neue"/>
                </a:rPr>
                <a:t>Derzeitiger Werdegang</a:t>
              </a:r>
              <a:endParaRPr/>
            </a:p>
          </p:txBody>
        </p:sp>
        <p:sp>
          <p:nvSpPr>
            <p:cNvPr id="436" name="Google Shape;436;p8"/>
            <p:cNvSpPr txBox="1"/>
            <p:nvPr/>
          </p:nvSpPr>
          <p:spPr>
            <a:xfrm>
              <a:off x="6454873" y="3616570"/>
              <a:ext cx="2221583" cy="51963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Derzeitig arbeite ich als Anwendungsentwickler bei der GUS ERP. Zudem bin ich selbständiger Autor und Dozent.</a:t>
              </a:r>
            </a:p>
          </p:txBody>
        </p:sp>
        <p:sp>
          <p:nvSpPr>
            <p:cNvPr id="437" name="Google Shape;437;p8"/>
            <p:cNvSpPr txBox="1"/>
            <p:nvPr/>
          </p:nvSpPr>
          <p:spPr>
            <a:xfrm>
              <a:off x="5938908" y="3245370"/>
              <a:ext cx="441467" cy="438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rgbClr val="ECECEC"/>
                  </a:solidFill>
                  <a:latin typeface="Bebas Neue"/>
                  <a:ea typeface="Bebas Neue"/>
                  <a:cs typeface="Bebas Neue"/>
                  <a:sym typeface="Bebas Neue"/>
                </a:rPr>
                <a:t>03.</a:t>
              </a:r>
              <a:endParaRPr sz="3200" b="0" i="0" u="none" strike="noStrike" cap="none">
                <a:solidFill>
                  <a:srgbClr val="ECECEC"/>
                </a:solidFill>
                <a:latin typeface="Bebas Neue"/>
                <a:ea typeface="Bebas Neue"/>
                <a:cs typeface="Bebas Neue"/>
                <a:sym typeface="Bebas Neue"/>
              </a:endParaRPr>
            </a:p>
          </p:txBody>
        </p:sp>
      </p:grpSp>
      <p:grpSp>
        <p:nvGrpSpPr>
          <p:cNvPr id="438" name="Google Shape;438;p8"/>
          <p:cNvGrpSpPr/>
          <p:nvPr/>
        </p:nvGrpSpPr>
        <p:grpSpPr>
          <a:xfrm>
            <a:off x="11319310" y="359343"/>
            <a:ext cx="603183" cy="603183"/>
            <a:chOff x="8489482" y="269507"/>
            <a:chExt cx="452387" cy="452387"/>
          </a:xfrm>
        </p:grpSpPr>
        <p:sp>
          <p:nvSpPr>
            <p:cNvPr id="439" name="Google Shape;439;p8"/>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0" name="Google Shape;440;p8"/>
            <p:cNvSpPr txBox="1"/>
            <p:nvPr/>
          </p:nvSpPr>
          <p:spPr>
            <a:xfrm>
              <a:off x="8615768" y="362013"/>
              <a:ext cx="199815" cy="253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rgbClr val="F6B73A"/>
                  </a:solidFill>
                  <a:latin typeface="Bebas Neue"/>
                  <a:ea typeface="Bebas Neue"/>
                  <a:cs typeface="Bebas Neue"/>
                  <a:sym typeface="Bebas Neue"/>
                </a:rPr>
                <a:t>6</a:t>
              </a:r>
              <a:endParaRPr sz="1600" b="0" i="0" u="none" strike="noStrike" cap="none" dirty="0">
                <a:solidFill>
                  <a:srgbClr val="F6B73A"/>
                </a:solidFill>
                <a:latin typeface="Bebas Neue"/>
                <a:ea typeface="Bebas Neue"/>
                <a:cs typeface="Bebas Neue"/>
                <a:sym typeface="Bebas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1000"/>
                                        <p:tgtEl>
                                          <p:spTgt spid="419"/>
                                        </p:tgtEl>
                                      </p:cBhvr>
                                    </p:animEffect>
                                  </p:childTnLst>
                                </p:cTn>
                              </p:par>
                            </p:childTnLst>
                          </p:cTn>
                        </p:par>
                        <p:par>
                          <p:cTn id="11" fill="hold">
                            <p:stCondLst>
                              <p:cond delay="1000"/>
                            </p:stCondLst>
                            <p:childTnLst>
                              <p:par>
                                <p:cTn id="12" presetID="23" presetClass="entr" presetSubtype="16" fill="hold" nodeType="afterEffect">
                                  <p:stCondLst>
                                    <p:cond delay="0"/>
                                  </p:stCondLst>
                                  <p:childTnLst>
                                    <p:set>
                                      <p:cBhvr>
                                        <p:cTn id="13" dur="1" fill="hold">
                                          <p:stCondLst>
                                            <p:cond delay="0"/>
                                          </p:stCondLst>
                                        </p:cTn>
                                        <p:tgtEl>
                                          <p:spTgt spid="420"/>
                                        </p:tgtEl>
                                        <p:attrNameLst>
                                          <p:attrName>style.visibility</p:attrName>
                                        </p:attrNameLst>
                                      </p:cBhvr>
                                      <p:to>
                                        <p:strVal val="visible"/>
                                      </p:to>
                                    </p:set>
                                    <p:anim calcmode="lin" valueType="num">
                                      <p:cBhvr additive="base">
                                        <p:cTn id="14" dur="500"/>
                                        <p:tgtEl>
                                          <p:spTgt spid="420"/>
                                        </p:tgtEl>
                                        <p:attrNameLst>
                                          <p:attrName>ppt_w</p:attrName>
                                        </p:attrNameLst>
                                      </p:cBhvr>
                                      <p:tavLst>
                                        <p:tav tm="0">
                                          <p:val>
                                            <p:strVal val="0"/>
                                          </p:val>
                                        </p:tav>
                                        <p:tav tm="100000">
                                          <p:val>
                                            <p:strVal val="#ppt_w"/>
                                          </p:val>
                                        </p:tav>
                                      </p:tavLst>
                                    </p:anim>
                                    <p:anim calcmode="lin" valueType="num">
                                      <p:cBhvr additive="base">
                                        <p:cTn id="15" dur="500"/>
                                        <p:tgtEl>
                                          <p:spTgt spid="420"/>
                                        </p:tgtEl>
                                        <p:attrNameLst>
                                          <p:attrName>ppt_h</p:attrName>
                                        </p:attrNameLst>
                                      </p:cBhvr>
                                      <p:tavLst>
                                        <p:tav tm="0">
                                          <p:val>
                                            <p:strVal val="0"/>
                                          </p:val>
                                        </p:tav>
                                        <p:tav tm="100000">
                                          <p:val>
                                            <p:strVal val="#ppt_h"/>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26"/>
                                        </p:tgtEl>
                                        <p:attrNameLst>
                                          <p:attrName>style.visibility</p:attrName>
                                        </p:attrNameLst>
                                      </p:cBhvr>
                                      <p:to>
                                        <p:strVal val="visible"/>
                                      </p:to>
                                    </p:set>
                                    <p:animEffect transition="in" filter="fade">
                                      <p:cBhvr>
                                        <p:cTn id="19" dur="500"/>
                                        <p:tgtEl>
                                          <p:spTgt spid="4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30"/>
                                        </p:tgtEl>
                                        <p:attrNameLst>
                                          <p:attrName>style.visibility</p:attrName>
                                        </p:attrNameLst>
                                      </p:cBhvr>
                                      <p:to>
                                        <p:strVal val="visible"/>
                                      </p:to>
                                    </p:set>
                                    <p:animEffect transition="in" filter="fade">
                                      <p:cBhvr>
                                        <p:cTn id="23" dur="500"/>
                                        <p:tgtEl>
                                          <p:spTgt spid="4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34"/>
                                        </p:tgtEl>
                                        <p:attrNameLst>
                                          <p:attrName>style.visibility</p:attrName>
                                        </p:attrNameLst>
                                      </p:cBhvr>
                                      <p:to>
                                        <p:strVal val="visible"/>
                                      </p:to>
                                    </p:set>
                                    <p:animEffect transition="in" filter="fade">
                                      <p:cBhvr>
                                        <p:cTn id="27" dur="5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descr="Ein Bild, das Essen, Gericht enthält.&#10;&#10;Automatisch generierte Beschreibung">
            <a:extLst>
              <a:ext uri="{FF2B5EF4-FFF2-40B4-BE49-F238E27FC236}">
                <a16:creationId xmlns:a16="http://schemas.microsoft.com/office/drawing/2014/main" id="{A7738707-B80F-A83D-7E5C-C7948DA9DABD}"/>
              </a:ext>
            </a:extLst>
          </p:cNvPr>
          <p:cNvPicPr>
            <a:picLocks noGrp="1" noChangeAspect="1"/>
          </p:cNvPicPr>
          <p:nvPr>
            <p:ph type="pic" sz="quarter" idx="10"/>
          </p:nvPr>
        </p:nvPicPr>
        <p:blipFill rotWithShape="1">
          <a:blip r:embed="rId3"/>
          <a:srcRect l="50501" t="-12" r="19297" b="12"/>
          <a:stretch/>
        </p:blipFill>
        <p:spPr>
          <a:xfrm>
            <a:off x="798513" y="1220788"/>
            <a:ext cx="3073400" cy="5087937"/>
          </a:xfrm>
        </p:spPr>
      </p:pic>
      <p:pic>
        <p:nvPicPr>
          <p:cNvPr id="20" name="Bildplatzhalter 19" descr="Ein Bild, das Text, Elektronik, Computer, Schreibtisch enthält.&#10;&#10;Automatisch generierte Beschreibung">
            <a:extLst>
              <a:ext uri="{FF2B5EF4-FFF2-40B4-BE49-F238E27FC236}">
                <a16:creationId xmlns:a16="http://schemas.microsoft.com/office/drawing/2014/main" id="{81AAA9B3-F9E1-3747-EBA7-5142B200373C}"/>
              </a:ext>
            </a:extLst>
          </p:cNvPr>
          <p:cNvPicPr>
            <a:picLocks noGrp="1" noChangeAspect="1"/>
          </p:cNvPicPr>
          <p:nvPr>
            <p:ph type="pic" sz="quarter" idx="11"/>
          </p:nvPr>
        </p:nvPicPr>
        <p:blipFill rotWithShape="1">
          <a:blip r:embed="rId4"/>
          <a:srcRect l="20075" r="9120" b="10955"/>
          <a:stretch/>
        </p:blipFill>
        <p:spPr>
          <a:xfrm>
            <a:off x="4079875" y="1220788"/>
            <a:ext cx="2976563" cy="2495550"/>
          </a:xfrm>
        </p:spPr>
      </p:pic>
      <p:pic>
        <p:nvPicPr>
          <p:cNvPr id="22" name="Bildplatzhalter 21" descr="Ein Bild, das Text enthält.&#10;&#10;Automatisch generierte Beschreibung">
            <a:extLst>
              <a:ext uri="{FF2B5EF4-FFF2-40B4-BE49-F238E27FC236}">
                <a16:creationId xmlns:a16="http://schemas.microsoft.com/office/drawing/2014/main" id="{6DF71323-6D48-77F9-7BDA-19D71F2AFECD}"/>
              </a:ext>
            </a:extLst>
          </p:cNvPr>
          <p:cNvPicPr>
            <a:picLocks noGrp="1" noChangeAspect="1"/>
          </p:cNvPicPr>
          <p:nvPr>
            <p:ph type="pic" sz="quarter" idx="12"/>
          </p:nvPr>
        </p:nvPicPr>
        <p:blipFill>
          <a:blip r:embed="rId5"/>
          <a:srcRect l="1750" r="1750"/>
          <a:stretch>
            <a:fillRect/>
          </a:stretch>
        </p:blipFill>
        <p:spPr>
          <a:xfrm>
            <a:off x="4097338" y="3932238"/>
            <a:ext cx="2959100" cy="2376487"/>
          </a:xfrm>
          <a:solidFill>
            <a:schemeClr val="bg1"/>
          </a:solidFill>
        </p:spPr>
      </p:pic>
      <p:grpSp>
        <p:nvGrpSpPr>
          <p:cNvPr id="2" name="Группа 1"/>
          <p:cNvGrpSpPr/>
          <p:nvPr/>
        </p:nvGrpSpPr>
        <p:grpSpPr>
          <a:xfrm>
            <a:off x="7475421" y="1508788"/>
            <a:ext cx="4608512" cy="891127"/>
            <a:chOff x="5606566" y="1131590"/>
            <a:chExt cx="3456384" cy="668345"/>
          </a:xfrm>
        </p:grpSpPr>
        <p:sp>
          <p:nvSpPr>
            <p:cNvPr id="6" name="TextBox 5"/>
            <p:cNvSpPr txBox="1"/>
            <p:nvPr/>
          </p:nvSpPr>
          <p:spPr>
            <a:xfrm>
              <a:off x="5606566" y="1446377"/>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Starten Sie die Anwendung und öffnen Sie das Dateisystem der Anwendung. Machen Sie einen Screenshot von dem was sie dort sehen.</a:t>
              </a:r>
            </a:p>
          </p:txBody>
        </p:sp>
        <p:sp>
          <p:nvSpPr>
            <p:cNvPr id="7" name="TextBox 6"/>
            <p:cNvSpPr txBox="1"/>
            <p:nvPr/>
          </p:nvSpPr>
          <p:spPr>
            <a:xfrm>
              <a:off x="5606566" y="1131590"/>
              <a:ext cx="683120"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Auftrag 1</a:t>
              </a:r>
            </a:p>
          </p:txBody>
        </p:sp>
      </p:grpSp>
      <p:grpSp>
        <p:nvGrpSpPr>
          <p:cNvPr id="15" name="Группа 14"/>
          <p:cNvGrpSpPr/>
          <p:nvPr/>
        </p:nvGrpSpPr>
        <p:grpSpPr>
          <a:xfrm>
            <a:off x="7475421" y="3033224"/>
            <a:ext cx="4608512" cy="891127"/>
            <a:chOff x="5606566" y="2274917"/>
            <a:chExt cx="3456384" cy="668345"/>
          </a:xfrm>
        </p:grpSpPr>
        <p:sp>
          <p:nvSpPr>
            <p:cNvPr id="8" name="TextBox 7"/>
            <p:cNvSpPr txBox="1"/>
            <p:nvPr/>
          </p:nvSpPr>
          <p:spPr>
            <a:xfrm>
              <a:off x="5606566" y="2589704"/>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Lassen Sie die Anwendung auf einem anderen Port laufen als Standard mäßig definiert. Was passiert?</a:t>
              </a:r>
            </a:p>
          </p:txBody>
        </p:sp>
        <p:sp>
          <p:nvSpPr>
            <p:cNvPr id="9" name="TextBox 8"/>
            <p:cNvSpPr txBox="1"/>
            <p:nvPr/>
          </p:nvSpPr>
          <p:spPr>
            <a:xfrm>
              <a:off x="5606566" y="2274917"/>
              <a:ext cx="680716"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Auftrag 2</a:t>
              </a:r>
            </a:p>
          </p:txBody>
        </p:sp>
      </p:grpSp>
      <p:grpSp>
        <p:nvGrpSpPr>
          <p:cNvPr id="16" name="Группа 15"/>
          <p:cNvGrpSpPr/>
          <p:nvPr/>
        </p:nvGrpSpPr>
        <p:grpSpPr>
          <a:xfrm>
            <a:off x="7475421" y="4557565"/>
            <a:ext cx="4608512" cy="891127"/>
            <a:chOff x="5606566" y="3418172"/>
            <a:chExt cx="3456384" cy="668345"/>
          </a:xfrm>
        </p:grpSpPr>
        <p:sp>
          <p:nvSpPr>
            <p:cNvPr id="10" name="TextBox 9"/>
            <p:cNvSpPr txBox="1"/>
            <p:nvPr/>
          </p:nvSpPr>
          <p:spPr>
            <a:xfrm>
              <a:off x="5606566" y="3732959"/>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Öffnen Sie die Logs der Anwendung und erstellen einen Screenshot von dem was Sie sehen.</a:t>
              </a:r>
            </a:p>
          </p:txBody>
        </p:sp>
        <p:sp>
          <p:nvSpPr>
            <p:cNvPr id="11" name="TextBox 10"/>
            <p:cNvSpPr txBox="1"/>
            <p:nvPr/>
          </p:nvSpPr>
          <p:spPr>
            <a:xfrm>
              <a:off x="5606566" y="3418172"/>
              <a:ext cx="709570"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Auftrag 3</a:t>
              </a:r>
            </a:p>
          </p:txBody>
        </p:sp>
      </p:gr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60</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11655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1+#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207929"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Erstellen eigener Images</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Erste Schritte mit Docker Images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52B400FA-5951-9FB0-663D-D264DF746E5E}"/>
              </a:ext>
            </a:extLst>
          </p:cNvPr>
          <p:cNvPicPr>
            <a:picLocks noGrp="1" noChangeAspect="1"/>
          </p:cNvPicPr>
          <p:nvPr>
            <p:ph type="pic" sz="quarter" idx="10"/>
          </p:nvPr>
        </p:nvPicPr>
        <p:blipFill>
          <a:blip r:embed="rId3"/>
          <a:srcRect l="9531" r="9531"/>
          <a:stretch>
            <a:fillRect/>
          </a:stretch>
        </p:blipFill>
        <p:spPr/>
      </p:pic>
    </p:spTree>
    <p:extLst>
      <p:ext uri="{BB962C8B-B14F-4D97-AF65-F5344CB8AC3E}">
        <p14:creationId xmlns:p14="http://schemas.microsoft.com/office/powerpoint/2010/main" val="14609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a:extLst>
              <a:ext uri="{FF2B5EF4-FFF2-40B4-BE49-F238E27FC236}">
                <a16:creationId xmlns:a16="http://schemas.microsoft.com/office/drawing/2014/main" id="{CC98C544-7151-E5D7-44A6-13D7FD015618}"/>
              </a:ext>
            </a:extLst>
          </p:cNvPr>
          <p:cNvPicPr>
            <a:picLocks noGrp="1" noChangeAspect="1"/>
          </p:cNvPicPr>
          <p:nvPr>
            <p:ph type="pic" sz="quarter" idx="10"/>
          </p:nvPr>
        </p:nvPicPr>
        <p:blipFill rotWithShape="1">
          <a:blip r:embed="rId3"/>
          <a:srcRect l="13786" t="-15611" r="13619" b="-24389"/>
          <a:stretch/>
        </p:blipFill>
        <p:spPr>
          <a:xfrm>
            <a:off x="-14288" y="0"/>
            <a:ext cx="5808663" cy="6858000"/>
          </a:xfrm>
          <a:custGeom>
            <a:avLst/>
            <a:gdLst>
              <a:gd name="connsiteX0" fmla="*/ 0 w 5220072"/>
              <a:gd name="connsiteY0" fmla="*/ 5143500 h 5143500"/>
              <a:gd name="connsiteX1" fmla="*/ 1285875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 name="connsiteX0" fmla="*/ 0 w 5220072"/>
              <a:gd name="connsiteY0" fmla="*/ 5143500 h 5143500"/>
              <a:gd name="connsiteX1" fmla="*/ 6873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0" y="5143500"/>
                </a:moveTo>
                <a:lnTo>
                  <a:pt x="6873" y="0"/>
                </a:lnTo>
                <a:lnTo>
                  <a:pt x="5220072" y="0"/>
                </a:lnTo>
                <a:lnTo>
                  <a:pt x="3934197" y="5143500"/>
                </a:lnTo>
                <a:lnTo>
                  <a:pt x="0" y="5143500"/>
                </a:lnTo>
                <a:close/>
              </a:path>
            </a:pathLst>
          </a:custGeom>
          <a:solidFill>
            <a:schemeClr val="bg1"/>
          </a:solidFill>
        </p:spPr>
      </p:pic>
      <p:sp>
        <p:nvSpPr>
          <p:cNvPr id="4" name="TextBox 3"/>
          <p:cNvSpPr txBox="1"/>
          <p:nvPr/>
        </p:nvSpPr>
        <p:spPr>
          <a:xfrm>
            <a:off x="6595931" y="1260241"/>
            <a:ext cx="2090637" cy="913199"/>
          </a:xfrm>
          <a:prstGeom prst="rect">
            <a:avLst/>
          </a:prstGeom>
          <a:noFill/>
        </p:spPr>
        <p:txBody>
          <a:bodyPr wrap="none" rtlCol="0">
            <a:spAutoFit/>
          </a:bodyPr>
          <a:lstStyle/>
          <a:p>
            <a:pPr defTabSz="914377">
              <a:buClrTx/>
            </a:pPr>
            <a:r>
              <a:rPr lang="de-DE" sz="2667" kern="1200" dirty="0">
                <a:solidFill>
                  <a:srgbClr val="383838"/>
                </a:solidFill>
                <a:latin typeface="Bebas Neue" charset="0"/>
                <a:ea typeface="Bebas Neue" charset="0"/>
                <a:cs typeface="Bebas Neue" charset="0"/>
              </a:rPr>
              <a:t>Was schauen wir</a:t>
            </a:r>
          </a:p>
          <a:p>
            <a:pPr defTabSz="914377">
              <a:buClrTx/>
            </a:pPr>
            <a:r>
              <a:rPr lang="de-DE" sz="2667" kern="1200" dirty="0">
                <a:solidFill>
                  <a:srgbClr val="383838"/>
                </a:solidFill>
                <a:latin typeface="Bebas Neue" charset="0"/>
                <a:ea typeface="Bebas Neue" charset="0"/>
                <a:cs typeface="Bebas Neue" charset="0"/>
              </a:rPr>
              <a:t>Uns nun an</a:t>
            </a:r>
          </a:p>
        </p:txBody>
      </p:sp>
      <p:grpSp>
        <p:nvGrpSpPr>
          <p:cNvPr id="2" name="Группа 1"/>
          <p:cNvGrpSpPr/>
          <p:nvPr/>
        </p:nvGrpSpPr>
        <p:grpSpPr>
          <a:xfrm>
            <a:off x="6812354" y="2671598"/>
            <a:ext cx="4325097" cy="892554"/>
            <a:chOff x="5094356" y="2262116"/>
            <a:chExt cx="3243823" cy="669416"/>
          </a:xfrm>
        </p:grpSpPr>
        <p:sp>
          <p:nvSpPr>
            <p:cNvPr id="5" name="Овал 4"/>
            <p:cNvSpPr>
              <a:spLocks noChangeAspect="1"/>
            </p:cNvSpPr>
            <p:nvPr/>
          </p:nvSpPr>
          <p:spPr>
            <a:xfrm>
              <a:off x="5094356" y="2262116"/>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5571234" y="2283718"/>
              <a:ext cx="1454966"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Warum Eigene Images?</a:t>
              </a:r>
            </a:p>
          </p:txBody>
        </p:sp>
        <p:sp>
          <p:nvSpPr>
            <p:cNvPr id="7" name="TextBox 6"/>
            <p:cNvSpPr txBox="1"/>
            <p:nvPr/>
          </p:nvSpPr>
          <p:spPr>
            <a:xfrm>
              <a:off x="5581899" y="2577973"/>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Diese Frage sollten wir uns stellen um fundamental festzustellen für was Images verwendet werden.</a:t>
              </a:r>
            </a:p>
          </p:txBody>
        </p:sp>
        <p:sp>
          <p:nvSpPr>
            <p:cNvPr id="21" name="TextBox 20"/>
            <p:cNvSpPr txBox="1"/>
            <p:nvPr/>
          </p:nvSpPr>
          <p:spPr>
            <a:xfrm>
              <a:off x="5148108" y="2330616"/>
              <a:ext cx="26112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01</a:t>
              </a:r>
              <a:endParaRPr lang="ru-RU" sz="1600" kern="1200" dirty="0">
                <a:solidFill>
                  <a:srgbClr val="FFFFFF"/>
                </a:solidFill>
                <a:latin typeface="Bebas Neue" charset="0"/>
                <a:ea typeface="Bebas Neue" charset="0"/>
                <a:cs typeface="Bebas Neue" charset="0"/>
              </a:endParaRPr>
            </a:p>
          </p:txBody>
        </p:sp>
      </p:grpSp>
      <p:grpSp>
        <p:nvGrpSpPr>
          <p:cNvPr id="8" name="Группа 7"/>
          <p:cNvGrpSpPr/>
          <p:nvPr/>
        </p:nvGrpSpPr>
        <p:grpSpPr>
          <a:xfrm>
            <a:off x="6812354" y="3911437"/>
            <a:ext cx="4325097" cy="892554"/>
            <a:chOff x="5094356" y="3191997"/>
            <a:chExt cx="3243823" cy="669416"/>
          </a:xfrm>
        </p:grpSpPr>
        <p:sp>
          <p:nvSpPr>
            <p:cNvPr id="25" name="Овал 24"/>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6" name="TextBox 25"/>
            <p:cNvSpPr txBox="1"/>
            <p:nvPr/>
          </p:nvSpPr>
          <p:spPr>
            <a:xfrm>
              <a:off x="5571234" y="3213599"/>
              <a:ext cx="847829"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Grundlagen</a:t>
              </a:r>
            </a:p>
          </p:txBody>
        </p:sp>
        <p:sp>
          <p:nvSpPr>
            <p:cNvPr id="27" name="TextBox 26"/>
            <p:cNvSpPr txBox="1"/>
            <p:nvPr/>
          </p:nvSpPr>
          <p:spPr>
            <a:xfrm>
              <a:off x="5581899" y="3507854"/>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Hier sprechen wir über die Elemente die wir Wissen müssen um mit Images umgehen zu können.</a:t>
              </a:r>
            </a:p>
          </p:txBody>
        </p:sp>
        <p:sp>
          <p:nvSpPr>
            <p:cNvPr id="28" name="TextBox 27"/>
            <p:cNvSpPr txBox="1"/>
            <p:nvPr/>
          </p:nvSpPr>
          <p:spPr>
            <a:xfrm>
              <a:off x="5148108" y="3260497"/>
              <a:ext cx="26112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02</a:t>
              </a:r>
              <a:endParaRPr lang="ru-RU" sz="1600" kern="1200" dirty="0">
                <a:solidFill>
                  <a:srgbClr val="FFFFFF"/>
                </a:solidFill>
                <a:latin typeface="Bebas Neue" charset="0"/>
                <a:ea typeface="Bebas Neue" charset="0"/>
                <a:cs typeface="Bebas Neue" charset="0"/>
              </a:endParaRPr>
            </a:p>
          </p:txBody>
        </p:sp>
      </p:gr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61</a:t>
              </a:r>
              <a:endParaRPr lang="ru-RU" sz="1600" kern="1200" dirty="0">
                <a:ln w="0"/>
                <a:solidFill>
                  <a:srgbClr val="F6B73A"/>
                </a:solidFill>
                <a:latin typeface="Bebas Neue" charset="0"/>
                <a:ea typeface="Bebas Neue" charset="0"/>
                <a:cs typeface="Bebas Neue" charset="0"/>
              </a:endParaRPr>
            </a:p>
          </p:txBody>
        </p:sp>
      </p:grpSp>
      <p:grpSp>
        <p:nvGrpSpPr>
          <p:cNvPr id="17" name="Группа 7">
            <a:extLst>
              <a:ext uri="{FF2B5EF4-FFF2-40B4-BE49-F238E27FC236}">
                <a16:creationId xmlns:a16="http://schemas.microsoft.com/office/drawing/2014/main" id="{A1624AF2-7F80-00FF-CD28-C626F34E60C2}"/>
              </a:ext>
            </a:extLst>
          </p:cNvPr>
          <p:cNvGrpSpPr/>
          <p:nvPr/>
        </p:nvGrpSpPr>
        <p:grpSpPr>
          <a:xfrm>
            <a:off x="6812354" y="5231865"/>
            <a:ext cx="4325097" cy="892554"/>
            <a:chOff x="5094356" y="3191997"/>
            <a:chExt cx="3243823" cy="669416"/>
          </a:xfrm>
        </p:grpSpPr>
        <p:sp>
          <p:nvSpPr>
            <p:cNvPr id="18" name="Овал 24">
              <a:extLst>
                <a:ext uri="{FF2B5EF4-FFF2-40B4-BE49-F238E27FC236}">
                  <a16:creationId xmlns:a16="http://schemas.microsoft.com/office/drawing/2014/main" id="{44813073-4986-934E-118B-F8AA4B93936B}"/>
                </a:ext>
              </a:extLst>
            </p:cNvPr>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25">
              <a:extLst>
                <a:ext uri="{FF2B5EF4-FFF2-40B4-BE49-F238E27FC236}">
                  <a16:creationId xmlns:a16="http://schemas.microsoft.com/office/drawing/2014/main" id="{2042A080-A07B-9E16-F532-DDFB0E92909D}"/>
                </a:ext>
              </a:extLst>
            </p:cNvPr>
            <p:cNvSpPr txBox="1"/>
            <p:nvPr/>
          </p:nvSpPr>
          <p:spPr>
            <a:xfrm>
              <a:off x="5571234" y="3213599"/>
              <a:ext cx="1018548" cy="284742"/>
            </a:xfrm>
            <a:prstGeom prst="rect">
              <a:avLst/>
            </a:prstGeom>
            <a:noFill/>
          </p:spPr>
          <p:txBody>
            <a:bodyPr wrap="none" rtlCol="0">
              <a:spAutoFit/>
            </a:bodyPr>
            <a:lstStyle/>
            <a:p>
              <a:pPr defTabSz="914377">
                <a:buClrTx/>
              </a:pPr>
              <a:r>
                <a:rPr lang="en-US" sz="1867" kern="1200" dirty="0">
                  <a:solidFill>
                    <a:srgbClr val="383838"/>
                  </a:solidFill>
                  <a:latin typeface="Bebas Neue" charset="0"/>
                  <a:ea typeface="Bebas Neue" charset="0"/>
                  <a:cs typeface="Bebas Neue" charset="0"/>
                </a:rPr>
                <a:t>Best Practices</a:t>
              </a:r>
              <a:endParaRPr lang="ru-RU" sz="1867" kern="1200" dirty="0">
                <a:solidFill>
                  <a:srgbClr val="383838"/>
                </a:solidFill>
                <a:latin typeface="Bebas Neue" charset="0"/>
                <a:ea typeface="Bebas Neue" charset="0"/>
                <a:cs typeface="Bebas Neue" charset="0"/>
              </a:endParaRPr>
            </a:p>
          </p:txBody>
        </p:sp>
        <p:sp>
          <p:nvSpPr>
            <p:cNvPr id="20" name="TextBox 26">
              <a:extLst>
                <a:ext uri="{FF2B5EF4-FFF2-40B4-BE49-F238E27FC236}">
                  <a16:creationId xmlns:a16="http://schemas.microsoft.com/office/drawing/2014/main" id="{4606A74F-AC32-B992-326F-E080D647F6DD}"/>
                </a:ext>
              </a:extLst>
            </p:cNvPr>
            <p:cNvSpPr txBox="1"/>
            <p:nvPr/>
          </p:nvSpPr>
          <p:spPr>
            <a:xfrm>
              <a:off x="5581899" y="3507854"/>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Ein kurzer Exkurs in die besten Handhabung von Images und wie man sie verwendet.</a:t>
              </a:r>
            </a:p>
          </p:txBody>
        </p:sp>
        <p:sp>
          <p:nvSpPr>
            <p:cNvPr id="22" name="TextBox 27">
              <a:extLst>
                <a:ext uri="{FF2B5EF4-FFF2-40B4-BE49-F238E27FC236}">
                  <a16:creationId xmlns:a16="http://schemas.microsoft.com/office/drawing/2014/main" id="{6A978322-1402-72F7-0D7D-07B049D19F9C}"/>
                </a:ext>
              </a:extLst>
            </p:cNvPr>
            <p:cNvSpPr txBox="1"/>
            <p:nvPr/>
          </p:nvSpPr>
          <p:spPr>
            <a:xfrm>
              <a:off x="5148108" y="3260497"/>
              <a:ext cx="26112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03</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89872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Рисунок 1"/>
          <p:cNvSpPr>
            <a:spLocks noGrp="1"/>
          </p:cNvSpPr>
          <p:nvPr>
            <p:ph type="pic" sz="quarter" idx="16"/>
          </p:nvPr>
        </p:nvSpPr>
        <p:spPr/>
      </p:sp>
      <p:sp>
        <p:nvSpPr>
          <p:cNvPr id="3" name="Рисунок 2"/>
          <p:cNvSpPr>
            <a:spLocks noGrp="1"/>
          </p:cNvSpPr>
          <p:nvPr>
            <p:ph type="pic" sz="quarter" idx="17"/>
          </p:nvPr>
        </p:nvSpPr>
        <p:spPr/>
      </p:sp>
      <p:sp>
        <p:nvSpPr>
          <p:cNvPr id="4" name="Рисунок 3"/>
          <p:cNvSpPr>
            <a:spLocks noGrp="1"/>
          </p:cNvSpPr>
          <p:nvPr>
            <p:ph type="pic" sz="quarter" idx="18"/>
          </p:nvPr>
        </p:nvSpPr>
        <p:spPr/>
      </p:sp>
      <p:grpSp>
        <p:nvGrpSpPr>
          <p:cNvPr id="12" name="Группа 11"/>
          <p:cNvGrpSpPr/>
          <p:nvPr/>
        </p:nvGrpSpPr>
        <p:grpSpPr>
          <a:xfrm>
            <a:off x="5135893" y="356659"/>
            <a:ext cx="696416" cy="696416"/>
            <a:chOff x="3851920" y="267494"/>
            <a:chExt cx="522312" cy="522312"/>
          </a:xfrm>
        </p:grpSpPr>
        <p:sp>
          <p:nvSpPr>
            <p:cNvPr id="5" name="Прямоугольник 4"/>
            <p:cNvSpPr/>
            <p:nvPr/>
          </p:nvSpPr>
          <p:spPr>
            <a:xfrm>
              <a:off x="3851920" y="26749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3971691" y="374762"/>
              <a:ext cx="282770" cy="284742"/>
            </a:xfrm>
            <a:prstGeom prst="rect">
              <a:avLst/>
            </a:prstGeom>
            <a:noFill/>
          </p:spPr>
          <p:txBody>
            <a:bodyPr wrap="none" rtlCol="0">
              <a:spAutoFit/>
            </a:bodyPr>
            <a:lstStyle/>
            <a:p>
              <a:pPr algn="ctr" defTabSz="914377">
                <a:buClrTx/>
              </a:pPr>
              <a:r>
                <a:rPr lang="en-US" sz="1867" kern="1200" dirty="0">
                  <a:solidFill>
                    <a:srgbClr val="FFFFFF"/>
                  </a:solidFill>
                  <a:latin typeface="Bebas Neue" charset="0"/>
                  <a:ea typeface="Bebas Neue" charset="0"/>
                  <a:cs typeface="Bebas Neue" charset="0"/>
                </a:rPr>
                <a:t>01</a:t>
              </a:r>
              <a:endParaRPr lang="ru-RU" sz="1867" kern="1200" dirty="0">
                <a:solidFill>
                  <a:srgbClr val="FFFFFF"/>
                </a:solidFill>
                <a:latin typeface="Bebas Neue" charset="0"/>
                <a:ea typeface="Bebas Neue" charset="0"/>
                <a:cs typeface="Bebas Neue" charset="0"/>
              </a:endParaRPr>
            </a:p>
          </p:txBody>
        </p:sp>
      </p:grpSp>
      <p:grpSp>
        <p:nvGrpSpPr>
          <p:cNvPr id="20" name="Группа 19"/>
          <p:cNvGrpSpPr/>
          <p:nvPr/>
        </p:nvGrpSpPr>
        <p:grpSpPr>
          <a:xfrm>
            <a:off x="11088555" y="380415"/>
            <a:ext cx="696416" cy="696416"/>
            <a:chOff x="8316416" y="285311"/>
            <a:chExt cx="522312" cy="522312"/>
          </a:xfrm>
        </p:grpSpPr>
        <p:sp>
          <p:nvSpPr>
            <p:cNvPr id="7" name="Прямоугольник 6"/>
            <p:cNvSpPr/>
            <p:nvPr/>
          </p:nvSpPr>
          <p:spPr>
            <a:xfrm>
              <a:off x="8316416" y="285311"/>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8436187" y="392579"/>
              <a:ext cx="282770" cy="284742"/>
            </a:xfrm>
            <a:prstGeom prst="rect">
              <a:avLst/>
            </a:prstGeom>
            <a:noFill/>
          </p:spPr>
          <p:txBody>
            <a:bodyPr wrap="none" rtlCol="0">
              <a:spAutoFit/>
            </a:bodyPr>
            <a:lstStyle/>
            <a:p>
              <a:pPr algn="ctr" defTabSz="914377">
                <a:buClrTx/>
              </a:pPr>
              <a:r>
                <a:rPr lang="en-US" sz="1867" kern="1200" dirty="0">
                  <a:solidFill>
                    <a:srgbClr val="FFFFFF"/>
                  </a:solidFill>
                  <a:latin typeface="Bebas Neue" charset="0"/>
                  <a:ea typeface="Bebas Neue" charset="0"/>
                  <a:cs typeface="Bebas Neue" charset="0"/>
                </a:rPr>
                <a:t>02</a:t>
              </a:r>
              <a:endParaRPr lang="ru-RU" sz="1867" kern="1200" dirty="0">
                <a:solidFill>
                  <a:srgbClr val="FFFFFF"/>
                </a:solidFill>
                <a:latin typeface="Bebas Neue" charset="0"/>
                <a:ea typeface="Bebas Neue" charset="0"/>
                <a:cs typeface="Bebas Neue" charset="0"/>
              </a:endParaRPr>
            </a:p>
          </p:txBody>
        </p:sp>
      </p:grpSp>
      <p:grpSp>
        <p:nvGrpSpPr>
          <p:cNvPr id="21" name="Группа 20"/>
          <p:cNvGrpSpPr/>
          <p:nvPr/>
        </p:nvGrpSpPr>
        <p:grpSpPr>
          <a:xfrm>
            <a:off x="11100435" y="3717032"/>
            <a:ext cx="696416" cy="696416"/>
            <a:chOff x="8325326" y="2787774"/>
            <a:chExt cx="522312" cy="522312"/>
          </a:xfrm>
        </p:grpSpPr>
        <p:sp>
          <p:nvSpPr>
            <p:cNvPr id="9" name="Прямоугольник 8"/>
            <p:cNvSpPr/>
            <p:nvPr/>
          </p:nvSpPr>
          <p:spPr>
            <a:xfrm>
              <a:off x="8325326" y="278777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8445097" y="2895042"/>
              <a:ext cx="282770" cy="284742"/>
            </a:xfrm>
            <a:prstGeom prst="rect">
              <a:avLst/>
            </a:prstGeom>
            <a:noFill/>
          </p:spPr>
          <p:txBody>
            <a:bodyPr wrap="none" rtlCol="0">
              <a:spAutoFit/>
            </a:bodyPr>
            <a:lstStyle/>
            <a:p>
              <a:pPr algn="ctr" defTabSz="914377">
                <a:buClrTx/>
              </a:pPr>
              <a:r>
                <a:rPr lang="en-US" sz="1867" kern="1200" dirty="0">
                  <a:solidFill>
                    <a:srgbClr val="FFFFFF"/>
                  </a:solidFill>
                  <a:latin typeface="Bebas Neue" charset="0"/>
                  <a:ea typeface="Bebas Neue" charset="0"/>
                  <a:cs typeface="Bebas Neue" charset="0"/>
                </a:rPr>
                <a:t>03</a:t>
              </a:r>
              <a:endParaRPr lang="ru-RU" sz="1867" kern="1200" dirty="0">
                <a:solidFill>
                  <a:srgbClr val="FFFFFF"/>
                </a:solidFill>
                <a:latin typeface="Bebas Neue" charset="0"/>
                <a:ea typeface="Bebas Neue" charset="0"/>
                <a:cs typeface="Bebas Neue" charset="0"/>
              </a:endParaRPr>
            </a:p>
          </p:txBody>
        </p:sp>
      </p:grpSp>
      <p:grpSp>
        <p:nvGrpSpPr>
          <p:cNvPr id="11" name="Группа 10"/>
          <p:cNvGrpSpPr/>
          <p:nvPr/>
        </p:nvGrpSpPr>
        <p:grpSpPr>
          <a:xfrm>
            <a:off x="492065" y="5157196"/>
            <a:ext cx="4608512" cy="1091310"/>
            <a:chOff x="369049" y="3867894"/>
            <a:chExt cx="3456384" cy="818482"/>
          </a:xfrm>
        </p:grpSpPr>
        <p:sp>
          <p:nvSpPr>
            <p:cNvPr id="13" name="TextBox 12"/>
            <p:cNvSpPr txBox="1"/>
            <p:nvPr/>
          </p:nvSpPr>
          <p:spPr>
            <a:xfrm>
              <a:off x="369049" y="4182681"/>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Container und Images sind von Anfang an dabei gedacht gewesen automatisiert und systemisch gepflegt zu </a:t>
              </a:r>
              <a:r>
                <a:rPr lang="de-DE" sz="867" kern="1200" dirty="0" err="1">
                  <a:solidFill>
                    <a:srgbClr val="FFFFFF"/>
                  </a:solidFill>
                  <a:latin typeface="Open Sans" charset="0"/>
                  <a:ea typeface="Open Sans" charset="0"/>
                  <a:cs typeface="Open Sans" charset="0"/>
                </a:rPr>
                <a:t>warden</a:t>
              </a:r>
              <a:r>
                <a:rPr lang="de-DE" sz="867" kern="1200" dirty="0">
                  <a:solidFill>
                    <a:srgbClr val="FFFFFF"/>
                  </a:solidFill>
                  <a:latin typeface="Open Sans" charset="0"/>
                  <a:ea typeface="Open Sans" charset="0"/>
                  <a:cs typeface="Open Sans" charset="0"/>
                </a:rPr>
                <a:t>. Pipelines sind eines der Werkzeuge die diesen Umgang erlauben.</a:t>
              </a:r>
            </a:p>
          </p:txBody>
        </p:sp>
        <p:sp>
          <p:nvSpPr>
            <p:cNvPr id="14" name="TextBox 13"/>
            <p:cNvSpPr txBox="1"/>
            <p:nvPr/>
          </p:nvSpPr>
          <p:spPr>
            <a:xfrm>
              <a:off x="369049" y="3867894"/>
              <a:ext cx="644648" cy="269257"/>
            </a:xfrm>
            <a:prstGeom prst="rect">
              <a:avLst/>
            </a:prstGeom>
            <a:noFill/>
          </p:spPr>
          <p:txBody>
            <a:bodyPr wrap="none" rtlCol="0">
              <a:spAutoFit/>
            </a:bodyPr>
            <a:lstStyle/>
            <a:p>
              <a:pPr defTabSz="914377">
                <a:buClrTx/>
              </a:pPr>
              <a:r>
                <a:rPr lang="en-US" sz="1733" kern="1200" dirty="0">
                  <a:solidFill>
                    <a:srgbClr val="FFFFFF"/>
                  </a:solidFill>
                  <a:latin typeface="Bebas Neue" charset="0"/>
                  <a:ea typeface="Bebas Neue" charset="0"/>
                  <a:cs typeface="Bebas Neue" charset="0"/>
                </a:rPr>
                <a:t>Pipelines</a:t>
              </a:r>
              <a:endParaRPr lang="ru-RU" sz="1733" kern="1200" dirty="0">
                <a:solidFill>
                  <a:srgbClr val="FFFFFF"/>
                </a:solidFill>
                <a:latin typeface="Bebas Neue" charset="0"/>
                <a:ea typeface="Bebas Neue" charset="0"/>
                <a:cs typeface="Bebas Neue" charset="0"/>
              </a:endParaRPr>
            </a:p>
          </p:txBody>
        </p:sp>
      </p:grpSp>
      <p:grpSp>
        <p:nvGrpSpPr>
          <p:cNvPr id="19" name="Группа 18"/>
          <p:cNvGrpSpPr/>
          <p:nvPr/>
        </p:nvGrpSpPr>
        <p:grpSpPr>
          <a:xfrm>
            <a:off x="6384032" y="1796820"/>
            <a:ext cx="4608512" cy="1091310"/>
            <a:chOff x="4788024" y="1347614"/>
            <a:chExt cx="3456384" cy="818482"/>
          </a:xfrm>
        </p:grpSpPr>
        <p:sp>
          <p:nvSpPr>
            <p:cNvPr id="15" name="TextBox 14"/>
            <p:cNvSpPr txBox="1"/>
            <p:nvPr/>
          </p:nvSpPr>
          <p:spPr>
            <a:xfrm>
              <a:off x="4788024" y="1662401"/>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Eigene Images bieten die Grundlage für Interne </a:t>
              </a:r>
              <a:r>
                <a:rPr lang="de-DE" sz="867" kern="1200" dirty="0" err="1">
                  <a:solidFill>
                    <a:srgbClr val="FFFFFF"/>
                  </a:solidFill>
                  <a:latin typeface="Open Sans" charset="0"/>
                  <a:ea typeface="Open Sans" charset="0"/>
                  <a:cs typeface="Open Sans" charset="0"/>
                </a:rPr>
                <a:t>Struckturen</a:t>
              </a:r>
              <a:r>
                <a:rPr lang="de-DE" sz="867" kern="1200" dirty="0">
                  <a:solidFill>
                    <a:srgbClr val="FFFFFF"/>
                  </a:solidFill>
                  <a:latin typeface="Open Sans" charset="0"/>
                  <a:ea typeface="Open Sans" charset="0"/>
                  <a:cs typeface="Open Sans" charset="0"/>
                </a:rPr>
                <a:t> und Werkzeuge die </a:t>
              </a:r>
              <a:r>
                <a:rPr lang="de-DE" sz="867" kern="1200" dirty="0" err="1">
                  <a:solidFill>
                    <a:srgbClr val="FFFFFF"/>
                  </a:solidFill>
                  <a:latin typeface="Open Sans" charset="0"/>
                  <a:ea typeface="Open Sans" charset="0"/>
                  <a:cs typeface="Open Sans" charset="0"/>
                </a:rPr>
                <a:t>local</a:t>
              </a:r>
              <a:r>
                <a:rPr lang="de-DE" sz="867" kern="1200" dirty="0">
                  <a:solidFill>
                    <a:srgbClr val="FFFFFF"/>
                  </a:solidFill>
                  <a:latin typeface="Open Sans" charset="0"/>
                  <a:ea typeface="Open Sans" charset="0"/>
                  <a:cs typeface="Open Sans" charset="0"/>
                </a:rPr>
                <a:t> aufgebaut und erweitert werden können ohne globale </a:t>
              </a:r>
              <a:r>
                <a:rPr lang="de-DE" sz="867" kern="1200" dirty="0" err="1">
                  <a:solidFill>
                    <a:srgbClr val="FFFFFF"/>
                  </a:solidFill>
                  <a:latin typeface="Open Sans" charset="0"/>
                  <a:ea typeface="Open Sans" charset="0"/>
                  <a:cs typeface="Open Sans" charset="0"/>
                </a:rPr>
                <a:t>ausführung</a:t>
              </a:r>
              <a:r>
                <a:rPr lang="de-DE" sz="867" kern="1200" dirty="0">
                  <a:solidFill>
                    <a:srgbClr val="FFFFFF"/>
                  </a:solidFill>
                  <a:latin typeface="Open Sans" charset="0"/>
                  <a:ea typeface="Open Sans" charset="0"/>
                  <a:cs typeface="Open Sans" charset="0"/>
                </a:rPr>
                <a:t> erfahren zu müssen.</a:t>
              </a:r>
            </a:p>
          </p:txBody>
        </p:sp>
        <p:sp>
          <p:nvSpPr>
            <p:cNvPr id="16" name="TextBox 15"/>
            <p:cNvSpPr txBox="1"/>
            <p:nvPr/>
          </p:nvSpPr>
          <p:spPr>
            <a:xfrm>
              <a:off x="4788024" y="1347614"/>
              <a:ext cx="1403269"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Interne Infrastruktur</a:t>
              </a:r>
            </a:p>
          </p:txBody>
        </p:sp>
      </p:grpSp>
      <p:grpSp>
        <p:nvGrpSpPr>
          <p:cNvPr id="22" name="Группа 21"/>
          <p:cNvGrpSpPr/>
          <p:nvPr/>
        </p:nvGrpSpPr>
        <p:grpSpPr>
          <a:xfrm>
            <a:off x="6395611" y="5157195"/>
            <a:ext cx="4608512" cy="891127"/>
            <a:chOff x="4796708" y="3867894"/>
            <a:chExt cx="3456384" cy="668345"/>
          </a:xfrm>
        </p:grpSpPr>
        <p:sp>
          <p:nvSpPr>
            <p:cNvPr id="17" name="TextBox 16"/>
            <p:cNvSpPr txBox="1"/>
            <p:nvPr/>
          </p:nvSpPr>
          <p:spPr>
            <a:xfrm>
              <a:off x="4796708" y="4182681"/>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Eigene Images erlaubt einem Unternehmen ihre Lösungen unbeschränkt </a:t>
              </a:r>
              <a:r>
                <a:rPr lang="de-DE" sz="867" kern="1200" dirty="0" err="1">
                  <a:solidFill>
                    <a:srgbClr val="FFFFFF"/>
                  </a:solidFill>
                  <a:latin typeface="Open Sans" charset="0"/>
                  <a:ea typeface="Open Sans" charset="0"/>
                  <a:cs typeface="Open Sans" charset="0"/>
                </a:rPr>
                <a:t>skallieren</a:t>
              </a:r>
              <a:r>
                <a:rPr lang="de-DE" sz="867" kern="1200" dirty="0">
                  <a:solidFill>
                    <a:srgbClr val="FFFFFF"/>
                  </a:solidFill>
                  <a:latin typeface="Open Sans" charset="0"/>
                  <a:ea typeface="Open Sans" charset="0"/>
                  <a:cs typeface="Open Sans" charset="0"/>
                </a:rPr>
                <a:t> zu können ohne manuelle Arbeit hierfür Aufwenden zu müssen.</a:t>
              </a:r>
            </a:p>
          </p:txBody>
        </p:sp>
        <p:sp>
          <p:nvSpPr>
            <p:cNvPr id="18" name="TextBox 17"/>
            <p:cNvSpPr txBox="1"/>
            <p:nvPr/>
          </p:nvSpPr>
          <p:spPr>
            <a:xfrm>
              <a:off x="4796708" y="3867894"/>
              <a:ext cx="977672"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Skalierbarkeit</a:t>
              </a:r>
            </a:p>
          </p:txBody>
        </p:sp>
      </p:grpSp>
    </p:spTree>
    <p:extLst>
      <p:ext uri="{BB962C8B-B14F-4D97-AF65-F5344CB8AC3E}">
        <p14:creationId xmlns:p14="http://schemas.microsoft.com/office/powerpoint/2010/main" val="112036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64</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122567" y="3905854"/>
            <a:ext cx="1828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033428" y="3012142"/>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467182" y="3905854"/>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4856802" y="2984817"/>
            <a:ext cx="9883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893259" y="3905166"/>
            <a:ext cx="40989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3978354"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101929"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031431"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4422638"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474982"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4862971"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4877897"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58145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893259"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10004884"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1980129" y="4182811"/>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sp>
        <p:nvSpPr>
          <p:cNvPr id="35" name="Textfeld 34">
            <a:extLst>
              <a:ext uri="{FF2B5EF4-FFF2-40B4-BE49-F238E27FC236}">
                <a16:creationId xmlns:a16="http://schemas.microsoft.com/office/drawing/2014/main" id="{20A06AB7-D089-0057-29FF-D98FE252B971}"/>
              </a:ext>
            </a:extLst>
          </p:cNvPr>
          <p:cNvSpPr txBox="1"/>
          <p:nvPr/>
        </p:nvSpPr>
        <p:spPr>
          <a:xfrm>
            <a:off x="2775924" y="2077076"/>
            <a:ext cx="161775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Ohne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Konsolenausgabe</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4393675" y="4182812"/>
            <a:ext cx="1994457"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Portangabe</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4879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636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Images</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2564645" y="39104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228238" y="2600296"/>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5350988" y="243288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4660662"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917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893039" y="3075057"/>
            <a:ext cx="640592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build [OPTIONS] PATH | URL | -</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65</a:t>
              </a:r>
            </a:p>
          </p:txBody>
        </p:sp>
      </p:grpSp>
    </p:spTree>
    <p:extLst>
      <p:ext uri="{BB962C8B-B14F-4D97-AF65-F5344CB8AC3E}">
        <p14:creationId xmlns:p14="http://schemas.microsoft.com/office/powerpoint/2010/main" val="3407884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893039" y="3075057"/>
            <a:ext cx="640592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build [OPTIONS] PATH | URL | -</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66</a:t>
              </a:r>
            </a:p>
          </p:txBody>
        </p:sp>
      </p:grpSp>
      <p:cxnSp>
        <p:nvCxnSpPr>
          <p:cNvPr id="7" name="Gerader Verbinder 6">
            <a:extLst>
              <a:ext uri="{FF2B5EF4-FFF2-40B4-BE49-F238E27FC236}">
                <a16:creationId xmlns:a16="http://schemas.microsoft.com/office/drawing/2014/main" id="{AC22BC66-9535-01FE-B0A6-BF0407D53BD7}"/>
              </a:ext>
            </a:extLst>
          </p:cNvPr>
          <p:cNvCxnSpPr>
            <a:cxnSpLocks/>
          </p:cNvCxnSpPr>
          <p:nvPr/>
        </p:nvCxnSpPr>
        <p:spPr>
          <a:xfrm>
            <a:off x="2962275" y="3899228"/>
            <a:ext cx="22240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28C0E1E1-3062-83F9-5C0E-F7DDCE9547F5}"/>
              </a:ext>
            </a:extLst>
          </p:cNvPr>
          <p:cNvSpPr txBox="1"/>
          <p:nvPr/>
        </p:nvSpPr>
        <p:spPr>
          <a:xfrm>
            <a:off x="2893039" y="4176185"/>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cxnSp>
        <p:nvCxnSpPr>
          <p:cNvPr id="9" name="Gerader Verbinder 8">
            <a:extLst>
              <a:ext uri="{FF2B5EF4-FFF2-40B4-BE49-F238E27FC236}">
                <a16:creationId xmlns:a16="http://schemas.microsoft.com/office/drawing/2014/main" id="{32A6D0EB-7613-D1ED-A633-C32505B2BBEC}"/>
              </a:ext>
            </a:extLst>
          </p:cNvPr>
          <p:cNvCxnSpPr>
            <a:cxnSpLocks/>
          </p:cNvCxnSpPr>
          <p:nvPr/>
        </p:nvCxnSpPr>
        <p:spPr>
          <a:xfrm flipV="1">
            <a:off x="3477555" y="3903794"/>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95D360E7-F853-05F9-0CB4-2EBAEC4518F3}"/>
              </a:ext>
            </a:extLst>
          </p:cNvPr>
          <p:cNvCxnSpPr>
            <a:cxnSpLocks/>
          </p:cNvCxnSpPr>
          <p:nvPr/>
        </p:nvCxnSpPr>
        <p:spPr>
          <a:xfrm flipV="1">
            <a:off x="5186363" y="365786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A862CCEF-63ED-7660-8E5E-F4D00F434E24}"/>
              </a:ext>
            </a:extLst>
          </p:cNvPr>
          <p:cNvCxnSpPr>
            <a:cxnSpLocks/>
          </p:cNvCxnSpPr>
          <p:nvPr/>
        </p:nvCxnSpPr>
        <p:spPr>
          <a:xfrm flipV="1">
            <a:off x="2987852" y="364674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A73AD43-43BA-CFE8-F7A2-8ADBD1128E6F}"/>
              </a:ext>
            </a:extLst>
          </p:cNvPr>
          <p:cNvCxnSpPr>
            <a:cxnSpLocks/>
          </p:cNvCxnSpPr>
          <p:nvPr/>
        </p:nvCxnSpPr>
        <p:spPr>
          <a:xfrm>
            <a:off x="5163689" y="2903398"/>
            <a:ext cx="16278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A47EF982-3FD4-15BB-E40F-11C10E358A05}"/>
              </a:ext>
            </a:extLst>
          </p:cNvPr>
          <p:cNvCxnSpPr>
            <a:cxnSpLocks/>
          </p:cNvCxnSpPr>
          <p:nvPr/>
        </p:nvCxnSpPr>
        <p:spPr>
          <a:xfrm flipV="1">
            <a:off x="5184784" y="2876163"/>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23D94AC1-BEFF-CFE0-BF3B-D7C9DA1C7A55}"/>
              </a:ext>
            </a:extLst>
          </p:cNvPr>
          <p:cNvCxnSpPr>
            <a:cxnSpLocks/>
          </p:cNvCxnSpPr>
          <p:nvPr/>
        </p:nvCxnSpPr>
        <p:spPr>
          <a:xfrm flipV="1">
            <a:off x="6791553" y="2876163"/>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C6F05DA5-C960-1AF9-3D7E-D134D538B5BD}"/>
              </a:ext>
            </a:extLst>
          </p:cNvPr>
          <p:cNvSpPr txBox="1"/>
          <p:nvPr/>
        </p:nvSpPr>
        <p:spPr>
          <a:xfrm>
            <a:off x="5408108" y="2006875"/>
            <a:ext cx="205697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Optionen </a:t>
            </a:r>
            <a:r>
              <a:rPr kumimoji="0" lang="de-DE" sz="1400" b="0" i="0" u="none" strike="noStrike" kern="0" cap="none" spc="0" normalizeH="0" baseline="0" noProof="0" dirty="0" err="1">
                <a:ln>
                  <a:noFill/>
                </a:ln>
                <a:solidFill>
                  <a:srgbClr val="000000"/>
                </a:solidFill>
                <a:effectLst/>
                <a:uLnTx/>
                <a:uFillTx/>
                <a:latin typeface="Arial"/>
                <a:cs typeface="Arial"/>
                <a:sym typeface="Arial"/>
              </a:rPr>
              <a:t>Build</a:t>
            </a:r>
            <a:r>
              <a:rPr kumimoji="0" lang="de-DE" sz="1400" b="0" i="0" u="none" strike="noStrike" kern="0" cap="none" spc="0" normalizeH="0" baseline="0" noProof="0" dirty="0">
                <a:ln>
                  <a:noFill/>
                </a:ln>
                <a:solidFill>
                  <a:srgbClr val="000000"/>
                </a:solidFill>
                <a:effectLst/>
                <a:uLnTx/>
                <a:uFillTx/>
                <a:latin typeface="Arial"/>
                <a:cs typeface="Arial"/>
                <a:sym typeface="Arial"/>
              </a:rPr>
              <a:t> Prozess</a:t>
            </a:r>
          </a:p>
        </p:txBody>
      </p:sp>
      <p:cxnSp>
        <p:nvCxnSpPr>
          <p:cNvPr id="18" name="Gerader Verbinder 17">
            <a:extLst>
              <a:ext uri="{FF2B5EF4-FFF2-40B4-BE49-F238E27FC236}">
                <a16:creationId xmlns:a16="http://schemas.microsoft.com/office/drawing/2014/main" id="{71C7A6C9-E36C-46FE-04CB-A8D79041FA48}"/>
              </a:ext>
            </a:extLst>
          </p:cNvPr>
          <p:cNvCxnSpPr>
            <a:cxnSpLocks/>
          </p:cNvCxnSpPr>
          <p:nvPr/>
        </p:nvCxnSpPr>
        <p:spPr>
          <a:xfrm flipV="1">
            <a:off x="5657875" y="2351464"/>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196C66F-2EFD-5662-0B50-B2C3F1800792}"/>
              </a:ext>
            </a:extLst>
          </p:cNvPr>
          <p:cNvCxnSpPr>
            <a:cxnSpLocks/>
          </p:cNvCxnSpPr>
          <p:nvPr/>
        </p:nvCxnSpPr>
        <p:spPr>
          <a:xfrm>
            <a:off x="6748251" y="3899228"/>
            <a:ext cx="255070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68FBDFCE-A07A-E7D6-D40B-3D83B93378D0}"/>
              </a:ext>
            </a:extLst>
          </p:cNvPr>
          <p:cNvSpPr txBox="1"/>
          <p:nvPr/>
        </p:nvSpPr>
        <p:spPr>
          <a:xfrm>
            <a:off x="6679015" y="4176185"/>
            <a:ext cx="8210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Zielpfad</a:t>
            </a:r>
          </a:p>
        </p:txBody>
      </p:sp>
      <p:cxnSp>
        <p:nvCxnSpPr>
          <p:cNvPr id="22" name="Gerader Verbinder 21">
            <a:extLst>
              <a:ext uri="{FF2B5EF4-FFF2-40B4-BE49-F238E27FC236}">
                <a16:creationId xmlns:a16="http://schemas.microsoft.com/office/drawing/2014/main" id="{E957DEC3-EA91-95C2-FBE2-8BAA6BEFC5F9}"/>
              </a:ext>
            </a:extLst>
          </p:cNvPr>
          <p:cNvCxnSpPr>
            <a:cxnSpLocks/>
          </p:cNvCxnSpPr>
          <p:nvPr/>
        </p:nvCxnSpPr>
        <p:spPr>
          <a:xfrm flipV="1">
            <a:off x="7263531" y="3903794"/>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CE98ECE7-9473-F0CF-4D16-5C8FEBBD04FF}"/>
              </a:ext>
            </a:extLst>
          </p:cNvPr>
          <p:cNvCxnSpPr>
            <a:cxnSpLocks/>
          </p:cNvCxnSpPr>
          <p:nvPr/>
        </p:nvCxnSpPr>
        <p:spPr>
          <a:xfrm flipV="1">
            <a:off x="9298960" y="365786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364E7BDC-0DC5-B4D3-9A94-8DDD566E75EB}"/>
              </a:ext>
            </a:extLst>
          </p:cNvPr>
          <p:cNvCxnSpPr>
            <a:cxnSpLocks/>
          </p:cNvCxnSpPr>
          <p:nvPr/>
        </p:nvCxnSpPr>
        <p:spPr>
          <a:xfrm flipV="1">
            <a:off x="6773828" y="364674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130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41879" y="1100019"/>
            <a:ext cx="2108269" cy="564322"/>
          </a:xfrm>
          <a:prstGeom prst="rect">
            <a:avLst/>
          </a:prstGeom>
          <a:noFill/>
        </p:spPr>
        <p:txBody>
          <a:bodyPr wrap="none" rtlCol="0">
            <a:spAutoFit/>
          </a:bodyPr>
          <a:lstStyle/>
          <a:p>
            <a:pPr algn="ctr" defTabSz="914377">
              <a:buClrTx/>
            </a:pPr>
            <a:r>
              <a:rPr lang="en-US" sz="3067" kern="1200" dirty="0">
                <a:solidFill>
                  <a:srgbClr val="383838"/>
                </a:solidFill>
                <a:latin typeface="Bebas Neue" charset="0"/>
                <a:ea typeface="Bebas Neue" charset="0"/>
                <a:cs typeface="Bebas Neue" charset="0"/>
              </a:rPr>
              <a:t>Best practices</a:t>
            </a:r>
            <a:endParaRPr lang="ru-RU" sz="3067" kern="1200" dirty="0">
              <a:solidFill>
                <a:srgbClr val="383838"/>
              </a:solidFill>
              <a:latin typeface="Bebas Neue" charset="0"/>
              <a:ea typeface="Bebas Neue" charset="0"/>
              <a:cs typeface="Bebas Neue" charset="0"/>
            </a:endParaRPr>
          </a:p>
        </p:txBody>
      </p:sp>
      <p:sp>
        <p:nvSpPr>
          <p:cNvPr id="8" name="TextBox 7"/>
          <p:cNvSpPr txBox="1"/>
          <p:nvPr/>
        </p:nvSpPr>
        <p:spPr>
          <a:xfrm>
            <a:off x="4908286" y="1580775"/>
            <a:ext cx="2375431" cy="284822"/>
          </a:xfrm>
          <a:prstGeom prst="rect">
            <a:avLst/>
          </a:prstGeom>
          <a:noFill/>
        </p:spPr>
        <p:txBody>
          <a:bodyPr wrap="square" rtlCol="0">
            <a:spAutoFit/>
          </a:bodyPr>
          <a:lstStyle/>
          <a:p>
            <a:pPr algn="ctr" defTabSz="914377">
              <a:lnSpc>
                <a:spcPct val="150000"/>
              </a:lnSpc>
              <a:buClrTx/>
            </a:pPr>
            <a:r>
              <a:rPr lang="de-DE" sz="933" kern="1200" dirty="0">
                <a:solidFill>
                  <a:srgbClr val="FFFFFF">
                    <a:lumMod val="50000"/>
                  </a:srgbClr>
                </a:solidFill>
                <a:latin typeface="Open Sans" charset="0"/>
                <a:ea typeface="Open Sans" charset="0"/>
                <a:cs typeface="Open Sans" charset="0"/>
              </a:rPr>
              <a:t>Das wichtigste zuerst</a:t>
            </a:r>
          </a:p>
        </p:txBody>
      </p:sp>
      <p:grpSp>
        <p:nvGrpSpPr>
          <p:cNvPr id="22" name="Группа 21"/>
          <p:cNvGrpSpPr/>
          <p:nvPr/>
        </p:nvGrpSpPr>
        <p:grpSpPr>
          <a:xfrm>
            <a:off x="8413372" y="2799982"/>
            <a:ext cx="2638899" cy="1073349"/>
            <a:chOff x="6310029" y="2099987"/>
            <a:chExt cx="1979174" cy="805012"/>
          </a:xfrm>
        </p:grpSpPr>
        <p:sp>
          <p:nvSpPr>
            <p:cNvPr id="17" name="TextBox 16"/>
            <p:cNvSpPr txBox="1"/>
            <p:nvPr/>
          </p:nvSpPr>
          <p:spPr>
            <a:xfrm>
              <a:off x="6310029" y="2099987"/>
              <a:ext cx="1278235" cy="284742"/>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Keine Alternativen</a:t>
              </a:r>
            </a:p>
          </p:txBody>
        </p:sp>
        <p:sp>
          <p:nvSpPr>
            <p:cNvPr id="18" name="TextBox 17"/>
            <p:cNvSpPr txBox="1"/>
            <p:nvPr/>
          </p:nvSpPr>
          <p:spPr>
            <a:xfrm>
              <a:off x="6310029" y="2435014"/>
              <a:ext cx="197917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Jedes eigenen Image sollte einheitliche Verwendung finden. Es ist davon abzuraten manuelle Lösungen für das Image zu pflegen.</a:t>
              </a:r>
            </a:p>
          </p:txBody>
        </p:sp>
      </p:grpSp>
      <p:grpSp>
        <p:nvGrpSpPr>
          <p:cNvPr id="23" name="Группа 22"/>
          <p:cNvGrpSpPr/>
          <p:nvPr/>
        </p:nvGrpSpPr>
        <p:grpSpPr>
          <a:xfrm>
            <a:off x="8441013" y="4265409"/>
            <a:ext cx="2638899" cy="1073349"/>
            <a:chOff x="6330760" y="3199058"/>
            <a:chExt cx="1979174" cy="805012"/>
          </a:xfrm>
        </p:grpSpPr>
        <p:sp>
          <p:nvSpPr>
            <p:cNvPr id="19" name="TextBox 18"/>
            <p:cNvSpPr txBox="1"/>
            <p:nvPr/>
          </p:nvSpPr>
          <p:spPr>
            <a:xfrm>
              <a:off x="6330760" y="3199058"/>
              <a:ext cx="1066638" cy="284742"/>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Spezialisierung</a:t>
              </a:r>
            </a:p>
          </p:txBody>
        </p:sp>
        <p:sp>
          <p:nvSpPr>
            <p:cNvPr id="20" name="TextBox 19"/>
            <p:cNvSpPr txBox="1"/>
            <p:nvPr/>
          </p:nvSpPr>
          <p:spPr>
            <a:xfrm>
              <a:off x="6330760" y="3534085"/>
              <a:ext cx="197917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Ein Image ist ein Baustein. Dies bedeutet das keine zwei oder drei Teile einer Anwendung in ein gemeinsames Image gehören.</a:t>
              </a:r>
            </a:p>
          </p:txBody>
        </p:sp>
      </p:grpSp>
      <p:grpSp>
        <p:nvGrpSpPr>
          <p:cNvPr id="12" name="Группа 11"/>
          <p:cNvGrpSpPr/>
          <p:nvPr/>
        </p:nvGrpSpPr>
        <p:grpSpPr>
          <a:xfrm>
            <a:off x="1154793" y="2836315"/>
            <a:ext cx="2638899" cy="1258014"/>
            <a:chOff x="866095" y="2127237"/>
            <a:chExt cx="1979174" cy="943511"/>
          </a:xfrm>
        </p:grpSpPr>
        <p:sp>
          <p:nvSpPr>
            <p:cNvPr id="25" name="TextBox 24"/>
            <p:cNvSpPr txBox="1"/>
            <p:nvPr/>
          </p:nvSpPr>
          <p:spPr>
            <a:xfrm>
              <a:off x="1322977" y="2127237"/>
              <a:ext cx="1522292" cy="284742"/>
            </a:xfrm>
            <a:prstGeom prst="rect">
              <a:avLst/>
            </a:prstGeom>
            <a:noFill/>
          </p:spPr>
          <p:txBody>
            <a:bodyPr wrap="none" rtlCol="0">
              <a:spAutoFit/>
            </a:bodyPr>
            <a:lstStyle/>
            <a:p>
              <a:pPr algn="r" defTabSz="914377">
                <a:buClrTx/>
              </a:pPr>
              <a:r>
                <a:rPr lang="en-US" sz="1867" kern="1200" dirty="0">
                  <a:latin typeface="Bebas Neue" charset="0"/>
                  <a:ea typeface="Bebas Neue" charset="0"/>
                  <a:cs typeface="Bebas Neue" charset="0"/>
                </a:rPr>
                <a:t>Environment Variables</a:t>
              </a:r>
              <a:endParaRPr lang="ru-RU" sz="1867" kern="1200" dirty="0">
                <a:latin typeface="Bebas Neue" charset="0"/>
                <a:ea typeface="Bebas Neue" charset="0"/>
                <a:cs typeface="Bebas Neue" charset="0"/>
              </a:endParaRPr>
            </a:p>
          </p:txBody>
        </p:sp>
        <p:sp>
          <p:nvSpPr>
            <p:cNvPr id="26" name="TextBox 25"/>
            <p:cNvSpPr txBox="1"/>
            <p:nvPr/>
          </p:nvSpPr>
          <p:spPr>
            <a:xfrm>
              <a:off x="866095" y="2462264"/>
              <a:ext cx="1979174" cy="608484"/>
            </a:xfrm>
            <a:prstGeom prst="rect">
              <a:avLst/>
            </a:prstGeom>
            <a:noFill/>
          </p:spPr>
          <p:txBody>
            <a:bodyPr wrap="square" rtlCol="0">
              <a:spAutoFit/>
            </a:bodyPr>
            <a:lstStyle/>
            <a:p>
              <a:pPr algn="r" defTabSz="914377">
                <a:lnSpc>
                  <a:spcPct val="150000"/>
                </a:lnSpc>
                <a:buClrTx/>
              </a:pPr>
              <a:r>
                <a:rPr lang="de-DE" sz="800" kern="1200" dirty="0">
                  <a:solidFill>
                    <a:srgbClr val="FFFFFF">
                      <a:lumMod val="50000"/>
                    </a:srgbClr>
                  </a:solidFill>
                  <a:latin typeface="Open Sans" charset="0"/>
                  <a:ea typeface="Open Sans" charset="0"/>
                  <a:cs typeface="Open Sans" charset="0"/>
                </a:rPr>
                <a:t>Nichts ist schlimmer als 10 leicht angepasste Standard Lösungen. Effizienter und sicherer ist es wenn alle Einstellungen in einer ENV Datei geschehen.</a:t>
              </a:r>
            </a:p>
          </p:txBody>
        </p:sp>
      </p:grpSp>
      <p:grpSp>
        <p:nvGrpSpPr>
          <p:cNvPr id="21" name="Группа 20"/>
          <p:cNvGrpSpPr/>
          <p:nvPr/>
        </p:nvGrpSpPr>
        <p:grpSpPr>
          <a:xfrm>
            <a:off x="1154793" y="4301743"/>
            <a:ext cx="2638899" cy="1073349"/>
            <a:chOff x="866095" y="3226308"/>
            <a:chExt cx="1979174" cy="805012"/>
          </a:xfrm>
        </p:grpSpPr>
        <p:sp>
          <p:nvSpPr>
            <p:cNvPr id="27" name="TextBox 26"/>
            <p:cNvSpPr txBox="1"/>
            <p:nvPr/>
          </p:nvSpPr>
          <p:spPr>
            <a:xfrm>
              <a:off x="1790653" y="3226308"/>
              <a:ext cx="1054616" cy="284742"/>
            </a:xfrm>
            <a:prstGeom prst="rect">
              <a:avLst/>
            </a:prstGeom>
            <a:noFill/>
          </p:spPr>
          <p:txBody>
            <a:bodyPr wrap="none" rtlCol="0">
              <a:spAutoFit/>
            </a:bodyPr>
            <a:lstStyle/>
            <a:p>
              <a:pPr algn="r" defTabSz="914377">
                <a:buClrTx/>
              </a:pPr>
              <a:r>
                <a:rPr lang="de-DE" sz="1867" kern="1200" dirty="0">
                  <a:latin typeface="Bebas Neue" charset="0"/>
                  <a:ea typeface="Bebas Neue" charset="0"/>
                  <a:cs typeface="Bebas Neue" charset="0"/>
                </a:rPr>
                <a:t>Dokumentation</a:t>
              </a:r>
            </a:p>
          </p:txBody>
        </p:sp>
        <p:sp>
          <p:nvSpPr>
            <p:cNvPr id="28" name="TextBox 27"/>
            <p:cNvSpPr txBox="1"/>
            <p:nvPr/>
          </p:nvSpPr>
          <p:spPr>
            <a:xfrm>
              <a:off x="866095" y="3561335"/>
              <a:ext cx="1979174" cy="469985"/>
            </a:xfrm>
            <a:prstGeom prst="rect">
              <a:avLst/>
            </a:prstGeom>
            <a:noFill/>
          </p:spPr>
          <p:txBody>
            <a:bodyPr wrap="square" rtlCol="0">
              <a:spAutoFit/>
            </a:bodyPr>
            <a:lstStyle/>
            <a:p>
              <a:pPr algn="r" defTabSz="914377">
                <a:lnSpc>
                  <a:spcPct val="150000"/>
                </a:lnSpc>
                <a:buClrTx/>
              </a:pPr>
              <a:r>
                <a:rPr lang="de-DE" sz="800" kern="1200" dirty="0">
                  <a:solidFill>
                    <a:srgbClr val="FFFFFF">
                      <a:lumMod val="50000"/>
                    </a:srgbClr>
                  </a:solidFill>
                  <a:latin typeface="Open Sans" charset="0"/>
                  <a:ea typeface="Open Sans" charset="0"/>
                  <a:cs typeface="Open Sans" charset="0"/>
                </a:rPr>
                <a:t>Ein gutes Zusammenspiel zwischen Entwicklung und Umsetzung ist es das dass gesamte Image vollständig Dokumentiert ist.</a:t>
              </a:r>
            </a:p>
          </p:txBody>
        </p:sp>
      </p:grpSp>
      <p:grpSp>
        <p:nvGrpSpPr>
          <p:cNvPr id="2" name="Группа 1"/>
          <p:cNvGrpSpPr/>
          <p:nvPr/>
        </p:nvGrpSpPr>
        <p:grpSpPr>
          <a:xfrm>
            <a:off x="4449195" y="2642719"/>
            <a:ext cx="1646805" cy="1647984"/>
            <a:chOff x="3336896" y="1982039"/>
            <a:chExt cx="1235104" cy="1235988"/>
          </a:xfrm>
        </p:grpSpPr>
        <p:sp>
          <p:nvSpPr>
            <p:cNvPr id="13" name="Полилиния 12"/>
            <p:cNvSpPr/>
            <p:nvPr/>
          </p:nvSpPr>
          <p:spPr>
            <a:xfrm>
              <a:off x="3336896"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29" name="Группа 28"/>
            <p:cNvGrpSpPr/>
            <p:nvPr/>
          </p:nvGrpSpPr>
          <p:grpSpPr>
            <a:xfrm>
              <a:off x="3946553" y="2557130"/>
              <a:ext cx="331702" cy="327904"/>
              <a:chOff x="8228539" y="1356902"/>
              <a:chExt cx="415925" cy="411163"/>
            </a:xfrm>
            <a:solidFill>
              <a:schemeClr val="bg1"/>
            </a:solidFill>
          </p:grpSpPr>
          <p:sp>
            <p:nvSpPr>
              <p:cNvPr id="30"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1"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2"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3"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4"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9" name="Группа 8"/>
          <p:cNvGrpSpPr/>
          <p:nvPr/>
        </p:nvGrpSpPr>
        <p:grpSpPr>
          <a:xfrm>
            <a:off x="6138707" y="2642719"/>
            <a:ext cx="1646805" cy="1647984"/>
            <a:chOff x="4604030" y="1982039"/>
            <a:chExt cx="1235104" cy="1235988"/>
          </a:xfrm>
        </p:grpSpPr>
        <p:sp>
          <p:nvSpPr>
            <p:cNvPr id="14" name="Полилиния 13"/>
            <p:cNvSpPr/>
            <p:nvPr/>
          </p:nvSpPr>
          <p:spPr>
            <a:xfrm flipH="1">
              <a:off x="4604030"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5" name="Freeform 110"/>
            <p:cNvSpPr>
              <a:spLocks noChangeArrowheads="1"/>
            </p:cNvSpPr>
            <p:nvPr/>
          </p:nvSpPr>
          <p:spPr bwMode="auto">
            <a:xfrm>
              <a:off x="4976810" y="2557131"/>
              <a:ext cx="327904" cy="327904"/>
            </a:xfrm>
            <a:custGeom>
              <a:avLst/>
              <a:gdLst>
                <a:gd name="T0" fmla="*/ 578 w 1156"/>
                <a:gd name="T1" fmla="*/ 1154 h 1155"/>
                <a:gd name="T2" fmla="*/ 578 w 1156"/>
                <a:gd name="T3" fmla="*/ 0 h 1155"/>
                <a:gd name="T4" fmla="*/ 578 w 1156"/>
                <a:gd name="T5" fmla="*/ 1154 h 1155"/>
                <a:gd name="T6" fmla="*/ 578 w 1156"/>
                <a:gd name="T7" fmla="*/ 55 h 1155"/>
                <a:gd name="T8" fmla="*/ 578 w 1156"/>
                <a:gd name="T9" fmla="*/ 1099 h 1155"/>
                <a:gd name="T10" fmla="*/ 578 w 1156"/>
                <a:gd name="T11" fmla="*/ 55 h 1155"/>
                <a:gd name="T12" fmla="*/ 798 w 1156"/>
                <a:gd name="T13" fmla="*/ 920 h 1155"/>
                <a:gd name="T14" fmla="*/ 715 w 1156"/>
                <a:gd name="T15" fmla="*/ 700 h 1155"/>
                <a:gd name="T16" fmla="*/ 894 w 1156"/>
                <a:gd name="T17" fmla="*/ 700 h 1155"/>
                <a:gd name="T18" fmla="*/ 894 w 1156"/>
                <a:gd name="T19" fmla="*/ 879 h 1155"/>
                <a:gd name="T20" fmla="*/ 798 w 1156"/>
                <a:gd name="T21" fmla="*/ 714 h 1155"/>
                <a:gd name="T22" fmla="*/ 756 w 1156"/>
                <a:gd name="T23" fmla="*/ 742 h 1155"/>
                <a:gd name="T24" fmla="*/ 853 w 1156"/>
                <a:gd name="T25" fmla="*/ 838 h 1155"/>
                <a:gd name="T26" fmla="*/ 853 w 1156"/>
                <a:gd name="T27" fmla="*/ 742 h 1155"/>
                <a:gd name="T28" fmla="*/ 358 w 1156"/>
                <a:gd name="T29" fmla="*/ 920 h 1155"/>
                <a:gd name="T30" fmla="*/ 275 w 1156"/>
                <a:gd name="T31" fmla="*/ 879 h 1155"/>
                <a:gd name="T32" fmla="*/ 358 w 1156"/>
                <a:gd name="T33" fmla="*/ 659 h 1155"/>
                <a:gd name="T34" fmla="*/ 495 w 1156"/>
                <a:gd name="T35" fmla="*/ 797 h 1155"/>
                <a:gd name="T36" fmla="*/ 358 w 1156"/>
                <a:gd name="T37" fmla="*/ 920 h 1155"/>
                <a:gd name="T38" fmla="*/ 358 w 1156"/>
                <a:gd name="T39" fmla="*/ 714 h 1155"/>
                <a:gd name="T40" fmla="*/ 316 w 1156"/>
                <a:gd name="T41" fmla="*/ 838 h 1155"/>
                <a:gd name="T42" fmla="*/ 440 w 1156"/>
                <a:gd name="T43" fmla="*/ 797 h 1155"/>
                <a:gd name="T44" fmla="*/ 358 w 1156"/>
                <a:gd name="T45" fmla="*/ 714 h 1155"/>
                <a:gd name="T46" fmla="*/ 591 w 1156"/>
                <a:gd name="T47" fmla="*/ 700 h 1155"/>
                <a:gd name="T48" fmla="*/ 495 w 1156"/>
                <a:gd name="T49" fmla="*/ 482 h 1155"/>
                <a:gd name="T50" fmla="*/ 674 w 1156"/>
                <a:gd name="T51" fmla="*/ 482 h 1155"/>
                <a:gd name="T52" fmla="*/ 674 w 1156"/>
                <a:gd name="T53" fmla="*/ 659 h 1155"/>
                <a:gd name="T54" fmla="*/ 591 w 1156"/>
                <a:gd name="T55" fmla="*/ 495 h 1155"/>
                <a:gd name="T56" fmla="*/ 536 w 1156"/>
                <a:gd name="T57" fmla="*/ 523 h 1155"/>
                <a:gd name="T58" fmla="*/ 633 w 1156"/>
                <a:gd name="T59" fmla="*/ 618 h 1155"/>
                <a:gd name="T60" fmla="*/ 633 w 1156"/>
                <a:gd name="T61" fmla="*/ 523 h 1155"/>
                <a:gd name="T62" fmla="*/ 798 w 1156"/>
                <a:gd name="T63" fmla="*/ 482 h 1155"/>
                <a:gd name="T64" fmla="*/ 715 w 1156"/>
                <a:gd name="T65" fmla="*/ 440 h 1155"/>
                <a:gd name="T66" fmla="*/ 798 w 1156"/>
                <a:gd name="T67" fmla="*/ 234 h 1155"/>
                <a:gd name="T68" fmla="*/ 921 w 1156"/>
                <a:gd name="T69" fmla="*/ 358 h 1155"/>
                <a:gd name="T70" fmla="*/ 798 w 1156"/>
                <a:gd name="T71" fmla="*/ 482 h 1155"/>
                <a:gd name="T72" fmla="*/ 798 w 1156"/>
                <a:gd name="T73" fmla="*/ 289 h 1155"/>
                <a:gd name="T74" fmla="*/ 756 w 1156"/>
                <a:gd name="T75" fmla="*/ 413 h 1155"/>
                <a:gd name="T76" fmla="*/ 866 w 1156"/>
                <a:gd name="T77" fmla="*/ 358 h 1155"/>
                <a:gd name="T78" fmla="*/ 798 w 1156"/>
                <a:gd name="T79" fmla="*/ 289 h 1155"/>
                <a:gd name="T80" fmla="*/ 358 w 1156"/>
                <a:gd name="T81" fmla="*/ 482 h 1155"/>
                <a:gd name="T82" fmla="*/ 275 w 1156"/>
                <a:gd name="T83" fmla="*/ 262 h 1155"/>
                <a:gd name="T84" fmla="*/ 454 w 1156"/>
                <a:gd name="T85" fmla="*/ 262 h 1155"/>
                <a:gd name="T86" fmla="*/ 454 w 1156"/>
                <a:gd name="T87" fmla="*/ 440 h 1155"/>
                <a:gd name="T88" fmla="*/ 358 w 1156"/>
                <a:gd name="T89" fmla="*/ 289 h 1155"/>
                <a:gd name="T90" fmla="*/ 316 w 1156"/>
                <a:gd name="T91" fmla="*/ 303 h 1155"/>
                <a:gd name="T92" fmla="*/ 413 w 1156"/>
                <a:gd name="T93" fmla="*/ 413 h 1155"/>
                <a:gd name="T94" fmla="*/ 413 w 1156"/>
                <a:gd name="T95" fmla="*/ 303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6" h="1155">
                  <a:moveTo>
                    <a:pt x="578" y="1154"/>
                  </a:moveTo>
                  <a:lnTo>
                    <a:pt x="578" y="1154"/>
                  </a:lnTo>
                  <a:cubicBezTo>
                    <a:pt x="261" y="1154"/>
                    <a:pt x="0" y="893"/>
                    <a:pt x="0" y="577"/>
                  </a:cubicBezTo>
                  <a:cubicBezTo>
                    <a:pt x="0" y="262"/>
                    <a:pt x="261" y="0"/>
                    <a:pt x="578" y="0"/>
                  </a:cubicBezTo>
                  <a:cubicBezTo>
                    <a:pt x="908" y="0"/>
                    <a:pt x="1155" y="262"/>
                    <a:pt x="1155" y="577"/>
                  </a:cubicBezTo>
                  <a:cubicBezTo>
                    <a:pt x="1155" y="893"/>
                    <a:pt x="908" y="1154"/>
                    <a:pt x="578" y="1154"/>
                  </a:cubicBezTo>
                  <a:close/>
                  <a:moveTo>
                    <a:pt x="578" y="55"/>
                  </a:moveTo>
                  <a:lnTo>
                    <a:pt x="578" y="55"/>
                  </a:lnTo>
                  <a:cubicBezTo>
                    <a:pt x="289" y="55"/>
                    <a:pt x="55" y="289"/>
                    <a:pt x="55" y="577"/>
                  </a:cubicBezTo>
                  <a:cubicBezTo>
                    <a:pt x="55" y="865"/>
                    <a:pt x="289" y="1099"/>
                    <a:pt x="578" y="1099"/>
                  </a:cubicBezTo>
                  <a:cubicBezTo>
                    <a:pt x="866" y="1099"/>
                    <a:pt x="1100" y="865"/>
                    <a:pt x="1100" y="577"/>
                  </a:cubicBezTo>
                  <a:cubicBezTo>
                    <a:pt x="1100" y="289"/>
                    <a:pt x="866" y="55"/>
                    <a:pt x="578" y="55"/>
                  </a:cubicBezTo>
                  <a:close/>
                  <a:moveTo>
                    <a:pt x="798" y="920"/>
                  </a:moveTo>
                  <a:lnTo>
                    <a:pt x="798" y="920"/>
                  </a:lnTo>
                  <a:cubicBezTo>
                    <a:pt x="770" y="920"/>
                    <a:pt x="743" y="907"/>
                    <a:pt x="715" y="879"/>
                  </a:cubicBezTo>
                  <a:cubicBezTo>
                    <a:pt x="660" y="838"/>
                    <a:pt x="660" y="755"/>
                    <a:pt x="715" y="700"/>
                  </a:cubicBezTo>
                  <a:cubicBezTo>
                    <a:pt x="743" y="673"/>
                    <a:pt x="770" y="659"/>
                    <a:pt x="798" y="659"/>
                  </a:cubicBezTo>
                  <a:cubicBezTo>
                    <a:pt x="839" y="659"/>
                    <a:pt x="866" y="673"/>
                    <a:pt x="894" y="700"/>
                  </a:cubicBezTo>
                  <a:cubicBezTo>
                    <a:pt x="921" y="728"/>
                    <a:pt x="921" y="755"/>
                    <a:pt x="921" y="797"/>
                  </a:cubicBezTo>
                  <a:cubicBezTo>
                    <a:pt x="921" y="824"/>
                    <a:pt x="921" y="852"/>
                    <a:pt x="894" y="879"/>
                  </a:cubicBezTo>
                  <a:cubicBezTo>
                    <a:pt x="866" y="907"/>
                    <a:pt x="839" y="920"/>
                    <a:pt x="798" y="920"/>
                  </a:cubicBezTo>
                  <a:close/>
                  <a:moveTo>
                    <a:pt x="798" y="714"/>
                  </a:moveTo>
                  <a:lnTo>
                    <a:pt x="798" y="714"/>
                  </a:lnTo>
                  <a:cubicBezTo>
                    <a:pt x="784" y="714"/>
                    <a:pt x="770" y="728"/>
                    <a:pt x="756" y="742"/>
                  </a:cubicBezTo>
                  <a:cubicBezTo>
                    <a:pt x="729" y="769"/>
                    <a:pt x="729" y="810"/>
                    <a:pt x="756" y="838"/>
                  </a:cubicBezTo>
                  <a:cubicBezTo>
                    <a:pt x="784" y="865"/>
                    <a:pt x="825" y="865"/>
                    <a:pt x="853" y="838"/>
                  </a:cubicBezTo>
                  <a:cubicBezTo>
                    <a:pt x="866" y="824"/>
                    <a:pt x="866" y="810"/>
                    <a:pt x="866" y="797"/>
                  </a:cubicBezTo>
                  <a:cubicBezTo>
                    <a:pt x="866" y="769"/>
                    <a:pt x="866" y="755"/>
                    <a:pt x="853" y="742"/>
                  </a:cubicBezTo>
                  <a:cubicBezTo>
                    <a:pt x="839" y="728"/>
                    <a:pt x="825" y="714"/>
                    <a:pt x="798" y="714"/>
                  </a:cubicBezTo>
                  <a:close/>
                  <a:moveTo>
                    <a:pt x="358" y="920"/>
                  </a:moveTo>
                  <a:lnTo>
                    <a:pt x="358" y="920"/>
                  </a:lnTo>
                  <a:cubicBezTo>
                    <a:pt x="330" y="920"/>
                    <a:pt x="303" y="907"/>
                    <a:pt x="275" y="879"/>
                  </a:cubicBezTo>
                  <a:cubicBezTo>
                    <a:pt x="220" y="838"/>
                    <a:pt x="220" y="755"/>
                    <a:pt x="275" y="700"/>
                  </a:cubicBezTo>
                  <a:cubicBezTo>
                    <a:pt x="303" y="673"/>
                    <a:pt x="330" y="659"/>
                    <a:pt x="358" y="659"/>
                  </a:cubicBezTo>
                  <a:cubicBezTo>
                    <a:pt x="399" y="659"/>
                    <a:pt x="426" y="673"/>
                    <a:pt x="454" y="700"/>
                  </a:cubicBezTo>
                  <a:cubicBezTo>
                    <a:pt x="481" y="728"/>
                    <a:pt x="495" y="755"/>
                    <a:pt x="495" y="797"/>
                  </a:cubicBezTo>
                  <a:cubicBezTo>
                    <a:pt x="495" y="824"/>
                    <a:pt x="481" y="852"/>
                    <a:pt x="454" y="879"/>
                  </a:cubicBezTo>
                  <a:cubicBezTo>
                    <a:pt x="426" y="907"/>
                    <a:pt x="399" y="920"/>
                    <a:pt x="358" y="920"/>
                  </a:cubicBezTo>
                  <a:close/>
                  <a:moveTo>
                    <a:pt x="358" y="714"/>
                  </a:moveTo>
                  <a:lnTo>
                    <a:pt x="358" y="714"/>
                  </a:lnTo>
                  <a:cubicBezTo>
                    <a:pt x="344" y="714"/>
                    <a:pt x="330" y="728"/>
                    <a:pt x="316" y="742"/>
                  </a:cubicBezTo>
                  <a:cubicBezTo>
                    <a:pt x="289" y="769"/>
                    <a:pt x="289" y="810"/>
                    <a:pt x="316" y="838"/>
                  </a:cubicBezTo>
                  <a:cubicBezTo>
                    <a:pt x="344" y="865"/>
                    <a:pt x="385" y="865"/>
                    <a:pt x="413" y="838"/>
                  </a:cubicBezTo>
                  <a:cubicBezTo>
                    <a:pt x="426" y="824"/>
                    <a:pt x="440" y="810"/>
                    <a:pt x="440" y="797"/>
                  </a:cubicBezTo>
                  <a:cubicBezTo>
                    <a:pt x="440" y="769"/>
                    <a:pt x="426" y="755"/>
                    <a:pt x="413" y="742"/>
                  </a:cubicBezTo>
                  <a:cubicBezTo>
                    <a:pt x="399" y="728"/>
                    <a:pt x="385" y="714"/>
                    <a:pt x="358" y="714"/>
                  </a:cubicBezTo>
                  <a:close/>
                  <a:moveTo>
                    <a:pt x="591" y="700"/>
                  </a:moveTo>
                  <a:lnTo>
                    <a:pt x="591" y="700"/>
                  </a:lnTo>
                  <a:cubicBezTo>
                    <a:pt x="550" y="700"/>
                    <a:pt x="523" y="687"/>
                    <a:pt x="495" y="659"/>
                  </a:cubicBezTo>
                  <a:cubicBezTo>
                    <a:pt x="440" y="604"/>
                    <a:pt x="440" y="536"/>
                    <a:pt x="495" y="482"/>
                  </a:cubicBezTo>
                  <a:cubicBezTo>
                    <a:pt x="523" y="454"/>
                    <a:pt x="550" y="440"/>
                    <a:pt x="591" y="440"/>
                  </a:cubicBezTo>
                  <a:cubicBezTo>
                    <a:pt x="619" y="440"/>
                    <a:pt x="646" y="454"/>
                    <a:pt x="674" y="482"/>
                  </a:cubicBezTo>
                  <a:cubicBezTo>
                    <a:pt x="701" y="509"/>
                    <a:pt x="715" y="536"/>
                    <a:pt x="715" y="577"/>
                  </a:cubicBezTo>
                  <a:cubicBezTo>
                    <a:pt x="715" y="604"/>
                    <a:pt x="701" y="632"/>
                    <a:pt x="674" y="659"/>
                  </a:cubicBezTo>
                  <a:cubicBezTo>
                    <a:pt x="646" y="687"/>
                    <a:pt x="619" y="700"/>
                    <a:pt x="591" y="700"/>
                  </a:cubicBezTo>
                  <a:close/>
                  <a:moveTo>
                    <a:pt x="591" y="495"/>
                  </a:moveTo>
                  <a:lnTo>
                    <a:pt x="591" y="495"/>
                  </a:lnTo>
                  <a:cubicBezTo>
                    <a:pt x="564" y="495"/>
                    <a:pt x="550" y="509"/>
                    <a:pt x="536" y="523"/>
                  </a:cubicBezTo>
                  <a:cubicBezTo>
                    <a:pt x="509" y="549"/>
                    <a:pt x="509" y="590"/>
                    <a:pt x="536" y="618"/>
                  </a:cubicBezTo>
                  <a:cubicBezTo>
                    <a:pt x="564" y="645"/>
                    <a:pt x="605" y="645"/>
                    <a:pt x="633" y="618"/>
                  </a:cubicBezTo>
                  <a:cubicBezTo>
                    <a:pt x="646" y="604"/>
                    <a:pt x="660" y="590"/>
                    <a:pt x="660" y="577"/>
                  </a:cubicBezTo>
                  <a:cubicBezTo>
                    <a:pt x="660" y="549"/>
                    <a:pt x="646" y="536"/>
                    <a:pt x="633" y="523"/>
                  </a:cubicBezTo>
                  <a:cubicBezTo>
                    <a:pt x="619" y="509"/>
                    <a:pt x="605" y="495"/>
                    <a:pt x="591" y="495"/>
                  </a:cubicBezTo>
                  <a:close/>
                  <a:moveTo>
                    <a:pt x="798" y="482"/>
                  </a:moveTo>
                  <a:lnTo>
                    <a:pt x="798" y="482"/>
                  </a:lnTo>
                  <a:cubicBezTo>
                    <a:pt x="770" y="482"/>
                    <a:pt x="743" y="468"/>
                    <a:pt x="715" y="440"/>
                  </a:cubicBezTo>
                  <a:cubicBezTo>
                    <a:pt x="660" y="399"/>
                    <a:pt x="660" y="317"/>
                    <a:pt x="715" y="262"/>
                  </a:cubicBezTo>
                  <a:cubicBezTo>
                    <a:pt x="743" y="248"/>
                    <a:pt x="770" y="234"/>
                    <a:pt x="798" y="234"/>
                  </a:cubicBezTo>
                  <a:cubicBezTo>
                    <a:pt x="839" y="234"/>
                    <a:pt x="866" y="248"/>
                    <a:pt x="894" y="262"/>
                  </a:cubicBezTo>
                  <a:cubicBezTo>
                    <a:pt x="921" y="289"/>
                    <a:pt x="921" y="317"/>
                    <a:pt x="921" y="358"/>
                  </a:cubicBezTo>
                  <a:cubicBezTo>
                    <a:pt x="921" y="385"/>
                    <a:pt x="921" y="427"/>
                    <a:pt x="894" y="440"/>
                  </a:cubicBezTo>
                  <a:cubicBezTo>
                    <a:pt x="866" y="468"/>
                    <a:pt x="839" y="482"/>
                    <a:pt x="798" y="482"/>
                  </a:cubicBezTo>
                  <a:close/>
                  <a:moveTo>
                    <a:pt x="798" y="289"/>
                  </a:moveTo>
                  <a:lnTo>
                    <a:pt x="798" y="289"/>
                  </a:lnTo>
                  <a:cubicBezTo>
                    <a:pt x="784" y="289"/>
                    <a:pt x="770" y="289"/>
                    <a:pt x="756" y="303"/>
                  </a:cubicBezTo>
                  <a:cubicBezTo>
                    <a:pt x="729" y="330"/>
                    <a:pt x="729" y="372"/>
                    <a:pt x="756" y="413"/>
                  </a:cubicBezTo>
                  <a:cubicBezTo>
                    <a:pt x="784" y="427"/>
                    <a:pt x="825" y="427"/>
                    <a:pt x="853" y="413"/>
                  </a:cubicBezTo>
                  <a:cubicBezTo>
                    <a:pt x="866" y="399"/>
                    <a:pt x="866" y="372"/>
                    <a:pt x="866" y="358"/>
                  </a:cubicBezTo>
                  <a:cubicBezTo>
                    <a:pt x="866" y="330"/>
                    <a:pt x="866" y="317"/>
                    <a:pt x="853" y="303"/>
                  </a:cubicBezTo>
                  <a:cubicBezTo>
                    <a:pt x="839" y="289"/>
                    <a:pt x="825" y="289"/>
                    <a:pt x="798" y="289"/>
                  </a:cubicBezTo>
                  <a:close/>
                  <a:moveTo>
                    <a:pt x="358" y="482"/>
                  </a:moveTo>
                  <a:lnTo>
                    <a:pt x="358" y="482"/>
                  </a:lnTo>
                  <a:cubicBezTo>
                    <a:pt x="330" y="482"/>
                    <a:pt x="303" y="468"/>
                    <a:pt x="275" y="440"/>
                  </a:cubicBezTo>
                  <a:cubicBezTo>
                    <a:pt x="220" y="399"/>
                    <a:pt x="220" y="317"/>
                    <a:pt x="275" y="262"/>
                  </a:cubicBezTo>
                  <a:cubicBezTo>
                    <a:pt x="303" y="248"/>
                    <a:pt x="330" y="234"/>
                    <a:pt x="358" y="234"/>
                  </a:cubicBezTo>
                  <a:cubicBezTo>
                    <a:pt x="399" y="234"/>
                    <a:pt x="426" y="248"/>
                    <a:pt x="454" y="262"/>
                  </a:cubicBezTo>
                  <a:cubicBezTo>
                    <a:pt x="481" y="289"/>
                    <a:pt x="495" y="317"/>
                    <a:pt x="495" y="358"/>
                  </a:cubicBezTo>
                  <a:cubicBezTo>
                    <a:pt x="495" y="385"/>
                    <a:pt x="481" y="427"/>
                    <a:pt x="454" y="440"/>
                  </a:cubicBezTo>
                  <a:cubicBezTo>
                    <a:pt x="426" y="468"/>
                    <a:pt x="399" y="482"/>
                    <a:pt x="358" y="482"/>
                  </a:cubicBezTo>
                  <a:close/>
                  <a:moveTo>
                    <a:pt x="358" y="289"/>
                  </a:moveTo>
                  <a:lnTo>
                    <a:pt x="358" y="289"/>
                  </a:lnTo>
                  <a:cubicBezTo>
                    <a:pt x="344" y="289"/>
                    <a:pt x="330" y="289"/>
                    <a:pt x="316" y="303"/>
                  </a:cubicBezTo>
                  <a:cubicBezTo>
                    <a:pt x="289" y="330"/>
                    <a:pt x="289" y="372"/>
                    <a:pt x="316" y="413"/>
                  </a:cubicBezTo>
                  <a:cubicBezTo>
                    <a:pt x="344" y="427"/>
                    <a:pt x="385" y="427"/>
                    <a:pt x="413" y="413"/>
                  </a:cubicBezTo>
                  <a:cubicBezTo>
                    <a:pt x="426" y="399"/>
                    <a:pt x="440" y="372"/>
                    <a:pt x="440" y="358"/>
                  </a:cubicBezTo>
                  <a:cubicBezTo>
                    <a:pt x="440" y="330"/>
                    <a:pt x="426" y="317"/>
                    <a:pt x="413" y="303"/>
                  </a:cubicBezTo>
                  <a:cubicBezTo>
                    <a:pt x="399" y="289"/>
                    <a:pt x="385" y="289"/>
                    <a:pt x="358" y="289"/>
                  </a:cubicBezTo>
                  <a:close/>
                </a:path>
              </a:pathLst>
            </a:custGeom>
            <a:solidFill>
              <a:schemeClr val="bg1"/>
            </a:solidFill>
            <a:ln>
              <a:noFill/>
            </a:ln>
            <a:effectLst/>
          </p:spPr>
          <p:txBody>
            <a:bodyPr wrap="none" anchor="ctr"/>
            <a:lstStyle/>
            <a:p>
              <a:pPr defTabSz="914377">
                <a:buClrTx/>
              </a:pPr>
              <a:endParaRPr lang="ru-RU" sz="1800" kern="1200">
                <a:latin typeface="Calibri" panose="020F0502020204030204"/>
                <a:ea typeface="+mn-ea"/>
                <a:cs typeface="+mn-cs"/>
              </a:endParaRPr>
            </a:p>
          </p:txBody>
        </p:sp>
      </p:grpSp>
      <p:grpSp>
        <p:nvGrpSpPr>
          <p:cNvPr id="11" name="Группа 10"/>
          <p:cNvGrpSpPr/>
          <p:nvPr/>
        </p:nvGrpSpPr>
        <p:grpSpPr>
          <a:xfrm>
            <a:off x="4449195" y="4327389"/>
            <a:ext cx="1646805" cy="1647984"/>
            <a:chOff x="3336896" y="3245542"/>
            <a:chExt cx="1235104" cy="1235988"/>
          </a:xfrm>
        </p:grpSpPr>
        <p:sp>
          <p:nvSpPr>
            <p:cNvPr id="15" name="Полилиния 14"/>
            <p:cNvSpPr/>
            <p:nvPr/>
          </p:nvSpPr>
          <p:spPr>
            <a:xfrm rot="10800000" flipH="1">
              <a:off x="3336896"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37" name="Группа 36"/>
            <p:cNvGrpSpPr/>
            <p:nvPr/>
          </p:nvGrpSpPr>
          <p:grpSpPr>
            <a:xfrm>
              <a:off x="3909686" y="3618638"/>
              <a:ext cx="311750" cy="283862"/>
              <a:chOff x="8045441" y="1870148"/>
              <a:chExt cx="361455" cy="329121"/>
            </a:xfrm>
            <a:solidFill>
              <a:schemeClr val="bg1"/>
            </a:solidFill>
          </p:grpSpPr>
          <p:sp>
            <p:nvSpPr>
              <p:cNvPr id="38"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9"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0"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0" name="Группа 9"/>
          <p:cNvGrpSpPr/>
          <p:nvPr/>
        </p:nvGrpSpPr>
        <p:grpSpPr>
          <a:xfrm>
            <a:off x="6138707" y="4327389"/>
            <a:ext cx="1646805" cy="1647984"/>
            <a:chOff x="4604030" y="3245542"/>
            <a:chExt cx="1235104" cy="1235988"/>
          </a:xfrm>
        </p:grpSpPr>
        <p:sp>
          <p:nvSpPr>
            <p:cNvPr id="16" name="Полилиния 15"/>
            <p:cNvSpPr/>
            <p:nvPr/>
          </p:nvSpPr>
          <p:spPr>
            <a:xfrm rot="10800000">
              <a:off x="4604030"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41" name="Группа 40"/>
            <p:cNvGrpSpPr/>
            <p:nvPr/>
          </p:nvGrpSpPr>
          <p:grpSpPr>
            <a:xfrm>
              <a:off x="4959444" y="3558082"/>
              <a:ext cx="370693" cy="370694"/>
              <a:chOff x="4184918" y="1094117"/>
              <a:chExt cx="370693" cy="370694"/>
            </a:xfrm>
            <a:solidFill>
              <a:schemeClr val="bg1"/>
            </a:solidFill>
          </p:grpSpPr>
          <p:sp>
            <p:nvSpPr>
              <p:cNvPr id="42" name="Freeform 26"/>
              <p:cNvSpPr>
                <a:spLocks noChangeArrowheads="1"/>
              </p:cNvSpPr>
              <p:nvPr/>
            </p:nvSpPr>
            <p:spPr bwMode="auto">
              <a:xfrm>
                <a:off x="4184918" y="1094117"/>
                <a:ext cx="370693" cy="370694"/>
              </a:xfrm>
              <a:custGeom>
                <a:avLst/>
                <a:gdLst>
                  <a:gd name="T0" fmla="*/ 707 w 1415"/>
                  <a:gd name="T1" fmla="*/ 1413 h 1414"/>
                  <a:gd name="T2" fmla="*/ 707 w 1415"/>
                  <a:gd name="T3" fmla="*/ 1413 h 1414"/>
                  <a:gd name="T4" fmla="*/ 0 w 1415"/>
                  <a:gd name="T5" fmla="*/ 707 h 1414"/>
                  <a:gd name="T6" fmla="*/ 707 w 1415"/>
                  <a:gd name="T7" fmla="*/ 0 h 1414"/>
                  <a:gd name="T8" fmla="*/ 1414 w 1415"/>
                  <a:gd name="T9" fmla="*/ 707 h 1414"/>
                  <a:gd name="T10" fmla="*/ 707 w 1415"/>
                  <a:gd name="T11" fmla="*/ 1413 h 1414"/>
                  <a:gd name="T12" fmla="*/ 707 w 1415"/>
                  <a:gd name="T13" fmla="*/ 69 h 1414"/>
                  <a:gd name="T14" fmla="*/ 707 w 1415"/>
                  <a:gd name="T15" fmla="*/ 69 h 1414"/>
                  <a:gd name="T16" fmla="*/ 69 w 1415"/>
                  <a:gd name="T17" fmla="*/ 707 h 1414"/>
                  <a:gd name="T18" fmla="*/ 707 w 1415"/>
                  <a:gd name="T19" fmla="*/ 1344 h 1414"/>
                  <a:gd name="T20" fmla="*/ 1345 w 1415"/>
                  <a:gd name="T21" fmla="*/ 707 h 1414"/>
                  <a:gd name="T22" fmla="*/ 707 w 1415"/>
                  <a:gd name="T23" fmla="*/ 69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5" h="1414">
                    <a:moveTo>
                      <a:pt x="707" y="1413"/>
                    </a:moveTo>
                    <a:lnTo>
                      <a:pt x="707" y="1413"/>
                    </a:lnTo>
                    <a:cubicBezTo>
                      <a:pt x="311" y="1413"/>
                      <a:pt x="0" y="1086"/>
                      <a:pt x="0" y="707"/>
                    </a:cubicBezTo>
                    <a:cubicBezTo>
                      <a:pt x="0" y="310"/>
                      <a:pt x="311" y="0"/>
                      <a:pt x="707" y="0"/>
                    </a:cubicBezTo>
                    <a:cubicBezTo>
                      <a:pt x="1087" y="0"/>
                      <a:pt x="1414" y="310"/>
                      <a:pt x="1414" y="707"/>
                    </a:cubicBezTo>
                    <a:cubicBezTo>
                      <a:pt x="1414" y="1086"/>
                      <a:pt x="1087" y="1413"/>
                      <a:pt x="707" y="1413"/>
                    </a:cubicBezTo>
                    <a:close/>
                    <a:moveTo>
                      <a:pt x="707" y="69"/>
                    </a:moveTo>
                    <a:lnTo>
                      <a:pt x="707" y="69"/>
                    </a:lnTo>
                    <a:cubicBezTo>
                      <a:pt x="345" y="69"/>
                      <a:pt x="69" y="362"/>
                      <a:pt x="69" y="707"/>
                    </a:cubicBezTo>
                    <a:cubicBezTo>
                      <a:pt x="69" y="1052"/>
                      <a:pt x="345" y="1344"/>
                      <a:pt x="707" y="1344"/>
                    </a:cubicBezTo>
                    <a:cubicBezTo>
                      <a:pt x="1052" y="1344"/>
                      <a:pt x="1345" y="1052"/>
                      <a:pt x="1345" y="707"/>
                    </a:cubicBezTo>
                    <a:cubicBezTo>
                      <a:pt x="1345" y="362"/>
                      <a:pt x="1052" y="69"/>
                      <a:pt x="707"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3" name="Freeform 27"/>
              <p:cNvSpPr>
                <a:spLocks noChangeArrowheads="1"/>
              </p:cNvSpPr>
              <p:nvPr/>
            </p:nvSpPr>
            <p:spPr bwMode="auto">
              <a:xfrm>
                <a:off x="4243812" y="1151857"/>
                <a:ext cx="252903" cy="252903"/>
              </a:xfrm>
              <a:custGeom>
                <a:avLst/>
                <a:gdLst>
                  <a:gd name="T0" fmla="*/ 483 w 967"/>
                  <a:gd name="T1" fmla="*/ 965 h 966"/>
                  <a:gd name="T2" fmla="*/ 483 w 967"/>
                  <a:gd name="T3" fmla="*/ 965 h 966"/>
                  <a:gd name="T4" fmla="*/ 0 w 967"/>
                  <a:gd name="T5" fmla="*/ 483 h 966"/>
                  <a:gd name="T6" fmla="*/ 483 w 967"/>
                  <a:gd name="T7" fmla="*/ 0 h 966"/>
                  <a:gd name="T8" fmla="*/ 966 w 967"/>
                  <a:gd name="T9" fmla="*/ 483 h 966"/>
                  <a:gd name="T10" fmla="*/ 483 w 967"/>
                  <a:gd name="T11" fmla="*/ 965 h 966"/>
                  <a:gd name="T12" fmla="*/ 483 w 967"/>
                  <a:gd name="T13" fmla="*/ 69 h 966"/>
                  <a:gd name="T14" fmla="*/ 483 w 967"/>
                  <a:gd name="T15" fmla="*/ 69 h 966"/>
                  <a:gd name="T16" fmla="*/ 69 w 967"/>
                  <a:gd name="T17" fmla="*/ 483 h 966"/>
                  <a:gd name="T18" fmla="*/ 483 w 967"/>
                  <a:gd name="T19" fmla="*/ 896 h 966"/>
                  <a:gd name="T20" fmla="*/ 897 w 967"/>
                  <a:gd name="T21" fmla="*/ 483 h 966"/>
                  <a:gd name="T22" fmla="*/ 483 w 967"/>
                  <a:gd name="T23"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7" h="966">
                    <a:moveTo>
                      <a:pt x="483" y="965"/>
                    </a:moveTo>
                    <a:lnTo>
                      <a:pt x="483" y="965"/>
                    </a:lnTo>
                    <a:cubicBezTo>
                      <a:pt x="207" y="965"/>
                      <a:pt x="0" y="741"/>
                      <a:pt x="0" y="483"/>
                    </a:cubicBezTo>
                    <a:cubicBezTo>
                      <a:pt x="0" y="224"/>
                      <a:pt x="207" y="0"/>
                      <a:pt x="483" y="0"/>
                    </a:cubicBezTo>
                    <a:cubicBezTo>
                      <a:pt x="742" y="0"/>
                      <a:pt x="966" y="224"/>
                      <a:pt x="966" y="483"/>
                    </a:cubicBezTo>
                    <a:cubicBezTo>
                      <a:pt x="966" y="741"/>
                      <a:pt x="742" y="965"/>
                      <a:pt x="483" y="965"/>
                    </a:cubicBezTo>
                    <a:close/>
                    <a:moveTo>
                      <a:pt x="483" y="69"/>
                    </a:moveTo>
                    <a:lnTo>
                      <a:pt x="483" y="69"/>
                    </a:lnTo>
                    <a:cubicBezTo>
                      <a:pt x="259" y="69"/>
                      <a:pt x="69" y="259"/>
                      <a:pt x="69" y="483"/>
                    </a:cubicBezTo>
                    <a:cubicBezTo>
                      <a:pt x="69" y="707"/>
                      <a:pt x="259" y="896"/>
                      <a:pt x="483" y="896"/>
                    </a:cubicBezTo>
                    <a:cubicBezTo>
                      <a:pt x="708" y="896"/>
                      <a:pt x="897" y="707"/>
                      <a:pt x="897" y="483"/>
                    </a:cubicBezTo>
                    <a:cubicBezTo>
                      <a:pt x="897" y="259"/>
                      <a:pt x="708" y="69"/>
                      <a:pt x="483"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4" name="Freeform 28"/>
              <p:cNvSpPr>
                <a:spLocks noChangeArrowheads="1"/>
              </p:cNvSpPr>
              <p:nvPr/>
            </p:nvSpPr>
            <p:spPr bwMode="auto">
              <a:xfrm>
                <a:off x="4302708" y="1210753"/>
                <a:ext cx="135112" cy="135112"/>
              </a:xfrm>
              <a:custGeom>
                <a:avLst/>
                <a:gdLst>
                  <a:gd name="T0" fmla="*/ 258 w 518"/>
                  <a:gd name="T1" fmla="*/ 517 h 518"/>
                  <a:gd name="T2" fmla="*/ 258 w 518"/>
                  <a:gd name="T3" fmla="*/ 517 h 518"/>
                  <a:gd name="T4" fmla="*/ 0 w 518"/>
                  <a:gd name="T5" fmla="*/ 259 h 518"/>
                  <a:gd name="T6" fmla="*/ 258 w 518"/>
                  <a:gd name="T7" fmla="*/ 0 h 518"/>
                  <a:gd name="T8" fmla="*/ 517 w 518"/>
                  <a:gd name="T9" fmla="*/ 259 h 518"/>
                  <a:gd name="T10" fmla="*/ 258 w 518"/>
                  <a:gd name="T11" fmla="*/ 517 h 518"/>
                  <a:gd name="T12" fmla="*/ 258 w 518"/>
                  <a:gd name="T13" fmla="*/ 69 h 518"/>
                  <a:gd name="T14" fmla="*/ 258 w 518"/>
                  <a:gd name="T15" fmla="*/ 69 h 518"/>
                  <a:gd name="T16" fmla="*/ 69 w 518"/>
                  <a:gd name="T17" fmla="*/ 259 h 518"/>
                  <a:gd name="T18" fmla="*/ 258 w 518"/>
                  <a:gd name="T19" fmla="*/ 448 h 518"/>
                  <a:gd name="T20" fmla="*/ 448 w 518"/>
                  <a:gd name="T21" fmla="*/ 259 h 518"/>
                  <a:gd name="T22" fmla="*/ 258 w 518"/>
                  <a:gd name="T23" fmla="*/ 6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518">
                    <a:moveTo>
                      <a:pt x="258" y="517"/>
                    </a:moveTo>
                    <a:lnTo>
                      <a:pt x="258" y="517"/>
                    </a:lnTo>
                    <a:cubicBezTo>
                      <a:pt x="103" y="517"/>
                      <a:pt x="0" y="397"/>
                      <a:pt x="0" y="259"/>
                    </a:cubicBezTo>
                    <a:cubicBezTo>
                      <a:pt x="0" y="121"/>
                      <a:pt x="103" y="0"/>
                      <a:pt x="258" y="0"/>
                    </a:cubicBezTo>
                    <a:cubicBezTo>
                      <a:pt x="396" y="0"/>
                      <a:pt x="517" y="121"/>
                      <a:pt x="517" y="259"/>
                    </a:cubicBezTo>
                    <a:cubicBezTo>
                      <a:pt x="517" y="397"/>
                      <a:pt x="396" y="517"/>
                      <a:pt x="258" y="517"/>
                    </a:cubicBezTo>
                    <a:close/>
                    <a:moveTo>
                      <a:pt x="258" y="69"/>
                    </a:moveTo>
                    <a:lnTo>
                      <a:pt x="258" y="69"/>
                    </a:lnTo>
                    <a:cubicBezTo>
                      <a:pt x="155" y="69"/>
                      <a:pt x="69" y="156"/>
                      <a:pt x="69" y="259"/>
                    </a:cubicBezTo>
                    <a:cubicBezTo>
                      <a:pt x="69" y="362"/>
                      <a:pt x="155" y="448"/>
                      <a:pt x="258" y="448"/>
                    </a:cubicBezTo>
                    <a:cubicBezTo>
                      <a:pt x="362" y="448"/>
                      <a:pt x="448" y="362"/>
                      <a:pt x="448" y="259"/>
                    </a:cubicBezTo>
                    <a:cubicBezTo>
                      <a:pt x="448" y="156"/>
                      <a:pt x="362" y="69"/>
                      <a:pt x="258"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5" name="Freeform 29"/>
              <p:cNvSpPr>
                <a:spLocks noChangeArrowheads="1"/>
              </p:cNvSpPr>
              <p:nvPr/>
            </p:nvSpPr>
            <p:spPr bwMode="auto">
              <a:xfrm>
                <a:off x="4364241" y="1094117"/>
                <a:ext cx="18477" cy="361455"/>
              </a:xfrm>
              <a:custGeom>
                <a:avLst/>
                <a:gdLst>
                  <a:gd name="T0" fmla="*/ 35 w 70"/>
                  <a:gd name="T1" fmla="*/ 1379 h 1380"/>
                  <a:gd name="T2" fmla="*/ 35 w 70"/>
                  <a:gd name="T3" fmla="*/ 1379 h 1380"/>
                  <a:gd name="T4" fmla="*/ 0 w 70"/>
                  <a:gd name="T5" fmla="*/ 1344 h 1380"/>
                  <a:gd name="T6" fmla="*/ 0 w 70"/>
                  <a:gd name="T7" fmla="*/ 34 h 1380"/>
                  <a:gd name="T8" fmla="*/ 35 w 70"/>
                  <a:gd name="T9" fmla="*/ 0 h 1380"/>
                  <a:gd name="T10" fmla="*/ 69 w 70"/>
                  <a:gd name="T11" fmla="*/ 34 h 1380"/>
                  <a:gd name="T12" fmla="*/ 69 w 70"/>
                  <a:gd name="T13" fmla="*/ 1344 h 1380"/>
                  <a:gd name="T14" fmla="*/ 35 w 70"/>
                  <a:gd name="T15" fmla="*/ 1379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380">
                    <a:moveTo>
                      <a:pt x="35" y="1379"/>
                    </a:moveTo>
                    <a:lnTo>
                      <a:pt x="35" y="1379"/>
                    </a:lnTo>
                    <a:cubicBezTo>
                      <a:pt x="18" y="1379"/>
                      <a:pt x="0" y="1362"/>
                      <a:pt x="0" y="1344"/>
                    </a:cubicBezTo>
                    <a:cubicBezTo>
                      <a:pt x="0" y="34"/>
                      <a:pt x="0" y="34"/>
                      <a:pt x="0" y="34"/>
                    </a:cubicBezTo>
                    <a:cubicBezTo>
                      <a:pt x="0" y="17"/>
                      <a:pt x="18" y="0"/>
                      <a:pt x="35" y="0"/>
                    </a:cubicBezTo>
                    <a:cubicBezTo>
                      <a:pt x="52" y="0"/>
                      <a:pt x="69" y="17"/>
                      <a:pt x="69" y="34"/>
                    </a:cubicBezTo>
                    <a:cubicBezTo>
                      <a:pt x="69" y="1344"/>
                      <a:pt x="69" y="1344"/>
                      <a:pt x="69" y="1344"/>
                    </a:cubicBezTo>
                    <a:cubicBezTo>
                      <a:pt x="69" y="1362"/>
                      <a:pt x="52" y="1379"/>
                      <a:pt x="35" y="137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grpSp>
      </p:grpSp>
      <p:grpSp>
        <p:nvGrpSpPr>
          <p:cNvPr id="36" name="Группа 35"/>
          <p:cNvGrpSpPr/>
          <p:nvPr/>
        </p:nvGrpSpPr>
        <p:grpSpPr>
          <a:xfrm>
            <a:off x="11319310" y="359343"/>
            <a:ext cx="603183" cy="603183"/>
            <a:chOff x="8489482" y="269507"/>
            <a:chExt cx="452387" cy="452387"/>
          </a:xfrm>
        </p:grpSpPr>
        <p:sp>
          <p:nvSpPr>
            <p:cNvPr id="46" name="Овал 4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47" name="TextBox 46"/>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67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2916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8"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1+#ppt_w/2"/>
                                          </p:val>
                                        </p:tav>
                                        <p:tav tm="100000">
                                          <p:val>
                                            <p:strVal val="#ppt_x"/>
                                          </p:val>
                                        </p:tav>
                                      </p:tavLst>
                                    </p:anim>
                                    <p:anim calcmode="lin" valueType="num">
                                      <p:cBhvr additive="base">
                                        <p:cTn id="4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207929"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Erstellen eigener Images</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Aufbau eines Images</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08B3330A-3A46-F27A-5CA2-13D4CAB4EC34}"/>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363689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69</a:t>
              </a:r>
            </a:p>
          </p:txBody>
        </p:sp>
      </p:grpSp>
      <p:pic>
        <p:nvPicPr>
          <p:cNvPr id="6" name="Bildplatzhalter 5">
            <a:extLst>
              <a:ext uri="{FF2B5EF4-FFF2-40B4-BE49-F238E27FC236}">
                <a16:creationId xmlns:a16="http://schemas.microsoft.com/office/drawing/2014/main" id="{4138FE79-2287-6633-EC4C-854E0B48A63B}"/>
              </a:ext>
            </a:extLst>
          </p:cNvPr>
          <p:cNvPicPr>
            <a:picLocks noGrp="1" noChangeAspect="1"/>
          </p:cNvPicPr>
          <p:nvPr>
            <p:ph type="pic" sz="quarter" idx="10"/>
          </p:nvPr>
        </p:nvPicPr>
        <p:blipFill rotWithShape="1">
          <a:blip r:embed="rId4"/>
          <a:srcRect l="109" r="19165"/>
          <a:stretch/>
        </p:blipFill>
        <p:spPr>
          <a:xfrm>
            <a:off x="2488896" y="880534"/>
            <a:ext cx="7332437" cy="4554961"/>
          </a:xfrm>
        </p:spPr>
      </p:pic>
    </p:spTree>
    <p:extLst>
      <p:ext uri="{BB962C8B-B14F-4D97-AF65-F5344CB8AC3E}">
        <p14:creationId xmlns:p14="http://schemas.microsoft.com/office/powerpoint/2010/main" val="214978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9"/>
          <p:cNvSpPr>
            <a:spLocks noGrp="1"/>
          </p:cNvSpPr>
          <p:nvPr>
            <p:ph type="pic" idx="2"/>
          </p:nvPr>
        </p:nvSpPr>
        <p:spPr>
          <a:xfrm rot="-2816781">
            <a:off x="432000" y="-609600"/>
            <a:ext cx="3530984" cy="7492152"/>
          </a:xfrm>
          <a:prstGeom prst="rect">
            <a:avLst/>
          </a:prstGeom>
          <a:solidFill>
            <a:srgbClr val="F6B73A"/>
          </a:solidFill>
          <a:ln>
            <a:noFill/>
          </a:ln>
        </p:spPr>
      </p:sp>
      <p:sp>
        <p:nvSpPr>
          <p:cNvPr id="447" name="Google Shape;447;p9"/>
          <p:cNvSpPr/>
          <p:nvPr/>
        </p:nvSpPr>
        <p:spPr>
          <a:xfrm>
            <a:off x="3983765" y="2372883"/>
            <a:ext cx="384043" cy="384043"/>
          </a:xfrm>
          <a:prstGeom prst="ellipse">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8" name="Google Shape;448;p9"/>
          <p:cNvSpPr/>
          <p:nvPr/>
        </p:nvSpPr>
        <p:spPr>
          <a:xfrm>
            <a:off x="3311691" y="4389107"/>
            <a:ext cx="240027" cy="240027"/>
          </a:xfrm>
          <a:prstGeom prst="ellipse">
            <a:avLst/>
          </a:prstGeom>
          <a:solidFill>
            <a:srgbClr val="F6B73A"/>
          </a:solidFill>
          <a:ln w="28575" cap="flat" cmpd="sng">
            <a:solidFill>
              <a:schemeClr val="bg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49" name="Google Shape;449;p9"/>
          <p:cNvSpPr/>
          <p:nvPr/>
        </p:nvSpPr>
        <p:spPr>
          <a:xfrm>
            <a:off x="1557095" y="5006423"/>
            <a:ext cx="384043" cy="384043"/>
          </a:xfrm>
          <a:prstGeom prst="frame">
            <a:avLst>
              <a:gd name="adj1" fmla="val 1801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50" name="Google Shape;450;p9"/>
          <p:cNvSpPr/>
          <p:nvPr/>
        </p:nvSpPr>
        <p:spPr>
          <a:xfrm rot="577545">
            <a:off x="5167114" y="4448158"/>
            <a:ext cx="480053" cy="413839"/>
          </a:xfrm>
          <a:custGeom>
            <a:avLst/>
            <a:gdLst/>
            <a:ahLst/>
            <a:cxnLst/>
            <a:rect l="l" t="t" r="r" b="b"/>
            <a:pathLst>
              <a:path w="504056" h="434531" extrusionOk="0">
                <a:moveTo>
                  <a:pt x="252028" y="144018"/>
                </a:moveTo>
                <a:lnTo>
                  <a:pt x="111341" y="360042"/>
                </a:lnTo>
                <a:lnTo>
                  <a:pt x="392714" y="360042"/>
                </a:lnTo>
                <a:close/>
                <a:moveTo>
                  <a:pt x="252028" y="0"/>
                </a:moveTo>
                <a:lnTo>
                  <a:pt x="504056" y="434531"/>
                </a:lnTo>
                <a:lnTo>
                  <a:pt x="0" y="434531"/>
                </a:lnTo>
                <a:close/>
              </a:path>
            </a:pathLst>
          </a:cu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51" name="Google Shape;451;p9"/>
          <p:cNvGrpSpPr/>
          <p:nvPr/>
        </p:nvGrpSpPr>
        <p:grpSpPr>
          <a:xfrm>
            <a:off x="5999990" y="3042905"/>
            <a:ext cx="2839276" cy="1085182"/>
            <a:chOff x="4499992" y="2282177"/>
            <a:chExt cx="2129457" cy="813886"/>
          </a:xfrm>
        </p:grpSpPr>
        <p:sp>
          <p:nvSpPr>
            <p:cNvPr id="452" name="Google Shape;452;p9"/>
            <p:cNvSpPr txBox="1"/>
            <p:nvPr/>
          </p:nvSpPr>
          <p:spPr>
            <a:xfrm>
              <a:off x="4499992" y="2282177"/>
              <a:ext cx="806952"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Erfahrungen</a:t>
              </a:r>
              <a:endParaRPr sz="1600" b="0" i="0" u="none" strike="noStrike" cap="none">
                <a:solidFill>
                  <a:srgbClr val="383838"/>
                </a:solidFill>
                <a:latin typeface="Bebas Neue"/>
                <a:ea typeface="Bebas Neue"/>
                <a:cs typeface="Bebas Neue"/>
                <a:sym typeface="Bebas Neue"/>
              </a:endParaRPr>
            </a:p>
          </p:txBody>
        </p:sp>
        <p:sp>
          <p:nvSpPr>
            <p:cNvPr id="453" name="Google Shape;453;p9"/>
            <p:cNvSpPr txBox="1"/>
            <p:nvPr/>
          </p:nvSpPr>
          <p:spPr>
            <a:xfrm>
              <a:off x="451065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Erfahrungen haben Sie mit dem Thema des Seminars schon gemacht</a:t>
              </a:r>
              <a:r>
                <a:rPr lang="de-DE" sz="867" dirty="0">
                  <a:solidFill>
                    <a:srgbClr val="7F7F7F"/>
                  </a:solidFill>
                  <a:latin typeface="Open Sans"/>
                  <a:ea typeface="Open Sans"/>
                  <a:cs typeface="Open Sans"/>
                  <a:sym typeface="Open Sans"/>
                </a:rPr>
                <a:t>. In wie fern werden Sie das erworbene Wissen anwenden.</a:t>
              </a:r>
              <a:endParaRPr lang="de-DE" sz="867" b="0" i="0" u="none" strike="noStrike" cap="none" dirty="0">
                <a:solidFill>
                  <a:srgbClr val="7F7F7F"/>
                </a:solidFill>
                <a:latin typeface="Open Sans"/>
                <a:ea typeface="Open Sans"/>
                <a:cs typeface="Open Sans"/>
                <a:sym typeface="Open Sans"/>
              </a:endParaRPr>
            </a:p>
          </p:txBody>
        </p:sp>
      </p:grpSp>
      <p:grpSp>
        <p:nvGrpSpPr>
          <p:cNvPr id="454" name="Google Shape;454;p9"/>
          <p:cNvGrpSpPr/>
          <p:nvPr/>
        </p:nvGrpSpPr>
        <p:grpSpPr>
          <a:xfrm>
            <a:off x="8880912" y="4389220"/>
            <a:ext cx="2839420" cy="1085182"/>
            <a:chOff x="6660684" y="3291911"/>
            <a:chExt cx="2129565" cy="813886"/>
          </a:xfrm>
        </p:grpSpPr>
        <p:sp>
          <p:nvSpPr>
            <p:cNvPr id="455" name="Google Shape;455;p9"/>
            <p:cNvSpPr txBox="1"/>
            <p:nvPr/>
          </p:nvSpPr>
          <p:spPr>
            <a:xfrm>
              <a:off x="6660684" y="3291911"/>
              <a:ext cx="1316700" cy="2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rgbClr val="383838"/>
                  </a:solidFill>
                  <a:latin typeface="Bebas Neue"/>
                  <a:ea typeface="Bebas Neue"/>
                  <a:cs typeface="Bebas Neue"/>
                  <a:sym typeface="Bebas Neue"/>
                </a:rPr>
                <a:t>Derzeitiger Werdegang</a:t>
              </a:r>
              <a:endParaRPr/>
            </a:p>
          </p:txBody>
        </p:sp>
        <p:sp>
          <p:nvSpPr>
            <p:cNvPr id="456" name="Google Shape;456;p9"/>
            <p:cNvSpPr txBox="1"/>
            <p:nvPr/>
          </p:nvSpPr>
          <p:spPr>
            <a:xfrm>
              <a:off x="6671349" y="3586166"/>
              <a:ext cx="2118900"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Welche Arbeiten bzw</a:t>
              </a:r>
              <a:r>
                <a:rPr lang="de-DE" sz="867" dirty="0">
                  <a:solidFill>
                    <a:srgbClr val="7F7F7F"/>
                  </a:solidFill>
                  <a:latin typeface="Open Sans"/>
                  <a:ea typeface="Open Sans"/>
                  <a:cs typeface="Open Sans"/>
                  <a:sym typeface="Open Sans"/>
                </a:rPr>
                <a:t>. Aufgaben gehen Sie derzeitig nach, was beabsichtigen Sie mit dem Seminar zu erreichen. </a:t>
              </a:r>
              <a:endParaRPr lang="de-DE" sz="867" b="0" i="0" u="none" strike="noStrike" cap="none" dirty="0">
                <a:solidFill>
                  <a:srgbClr val="7F7F7F"/>
                </a:solidFill>
                <a:latin typeface="Open Sans"/>
                <a:ea typeface="Open Sans"/>
                <a:cs typeface="Open Sans"/>
                <a:sym typeface="Open Sans"/>
              </a:endParaRPr>
            </a:p>
          </p:txBody>
        </p:sp>
      </p:grpSp>
      <p:grpSp>
        <p:nvGrpSpPr>
          <p:cNvPr id="457" name="Google Shape;457;p9"/>
          <p:cNvGrpSpPr/>
          <p:nvPr/>
        </p:nvGrpSpPr>
        <p:grpSpPr>
          <a:xfrm>
            <a:off x="8880990" y="3042905"/>
            <a:ext cx="2839276" cy="1085182"/>
            <a:chOff x="6660742" y="2282177"/>
            <a:chExt cx="2129457" cy="813886"/>
          </a:xfrm>
        </p:grpSpPr>
        <p:sp>
          <p:nvSpPr>
            <p:cNvPr id="458" name="Google Shape;458;p9"/>
            <p:cNvSpPr txBox="1"/>
            <p:nvPr/>
          </p:nvSpPr>
          <p:spPr>
            <a:xfrm>
              <a:off x="6660742" y="2282177"/>
              <a:ext cx="1246976"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Wer sind Sie</a:t>
              </a:r>
              <a:endParaRPr lang="de-DE" dirty="0"/>
            </a:p>
          </p:txBody>
        </p:sp>
        <p:sp>
          <p:nvSpPr>
            <p:cNvPr id="459" name="Google Shape;459;p9"/>
            <p:cNvSpPr txBox="1"/>
            <p:nvPr/>
          </p:nvSpPr>
          <p:spPr>
            <a:xfrm>
              <a:off x="6671407" y="2576432"/>
              <a:ext cx="2118792" cy="51963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de-DE" sz="867" b="0" i="0" u="none" strike="noStrike" cap="none" dirty="0">
                  <a:solidFill>
                    <a:srgbClr val="7F7F7F"/>
                  </a:solidFill>
                  <a:latin typeface="Open Sans"/>
                  <a:ea typeface="Open Sans"/>
                  <a:cs typeface="Open Sans"/>
                  <a:sym typeface="Open Sans"/>
                </a:rPr>
                <a:t>Erzählen Sie etwas über sich selber, wer sind Sie, wie sind Sie auf dieses Seminar gekommen und was sind Ihre Erwartungen.</a:t>
              </a:r>
            </a:p>
          </p:txBody>
        </p:sp>
      </p:grpSp>
      <p:sp>
        <p:nvSpPr>
          <p:cNvPr id="460" name="Google Shape;460;p9"/>
          <p:cNvSpPr/>
          <p:nvPr/>
        </p:nvSpPr>
        <p:spPr>
          <a:xfrm>
            <a:off x="719403" y="3042903"/>
            <a:ext cx="576260" cy="496776"/>
          </a:xfrm>
          <a:custGeom>
            <a:avLst/>
            <a:gdLst/>
            <a:ahLst/>
            <a:cxnLst/>
            <a:rect l="l" t="t" r="r" b="b"/>
            <a:pathLst>
              <a:path w="501175" h="432048" extrusionOk="0">
                <a:moveTo>
                  <a:pt x="151983" y="66624"/>
                </a:moveTo>
                <a:lnTo>
                  <a:pt x="77283" y="216024"/>
                </a:lnTo>
                <a:lnTo>
                  <a:pt x="151983" y="365424"/>
                </a:lnTo>
                <a:lnTo>
                  <a:pt x="349191" y="365424"/>
                </a:lnTo>
                <a:lnTo>
                  <a:pt x="423891" y="216024"/>
                </a:lnTo>
                <a:lnTo>
                  <a:pt x="349191" y="66624"/>
                </a:lnTo>
                <a:close/>
                <a:moveTo>
                  <a:pt x="108012" y="0"/>
                </a:moveTo>
                <a:lnTo>
                  <a:pt x="393163" y="0"/>
                </a:lnTo>
                <a:lnTo>
                  <a:pt x="501175" y="216024"/>
                </a:lnTo>
                <a:lnTo>
                  <a:pt x="393163" y="432048"/>
                </a:lnTo>
                <a:lnTo>
                  <a:pt x="108012" y="432048"/>
                </a:lnTo>
                <a:lnTo>
                  <a:pt x="0" y="216024"/>
                </a:lnTo>
                <a:close/>
              </a:path>
            </a:pathLst>
          </a:cu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64" name="Google Shape;464;p9"/>
          <p:cNvGrpSpPr/>
          <p:nvPr/>
        </p:nvGrpSpPr>
        <p:grpSpPr>
          <a:xfrm>
            <a:off x="11319310" y="359343"/>
            <a:ext cx="603183" cy="603183"/>
            <a:chOff x="8489482" y="269507"/>
            <a:chExt cx="452387" cy="452387"/>
          </a:xfrm>
        </p:grpSpPr>
        <p:sp>
          <p:nvSpPr>
            <p:cNvPr id="465" name="Google Shape;465;p9"/>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466" name="Google Shape;466;p9"/>
            <p:cNvSpPr txBox="1"/>
            <p:nvPr/>
          </p:nvSpPr>
          <p:spPr>
            <a:xfrm>
              <a:off x="8552624" y="368757"/>
              <a:ext cx="326101" cy="253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rgbClr val="F6B73A"/>
                  </a:solidFill>
                  <a:latin typeface="Bebas Neue"/>
                  <a:ea typeface="Bebas Neue"/>
                  <a:cs typeface="Bebas Neue"/>
                  <a:sym typeface="Bebas Neue"/>
                </a:rPr>
                <a:t>7</a:t>
              </a:r>
              <a:endParaRPr sz="1600" b="0" i="0" u="none" strike="noStrike" cap="none" dirty="0">
                <a:solidFill>
                  <a:srgbClr val="F6B73A"/>
                </a:solidFill>
                <a:latin typeface="Bebas Neue"/>
                <a:ea typeface="Bebas Neue"/>
                <a:cs typeface="Bebas Neue"/>
                <a:sym typeface="Bebas Neue"/>
              </a:endParaRPr>
            </a:p>
          </p:txBody>
        </p:sp>
      </p:grpSp>
      <p:sp>
        <p:nvSpPr>
          <p:cNvPr id="39" name="Google Shape;449;p9">
            <a:extLst>
              <a:ext uri="{FF2B5EF4-FFF2-40B4-BE49-F238E27FC236}">
                <a16:creationId xmlns:a16="http://schemas.microsoft.com/office/drawing/2014/main" id="{4112327A-CC71-B75E-EA46-B5388CBE1190}"/>
              </a:ext>
            </a:extLst>
          </p:cNvPr>
          <p:cNvSpPr/>
          <p:nvPr/>
        </p:nvSpPr>
        <p:spPr>
          <a:xfrm rot="992547">
            <a:off x="2182136" y="1882551"/>
            <a:ext cx="384043" cy="384043"/>
          </a:xfrm>
          <a:prstGeom prst="frame">
            <a:avLst>
              <a:gd name="adj1" fmla="val 18012"/>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500"/>
                                        <p:tgtEl>
                                          <p:spTgt spid="4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0"/>
                                        </p:tgtEl>
                                        <p:attrNameLst>
                                          <p:attrName>style.visibility</p:attrName>
                                        </p:attrNameLst>
                                      </p:cBhvr>
                                      <p:to>
                                        <p:strVal val="visible"/>
                                      </p:to>
                                    </p:set>
                                    <p:animEffect transition="in" filter="fade">
                                      <p:cBhvr>
                                        <p:cTn id="11" dur="500"/>
                                        <p:tgtEl>
                                          <p:spTgt spid="460"/>
                                        </p:tgtEl>
                                      </p:cBhvr>
                                    </p:animEffect>
                                  </p:childTnLst>
                                </p:cTn>
                              </p:par>
                              <p:par>
                                <p:cTn id="12" presetID="10" presetClass="entr" presetSubtype="0" fill="hold" nodeType="withEffect">
                                  <p:stCondLst>
                                    <p:cond delay="0"/>
                                  </p:stCondLst>
                                  <p:childTnLst>
                                    <p:set>
                                      <p:cBhvr>
                                        <p:cTn id="13" dur="1" fill="hold">
                                          <p:stCondLst>
                                            <p:cond delay="0"/>
                                          </p:stCondLst>
                                        </p:cTn>
                                        <p:tgtEl>
                                          <p:spTgt spid="449"/>
                                        </p:tgtEl>
                                        <p:attrNameLst>
                                          <p:attrName>style.visibility</p:attrName>
                                        </p:attrNameLst>
                                      </p:cBhvr>
                                      <p:to>
                                        <p:strVal val="visible"/>
                                      </p:to>
                                    </p:set>
                                    <p:animEffect transition="in" filter="fade">
                                      <p:cBhvr>
                                        <p:cTn id="14" dur="500"/>
                                        <p:tgtEl>
                                          <p:spTgt spid="449"/>
                                        </p:tgtEl>
                                      </p:cBhvr>
                                    </p:animEffect>
                                  </p:childTnLst>
                                </p:cTn>
                              </p:par>
                              <p:par>
                                <p:cTn id="15" presetID="10" presetClass="entr" presetSubtype="0" fill="hold" nodeType="withEffect">
                                  <p:stCondLst>
                                    <p:cond delay="0"/>
                                  </p:stCondLst>
                                  <p:childTnLst>
                                    <p:set>
                                      <p:cBhvr>
                                        <p:cTn id="16" dur="1" fill="hold">
                                          <p:stCondLst>
                                            <p:cond delay="0"/>
                                          </p:stCondLst>
                                        </p:cTn>
                                        <p:tgtEl>
                                          <p:spTgt spid="448"/>
                                        </p:tgtEl>
                                        <p:attrNameLst>
                                          <p:attrName>style.visibility</p:attrName>
                                        </p:attrNameLst>
                                      </p:cBhvr>
                                      <p:to>
                                        <p:strVal val="visible"/>
                                      </p:to>
                                    </p:set>
                                    <p:animEffect transition="in" filter="fade">
                                      <p:cBhvr>
                                        <p:cTn id="17" dur="500"/>
                                        <p:tgtEl>
                                          <p:spTgt spid="448"/>
                                        </p:tgtEl>
                                      </p:cBhvr>
                                    </p:animEffect>
                                  </p:childTnLst>
                                </p:cTn>
                              </p:par>
                              <p:par>
                                <p:cTn id="18" presetID="10" presetClass="entr" presetSubtype="0" fill="hold" nodeType="withEffect">
                                  <p:stCondLst>
                                    <p:cond delay="0"/>
                                  </p:stCondLst>
                                  <p:childTnLst>
                                    <p:set>
                                      <p:cBhvr>
                                        <p:cTn id="19" dur="1" fill="hold">
                                          <p:stCondLst>
                                            <p:cond delay="0"/>
                                          </p:stCondLst>
                                        </p:cTn>
                                        <p:tgtEl>
                                          <p:spTgt spid="447"/>
                                        </p:tgtEl>
                                        <p:attrNameLst>
                                          <p:attrName>style.visibility</p:attrName>
                                        </p:attrNameLst>
                                      </p:cBhvr>
                                      <p:to>
                                        <p:strVal val="visible"/>
                                      </p:to>
                                    </p:set>
                                    <p:animEffect transition="in" filter="fade">
                                      <p:cBhvr>
                                        <p:cTn id="20" dur="500"/>
                                        <p:tgtEl>
                                          <p:spTgt spid="447"/>
                                        </p:tgtEl>
                                      </p:cBhvr>
                                    </p:animEffect>
                                  </p:childTnLst>
                                </p:cTn>
                              </p:par>
                              <p:par>
                                <p:cTn id="21" presetID="10" presetClass="entr" presetSubtype="0" fill="hold" nodeType="withEffect">
                                  <p:stCondLst>
                                    <p:cond delay="0"/>
                                  </p:stCondLst>
                                  <p:childTnLst>
                                    <p:set>
                                      <p:cBhvr>
                                        <p:cTn id="22" dur="1" fill="hold">
                                          <p:stCondLst>
                                            <p:cond delay="0"/>
                                          </p:stCondLst>
                                        </p:cTn>
                                        <p:tgtEl>
                                          <p:spTgt spid="450"/>
                                        </p:tgtEl>
                                        <p:attrNameLst>
                                          <p:attrName>style.visibility</p:attrName>
                                        </p:attrNameLst>
                                      </p:cBhvr>
                                      <p:to>
                                        <p:strVal val="visible"/>
                                      </p:to>
                                    </p:set>
                                    <p:animEffect transition="in" filter="fade">
                                      <p:cBhvr>
                                        <p:cTn id="23" dur="500"/>
                                        <p:tgtEl>
                                          <p:spTgt spid="45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51"/>
                                        </p:tgtEl>
                                        <p:attrNameLst>
                                          <p:attrName>style.visibility</p:attrName>
                                        </p:attrNameLst>
                                      </p:cBhvr>
                                      <p:to>
                                        <p:strVal val="visible"/>
                                      </p:to>
                                    </p:set>
                                    <p:animEffect transition="in" filter="fade">
                                      <p:cBhvr>
                                        <p:cTn id="27" dur="500"/>
                                        <p:tgtEl>
                                          <p:spTgt spid="45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54"/>
                                        </p:tgtEl>
                                        <p:attrNameLst>
                                          <p:attrName>style.visibility</p:attrName>
                                        </p:attrNameLst>
                                      </p:cBhvr>
                                      <p:to>
                                        <p:strVal val="visible"/>
                                      </p:to>
                                    </p:set>
                                    <p:animEffect transition="in" filter="fade">
                                      <p:cBhvr>
                                        <p:cTn id="31" dur="500"/>
                                        <p:tgtEl>
                                          <p:spTgt spid="45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57"/>
                                        </p:tgtEl>
                                        <p:attrNameLst>
                                          <p:attrName>style.visibility</p:attrName>
                                        </p:attrNameLst>
                                      </p:cBhvr>
                                      <p:to>
                                        <p:strVal val="visible"/>
                                      </p:to>
                                    </p:set>
                                    <p:animEffect transition="in" filter="fade">
                                      <p:cBhvr>
                                        <p:cTn id="35" dur="500"/>
                                        <p:tgtEl>
                                          <p:spTgt spid="457"/>
                                        </p:tgtEl>
                                      </p:cBhvr>
                                    </p:animEffect>
                                  </p:childTnLst>
                                </p:cTn>
                              </p:par>
                              <p:par>
                                <p:cTn id="36" presetID="10"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9" name="TextBox 8"/>
            <p:cNvSpPr txBox="1"/>
            <p:nvPr/>
          </p:nvSpPr>
          <p:spPr>
            <a:xfrm>
              <a:off x="4273033" y="1290891"/>
              <a:ext cx="689131"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Base Image</a:t>
              </a:r>
              <a:endParaRPr lang="ru-RU" sz="1600" kern="1200" dirty="0">
                <a:solidFill>
                  <a:srgbClr val="383838"/>
                </a:solidFill>
                <a:latin typeface="Bebas Neue" charset="0"/>
                <a:ea typeface="Bebas Neue" charset="0"/>
                <a:cs typeface="Bebas Neue" charset="0"/>
              </a:endParaRPr>
            </a:p>
          </p:txBody>
        </p:sp>
        <p:sp>
          <p:nvSpPr>
            <p:cNvPr id="10" name="TextBox 9"/>
            <p:cNvSpPr txBox="1"/>
            <p:nvPr/>
          </p:nvSpPr>
          <p:spPr>
            <a:xfrm>
              <a:off x="4283698" y="1585146"/>
              <a:ext cx="2088502" cy="1104244"/>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Jedes Image wird von einem Base Image aufgebaut. Dies ist der Grundbaustein von dem aus das gesamte Image aus existiert. In vielen Fällen ist dies ein Linux Image. </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Viele Unternehmen benutzen ihre eigenen Images als Grundlage.</a:t>
              </a:r>
            </a:p>
          </p:txBody>
        </p:sp>
        <p:sp>
          <p:nvSpPr>
            <p:cNvPr id="11" name="TextBox 10"/>
            <p:cNvSpPr txBox="1"/>
            <p:nvPr/>
          </p:nvSpPr>
          <p:spPr>
            <a:xfrm>
              <a:off x="5940152"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6727834" y="1290891"/>
              <a:ext cx="945211"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Work Directory</a:t>
              </a:r>
              <a:endParaRPr lang="ru-RU" sz="1600" kern="1200" dirty="0">
                <a:solidFill>
                  <a:srgbClr val="383838"/>
                </a:solidFill>
                <a:latin typeface="Bebas Neue" charset="0"/>
                <a:ea typeface="Bebas Neue" charset="0"/>
                <a:cs typeface="Bebas Neue" charset="0"/>
              </a:endParaRPr>
            </a:p>
          </p:txBody>
        </p:sp>
        <p:sp>
          <p:nvSpPr>
            <p:cNvPr id="15" name="TextBox 14"/>
            <p:cNvSpPr txBox="1"/>
            <p:nvPr/>
          </p:nvSpPr>
          <p:spPr>
            <a:xfrm>
              <a:off x="6738499" y="1585146"/>
              <a:ext cx="2088502" cy="954107"/>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Sobald die Anwendungs-Dateien in das Image kopiert wurden, wird meistens eine WORKDIR gesetzt. </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 mag nicht bei allen Images unbedingt geschehen.</a:t>
              </a:r>
            </a:p>
          </p:txBody>
        </p:sp>
        <p:sp>
          <p:nvSpPr>
            <p:cNvPr id="16" name="TextBox 15"/>
            <p:cNvSpPr txBox="1"/>
            <p:nvPr/>
          </p:nvSpPr>
          <p:spPr>
            <a:xfrm>
              <a:off x="8394953"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4273033" y="3235107"/>
              <a:ext cx="828593"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Run Command</a:t>
              </a:r>
              <a:endParaRPr lang="ru-RU" sz="1600" kern="1200" dirty="0">
                <a:solidFill>
                  <a:srgbClr val="383838"/>
                </a:solidFill>
                <a:latin typeface="Bebas Neue" charset="0"/>
                <a:ea typeface="Bebas Neue" charset="0"/>
                <a:cs typeface="Bebas Neue" charset="0"/>
              </a:endParaRPr>
            </a:p>
          </p:txBody>
        </p:sp>
        <p:sp>
          <p:nvSpPr>
            <p:cNvPr id="20" name="TextBox 19"/>
            <p:cNvSpPr txBox="1"/>
            <p:nvPr/>
          </p:nvSpPr>
          <p:spPr>
            <a:xfrm>
              <a:off x="4283698" y="3529362"/>
              <a:ext cx="2088502" cy="954107"/>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Unabhängig der Image Variante ist es meistens der Fall das Befehle beim erstellen des Images ausgeführt werden müssen.</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Sei es nun über den RUN eigenen Befehl oder mittels CMD oder BASH.</a:t>
              </a:r>
            </a:p>
          </p:txBody>
        </p:sp>
        <p:sp>
          <p:nvSpPr>
            <p:cNvPr id="21" name="TextBox 20"/>
            <p:cNvSpPr txBox="1"/>
            <p:nvPr/>
          </p:nvSpPr>
          <p:spPr>
            <a:xfrm>
              <a:off x="5940152"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6727834" y="3235107"/>
              <a:ext cx="711974" cy="253915"/>
            </a:xfrm>
            <a:prstGeom prst="rect">
              <a:avLst/>
            </a:prstGeom>
            <a:noFill/>
          </p:spPr>
          <p:txBody>
            <a:bodyPr wrap="none" rtlCol="0">
              <a:spAutoFit/>
            </a:bodyPr>
            <a:lstStyle/>
            <a:p>
              <a:pPr defTabSz="914377">
                <a:buClrTx/>
              </a:pPr>
              <a:r>
                <a:rPr lang="en-US" sz="1600" kern="1200" dirty="0" err="1">
                  <a:solidFill>
                    <a:srgbClr val="383838"/>
                  </a:solidFill>
                  <a:latin typeface="Bebas Neue" charset="0"/>
                  <a:ea typeface="Bebas Neue" charset="0"/>
                  <a:cs typeface="Bebas Neue" charset="0"/>
                </a:rPr>
                <a:t>Entrypoint</a:t>
              </a:r>
              <a:endParaRPr lang="ru-RU" sz="1600" kern="1200" dirty="0">
                <a:solidFill>
                  <a:srgbClr val="383838"/>
                </a:solidFill>
                <a:latin typeface="Bebas Neue" charset="0"/>
                <a:ea typeface="Bebas Neue" charset="0"/>
                <a:cs typeface="Bebas Neue" charset="0"/>
              </a:endParaRPr>
            </a:p>
          </p:txBody>
        </p:sp>
        <p:sp>
          <p:nvSpPr>
            <p:cNvPr id="25" name="TextBox 24"/>
            <p:cNvSpPr txBox="1"/>
            <p:nvPr/>
          </p:nvSpPr>
          <p:spPr>
            <a:xfrm>
              <a:off x="6738499" y="3529362"/>
              <a:ext cx="2088502"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Mache Anwendungen, </a:t>
              </a:r>
              <a:r>
                <a:rPr lang="de-DE" sz="867" kern="1200" dirty="0" err="1">
                  <a:solidFill>
                    <a:srgbClr val="FFFFFF">
                      <a:lumMod val="50000"/>
                    </a:srgbClr>
                  </a:solidFill>
                  <a:latin typeface="Open Sans" charset="0"/>
                  <a:ea typeface="Open Sans" charset="0"/>
                  <a:cs typeface="Open Sans" charset="0"/>
                </a:rPr>
                <a:t>z.b</a:t>
              </a:r>
              <a:r>
                <a:rPr lang="de-DE" sz="867" kern="1200" dirty="0">
                  <a:solidFill>
                    <a:srgbClr val="FFFFFF">
                      <a:lumMod val="50000"/>
                    </a:srgbClr>
                  </a:solidFill>
                  <a:latin typeface="Open Sans" charset="0"/>
                  <a:ea typeface="Open Sans" charset="0"/>
                  <a:cs typeface="Open Sans" charset="0"/>
                </a:rPr>
                <a:t> Spring Boot brauchen einen </a:t>
              </a:r>
              <a:r>
                <a:rPr lang="de-DE" sz="867" kern="1200" dirty="0" err="1">
                  <a:solidFill>
                    <a:srgbClr val="FFFFFF">
                      <a:lumMod val="50000"/>
                    </a:srgbClr>
                  </a:solidFill>
                  <a:latin typeface="Open Sans" charset="0"/>
                  <a:ea typeface="Open Sans" charset="0"/>
                  <a:cs typeface="Open Sans" charset="0"/>
                </a:rPr>
                <a:t>Entrypoint</a:t>
              </a:r>
              <a:r>
                <a:rPr lang="de-DE" sz="867" kern="1200" dirty="0">
                  <a:solidFill>
                    <a:srgbClr val="FFFFFF">
                      <a:lumMod val="50000"/>
                    </a:srgbClr>
                  </a:solidFill>
                  <a:latin typeface="Open Sans" charset="0"/>
                  <a:ea typeface="Open Sans" charset="0"/>
                  <a:cs typeface="Open Sans" charset="0"/>
                </a:rPr>
                <a:t> meistens ein Skript welches nach Einrichtung des Images beim erstellen des Containers gestartet werden kann.</a:t>
              </a:r>
            </a:p>
          </p:txBody>
        </p:sp>
        <p:sp>
          <p:nvSpPr>
            <p:cNvPr id="26" name="TextBox 25"/>
            <p:cNvSpPr txBox="1"/>
            <p:nvPr/>
          </p:nvSpPr>
          <p:spPr>
            <a:xfrm>
              <a:off x="8394953"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4</a:t>
              </a:r>
              <a:r>
                <a:rPr lang="ru-RU" sz="3733" kern="1200" dirty="0">
                  <a:solidFill>
                    <a:srgbClr val="ECECEC"/>
                  </a:solidFill>
                  <a:latin typeface="Bebas Neue" charset="0"/>
                  <a:ea typeface="Bebas Neue" charset="0"/>
                  <a:cs typeface="Bebas Neue" charset="0"/>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defTabSz="914377">
              <a:buClrTx/>
            </a:pPr>
            <a:endParaRPr lang="ru-RU" sz="1800" kern="1200">
              <a:latin typeface="Calibri" panose="020F0502020204030204"/>
              <a:ea typeface="+mn-ea"/>
              <a:cs typeface="+mn-cs"/>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70</a:t>
              </a:r>
              <a:endParaRPr lang="ru-RU" sz="1600" kern="1200" dirty="0">
                <a:ln w="0"/>
                <a:solidFill>
                  <a:srgbClr val="F6B73A"/>
                </a:solidFill>
                <a:latin typeface="Bebas Neue" charset="0"/>
                <a:ea typeface="Bebas Neue" charset="0"/>
                <a:cs typeface="Bebas Neue" charset="0"/>
              </a:endParaRPr>
            </a:p>
          </p:txBody>
        </p:sp>
      </p:grpSp>
      <p:pic>
        <p:nvPicPr>
          <p:cNvPr id="32" name="Bildplatzhalter 5">
            <a:extLst>
              <a:ext uri="{FF2B5EF4-FFF2-40B4-BE49-F238E27FC236}">
                <a16:creationId xmlns:a16="http://schemas.microsoft.com/office/drawing/2014/main" id="{8783292A-1112-F4A5-F390-12C4D8F552C2}"/>
              </a:ext>
            </a:extLst>
          </p:cNvPr>
          <p:cNvPicPr>
            <a:picLocks noGrp="1" noChangeAspect="1"/>
          </p:cNvPicPr>
          <p:nvPr>
            <p:ph type="pic" sz="quarter" idx="10"/>
          </p:nvPr>
        </p:nvPicPr>
        <p:blipFill rotWithShape="1">
          <a:blip r:embed="rId2"/>
          <a:srcRect r="55274"/>
          <a:stretch/>
        </p:blipFill>
        <p:spPr>
          <a:xfrm>
            <a:off x="0" y="0"/>
            <a:ext cx="5327650" cy="6858000"/>
          </a:xfrm>
        </p:spPr>
      </p:pic>
    </p:spTree>
    <p:extLst>
      <p:ext uri="{BB962C8B-B14F-4D97-AF65-F5344CB8AC3E}">
        <p14:creationId xmlns:p14="http://schemas.microsoft.com/office/powerpoint/2010/main" val="61496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p:cNvGrpSpPr/>
          <p:nvPr/>
        </p:nvGrpSpPr>
        <p:grpSpPr>
          <a:xfrm>
            <a:off x="5764802" y="1391793"/>
            <a:ext cx="6030187" cy="1364694"/>
            <a:chOff x="4211960" y="2931790"/>
            <a:chExt cx="2238777" cy="1109867"/>
          </a:xfrm>
        </p:grpSpPr>
        <p:sp>
          <p:nvSpPr>
            <p:cNvPr id="17" name="Прямоугольник 16"/>
            <p:cNvSpPr/>
            <p:nvPr/>
          </p:nvSpPr>
          <p:spPr>
            <a:xfrm>
              <a:off x="4211960" y="2931790"/>
              <a:ext cx="2238777" cy="110986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4273033" y="3235107"/>
              <a:ext cx="341130" cy="27533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Base Image</a:t>
              </a:r>
              <a:endParaRPr lang="ru-RU" sz="1600" kern="1200" dirty="0">
                <a:solidFill>
                  <a:srgbClr val="383838"/>
                </a:solidFill>
                <a:latin typeface="Bebas Neue" charset="0"/>
                <a:ea typeface="Bebas Neue" charset="0"/>
                <a:cs typeface="Bebas Neue" charset="0"/>
              </a:endParaRPr>
            </a:p>
          </p:txBody>
        </p:sp>
        <p:sp>
          <p:nvSpPr>
            <p:cNvPr id="20" name="TextBox 19"/>
            <p:cNvSpPr txBox="1"/>
            <p:nvPr/>
          </p:nvSpPr>
          <p:spPr>
            <a:xfrm>
              <a:off x="4283698" y="3529362"/>
              <a:ext cx="2088502" cy="38338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 ist die Grundlage auf die unsere Anwendung laufen wird. Es ist zwingend nötig ein Base Image zu haben.</a:t>
              </a:r>
            </a:p>
          </p:txBody>
        </p:sp>
        <p:sp>
          <p:nvSpPr>
            <p:cNvPr id="21" name="TextBox 20"/>
            <p:cNvSpPr txBox="1"/>
            <p:nvPr/>
          </p:nvSpPr>
          <p:spPr>
            <a:xfrm>
              <a:off x="6188585" y="2977509"/>
              <a:ext cx="243529" cy="500089"/>
            </a:xfrm>
            <a:prstGeom prst="rect">
              <a:avLst/>
            </a:prstGeom>
            <a:noFill/>
          </p:spPr>
          <p:txBody>
            <a:bodyPr wrap="none" rtlCol="0">
              <a:spAutoFit/>
            </a:bodyPr>
            <a:lstStyle/>
            <a:p>
              <a:pPr algn="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1</a:t>
              </a:r>
              <a:r>
                <a:rPr lang="ru-RU" sz="3733" kern="1200" dirty="0">
                  <a:solidFill>
                    <a:srgbClr val="ECECEC"/>
                  </a:solidFill>
                  <a:latin typeface="Bebas Neue" charset="0"/>
                  <a:ea typeface="Bebas Neue" charset="0"/>
                  <a:cs typeface="Bebas Neue" charset="0"/>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defTabSz="914377">
              <a:buClrTx/>
            </a:pPr>
            <a:endParaRPr lang="ru-RU" sz="1800" kern="1200">
              <a:latin typeface="Calibri" panose="020F0502020204030204"/>
              <a:ea typeface="+mn-ea"/>
              <a:cs typeface="+mn-cs"/>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71</a:t>
              </a:r>
              <a:endParaRPr lang="ru-RU" sz="1600" kern="1200" dirty="0">
                <a:ln w="0"/>
                <a:solidFill>
                  <a:srgbClr val="F6B73A"/>
                </a:solidFill>
                <a:latin typeface="Bebas Neue" charset="0"/>
                <a:ea typeface="Bebas Neue" charset="0"/>
                <a:cs typeface="Bebas Neue" charset="0"/>
              </a:endParaRPr>
            </a:p>
          </p:txBody>
        </p:sp>
      </p:grpSp>
      <p:grpSp>
        <p:nvGrpSpPr>
          <p:cNvPr id="31" name="Группа 3">
            <a:extLst>
              <a:ext uri="{FF2B5EF4-FFF2-40B4-BE49-F238E27FC236}">
                <a16:creationId xmlns:a16="http://schemas.microsoft.com/office/drawing/2014/main" id="{2C8E88E8-CAA9-86A5-CAB5-08977E2D1BDE}"/>
              </a:ext>
            </a:extLst>
          </p:cNvPr>
          <p:cNvGrpSpPr/>
          <p:nvPr/>
        </p:nvGrpSpPr>
        <p:grpSpPr>
          <a:xfrm>
            <a:off x="5764801" y="3065875"/>
            <a:ext cx="6030187" cy="1364694"/>
            <a:chOff x="4211960" y="2931790"/>
            <a:chExt cx="2238777" cy="1109867"/>
          </a:xfrm>
        </p:grpSpPr>
        <p:sp>
          <p:nvSpPr>
            <p:cNvPr id="32" name="Прямоугольник 16">
              <a:extLst>
                <a:ext uri="{FF2B5EF4-FFF2-40B4-BE49-F238E27FC236}">
                  <a16:creationId xmlns:a16="http://schemas.microsoft.com/office/drawing/2014/main" id="{AA943A10-7C0E-33B1-9BF6-9982AE8DDD87}"/>
                </a:ext>
              </a:extLst>
            </p:cNvPr>
            <p:cNvSpPr/>
            <p:nvPr/>
          </p:nvSpPr>
          <p:spPr>
            <a:xfrm>
              <a:off x="4211960" y="2931790"/>
              <a:ext cx="2238777" cy="110986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3" name="Прямоугольник 17">
              <a:extLst>
                <a:ext uri="{FF2B5EF4-FFF2-40B4-BE49-F238E27FC236}">
                  <a16:creationId xmlns:a16="http://schemas.microsoft.com/office/drawing/2014/main" id="{7A16DFE3-FA50-B3EF-D062-D0E9F7F69BFC}"/>
                </a:ext>
              </a:extLst>
            </p:cNvPr>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4" name="TextBox 18">
              <a:extLst>
                <a:ext uri="{FF2B5EF4-FFF2-40B4-BE49-F238E27FC236}">
                  <a16:creationId xmlns:a16="http://schemas.microsoft.com/office/drawing/2014/main" id="{07D96B32-E016-6B53-5CB4-72511869D675}"/>
                </a:ext>
              </a:extLst>
            </p:cNvPr>
            <p:cNvSpPr txBox="1"/>
            <p:nvPr/>
          </p:nvSpPr>
          <p:spPr>
            <a:xfrm>
              <a:off x="4273033" y="3235107"/>
              <a:ext cx="592277" cy="275336"/>
            </a:xfrm>
            <a:prstGeom prst="rect">
              <a:avLst/>
            </a:prstGeom>
            <a:noFill/>
          </p:spPr>
          <p:txBody>
            <a:bodyPr wrap="none" rtlCol="0">
              <a:spAutoFit/>
            </a:bodyPr>
            <a:lstStyle/>
            <a:p>
              <a:pPr defTabSz="914377">
                <a:buClrTx/>
              </a:pPr>
              <a:r>
                <a:rPr lang="de-DE" sz="1600" kern="1200" dirty="0" err="1">
                  <a:solidFill>
                    <a:srgbClr val="383838"/>
                  </a:solidFill>
                  <a:latin typeface="Bebas Neue" charset="0"/>
                  <a:ea typeface="Bebas Neue" charset="0"/>
                  <a:cs typeface="Bebas Neue" charset="0"/>
                </a:rPr>
                <a:t>Anwendungs</a:t>
              </a:r>
              <a:r>
                <a:rPr lang="de-DE" sz="1600" kern="1200" dirty="0">
                  <a:solidFill>
                    <a:srgbClr val="383838"/>
                  </a:solidFill>
                  <a:latin typeface="Bebas Neue" charset="0"/>
                  <a:ea typeface="Bebas Neue" charset="0"/>
                  <a:cs typeface="Bebas Neue" charset="0"/>
                </a:rPr>
                <a:t> Schicht</a:t>
              </a:r>
            </a:p>
          </p:txBody>
        </p:sp>
        <p:sp>
          <p:nvSpPr>
            <p:cNvPr id="35" name="TextBox 19">
              <a:extLst>
                <a:ext uri="{FF2B5EF4-FFF2-40B4-BE49-F238E27FC236}">
                  <a16:creationId xmlns:a16="http://schemas.microsoft.com/office/drawing/2014/main" id="{29431333-567A-2EA1-2B4E-88411F4A2A8B}"/>
                </a:ext>
              </a:extLst>
            </p:cNvPr>
            <p:cNvSpPr txBox="1"/>
            <p:nvPr/>
          </p:nvSpPr>
          <p:spPr>
            <a:xfrm>
              <a:off x="4283698" y="3529362"/>
              <a:ext cx="2088502" cy="38338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 tatsächliche Anwendung die im Image und später im Container ausgeführt werden soll ist teil 1 eines jeden Images.</a:t>
              </a:r>
            </a:p>
          </p:txBody>
        </p:sp>
        <p:sp>
          <p:nvSpPr>
            <p:cNvPr id="36" name="TextBox 20">
              <a:extLst>
                <a:ext uri="{FF2B5EF4-FFF2-40B4-BE49-F238E27FC236}">
                  <a16:creationId xmlns:a16="http://schemas.microsoft.com/office/drawing/2014/main" id="{8751D7EF-CB6E-E8AD-0A21-EA99750806A5}"/>
                </a:ext>
              </a:extLst>
            </p:cNvPr>
            <p:cNvSpPr txBox="1"/>
            <p:nvPr/>
          </p:nvSpPr>
          <p:spPr>
            <a:xfrm>
              <a:off x="6188585" y="2977509"/>
              <a:ext cx="243529" cy="542278"/>
            </a:xfrm>
            <a:prstGeom prst="rect">
              <a:avLst/>
            </a:prstGeom>
            <a:noFill/>
          </p:spPr>
          <p:txBody>
            <a:bodyPr wrap="none" rtlCol="0">
              <a:spAutoFit/>
            </a:bodyPr>
            <a:lstStyle/>
            <a:p>
              <a:pPr algn="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37" name="Группа 3">
            <a:extLst>
              <a:ext uri="{FF2B5EF4-FFF2-40B4-BE49-F238E27FC236}">
                <a16:creationId xmlns:a16="http://schemas.microsoft.com/office/drawing/2014/main" id="{0A290C19-138B-EA9C-6DAA-80818BB862D8}"/>
              </a:ext>
            </a:extLst>
          </p:cNvPr>
          <p:cNvGrpSpPr/>
          <p:nvPr/>
        </p:nvGrpSpPr>
        <p:grpSpPr>
          <a:xfrm>
            <a:off x="5746488" y="4739957"/>
            <a:ext cx="6030187" cy="1364694"/>
            <a:chOff x="4211960" y="2931790"/>
            <a:chExt cx="2238777" cy="1109867"/>
          </a:xfrm>
        </p:grpSpPr>
        <p:sp>
          <p:nvSpPr>
            <p:cNvPr id="38" name="Прямоугольник 16">
              <a:extLst>
                <a:ext uri="{FF2B5EF4-FFF2-40B4-BE49-F238E27FC236}">
                  <a16:creationId xmlns:a16="http://schemas.microsoft.com/office/drawing/2014/main" id="{FD39293F-65A2-718E-4008-3BD8E3B80E45}"/>
                </a:ext>
              </a:extLst>
            </p:cNvPr>
            <p:cNvSpPr/>
            <p:nvPr/>
          </p:nvSpPr>
          <p:spPr>
            <a:xfrm>
              <a:off x="4211960" y="2931790"/>
              <a:ext cx="2238777" cy="1109867"/>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9" name="Прямоугольник 17">
              <a:extLst>
                <a:ext uri="{FF2B5EF4-FFF2-40B4-BE49-F238E27FC236}">
                  <a16:creationId xmlns:a16="http://schemas.microsoft.com/office/drawing/2014/main" id="{44BB9DE5-A776-D07C-F3E6-3488C7722C7F}"/>
                </a:ext>
              </a:extLst>
            </p:cNvPr>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40" name="TextBox 18">
              <a:extLst>
                <a:ext uri="{FF2B5EF4-FFF2-40B4-BE49-F238E27FC236}">
                  <a16:creationId xmlns:a16="http://schemas.microsoft.com/office/drawing/2014/main" id="{BF189BEC-5F7C-5022-4081-E2573F908A42}"/>
                </a:ext>
              </a:extLst>
            </p:cNvPr>
            <p:cNvSpPr txBox="1"/>
            <p:nvPr/>
          </p:nvSpPr>
          <p:spPr>
            <a:xfrm>
              <a:off x="4273033" y="3235107"/>
              <a:ext cx="666073" cy="275336"/>
            </a:xfrm>
            <a:prstGeom prst="rect">
              <a:avLst/>
            </a:prstGeom>
            <a:noFill/>
          </p:spPr>
          <p:txBody>
            <a:bodyPr wrap="none" rtlCol="0">
              <a:spAutoFit/>
            </a:bodyPr>
            <a:lstStyle/>
            <a:p>
              <a:pPr defTabSz="914377">
                <a:buClrTx/>
              </a:pPr>
              <a:r>
                <a:rPr lang="de-DE" sz="1600" kern="1200" dirty="0" err="1">
                  <a:solidFill>
                    <a:srgbClr val="383838"/>
                  </a:solidFill>
                  <a:latin typeface="Bebas Neue" charset="0"/>
                  <a:ea typeface="Bebas Neue" charset="0"/>
                  <a:cs typeface="Bebas Neue" charset="0"/>
                </a:rPr>
                <a:t>Konfigurations</a:t>
              </a:r>
              <a:r>
                <a:rPr lang="de-DE" sz="1600" kern="1200" dirty="0">
                  <a:solidFill>
                    <a:srgbClr val="383838"/>
                  </a:solidFill>
                  <a:latin typeface="Bebas Neue" charset="0"/>
                  <a:ea typeface="Bebas Neue" charset="0"/>
                  <a:cs typeface="Bebas Neue" charset="0"/>
                </a:rPr>
                <a:t> Schicht</a:t>
              </a:r>
            </a:p>
          </p:txBody>
        </p:sp>
        <p:sp>
          <p:nvSpPr>
            <p:cNvPr id="41" name="TextBox 19">
              <a:extLst>
                <a:ext uri="{FF2B5EF4-FFF2-40B4-BE49-F238E27FC236}">
                  <a16:creationId xmlns:a16="http://schemas.microsoft.com/office/drawing/2014/main" id="{FCC0A87F-3BA6-75EC-D722-2F0923F27468}"/>
                </a:ext>
              </a:extLst>
            </p:cNvPr>
            <p:cNvSpPr txBox="1"/>
            <p:nvPr/>
          </p:nvSpPr>
          <p:spPr>
            <a:xfrm>
              <a:off x="4283698" y="3529362"/>
              <a:ext cx="2088502" cy="38338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Diese Schicht ist die Schicht die wir beim starten des Images hinzufügen. Welche Ports soll die Anwendung bekommen, welche Recht. Im allgemeinen ist dies die Schicht in der Docker ins spiel kommt.</a:t>
              </a:r>
            </a:p>
          </p:txBody>
        </p:sp>
        <p:sp>
          <p:nvSpPr>
            <p:cNvPr id="42" name="TextBox 20">
              <a:extLst>
                <a:ext uri="{FF2B5EF4-FFF2-40B4-BE49-F238E27FC236}">
                  <a16:creationId xmlns:a16="http://schemas.microsoft.com/office/drawing/2014/main" id="{32E994C5-3D15-3946-A5DE-5382DE68B993}"/>
                </a:ext>
              </a:extLst>
            </p:cNvPr>
            <p:cNvSpPr txBox="1"/>
            <p:nvPr/>
          </p:nvSpPr>
          <p:spPr>
            <a:xfrm>
              <a:off x="6188585" y="2977509"/>
              <a:ext cx="243529" cy="542278"/>
            </a:xfrm>
            <a:prstGeom prst="rect">
              <a:avLst/>
            </a:prstGeom>
            <a:noFill/>
          </p:spPr>
          <p:txBody>
            <a:bodyPr wrap="none" rtlCol="0">
              <a:spAutoFit/>
            </a:bodyPr>
            <a:lstStyle/>
            <a:p>
              <a:pPr algn="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pic>
        <p:nvPicPr>
          <p:cNvPr id="25" name="Bildplatzhalter 5">
            <a:extLst>
              <a:ext uri="{FF2B5EF4-FFF2-40B4-BE49-F238E27FC236}">
                <a16:creationId xmlns:a16="http://schemas.microsoft.com/office/drawing/2014/main" id="{A51A8D62-6D96-40CF-D6E2-2D389B2E85BF}"/>
              </a:ext>
            </a:extLst>
          </p:cNvPr>
          <p:cNvPicPr>
            <a:picLocks noGrp="1" noChangeAspect="1"/>
          </p:cNvPicPr>
          <p:nvPr>
            <p:ph type="pic" sz="quarter" idx="10"/>
          </p:nvPr>
        </p:nvPicPr>
        <p:blipFill rotWithShape="1">
          <a:blip r:embed="rId2"/>
          <a:srcRect l="-90" r="55364"/>
          <a:stretch/>
        </p:blipFill>
        <p:spPr>
          <a:xfrm>
            <a:off x="0" y="0"/>
            <a:ext cx="5327650" cy="6858000"/>
          </a:xfrm>
        </p:spPr>
      </p:pic>
    </p:spTree>
    <p:extLst>
      <p:ext uri="{BB962C8B-B14F-4D97-AF65-F5344CB8AC3E}">
        <p14:creationId xmlns:p14="http://schemas.microsoft.com/office/powerpoint/2010/main" val="390194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207929"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Erstellen eigener Images</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Praktisches Beispiel </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15" name="Grafik 14">
            <a:extLst>
              <a:ext uri="{FF2B5EF4-FFF2-40B4-BE49-F238E27FC236}">
                <a16:creationId xmlns:a16="http://schemas.microsoft.com/office/drawing/2014/main" id="{84ECAE7D-7D82-0007-8AC0-A9F37108A98A}"/>
              </a:ext>
            </a:extLst>
          </p:cNvPr>
          <p:cNvPicPr>
            <a:picLocks noChangeAspect="1"/>
          </p:cNvPicPr>
          <p:nvPr/>
        </p:nvPicPr>
        <p:blipFill>
          <a:blip r:embed="rId2"/>
          <a:stretch>
            <a:fillRect/>
          </a:stretch>
        </p:blipFill>
        <p:spPr>
          <a:xfrm>
            <a:off x="9158838" y="4236004"/>
            <a:ext cx="2053599" cy="1998395"/>
          </a:xfrm>
          <a:prstGeom prst="rect">
            <a:avLst/>
          </a:prstGeom>
        </p:spPr>
      </p:pic>
      <p:pic>
        <p:nvPicPr>
          <p:cNvPr id="17" name="Grafik 16">
            <a:extLst>
              <a:ext uri="{FF2B5EF4-FFF2-40B4-BE49-F238E27FC236}">
                <a16:creationId xmlns:a16="http://schemas.microsoft.com/office/drawing/2014/main" id="{41CF953D-CA0B-F7AB-2D8F-70213C4D3597}"/>
              </a:ext>
            </a:extLst>
          </p:cNvPr>
          <p:cNvPicPr>
            <a:picLocks noChangeAspect="1"/>
          </p:cNvPicPr>
          <p:nvPr/>
        </p:nvPicPr>
        <p:blipFill>
          <a:blip r:embed="rId3"/>
          <a:stretch>
            <a:fillRect/>
          </a:stretch>
        </p:blipFill>
        <p:spPr>
          <a:xfrm>
            <a:off x="7390998" y="2541031"/>
            <a:ext cx="1905000" cy="1905000"/>
          </a:xfrm>
          <a:prstGeom prst="rect">
            <a:avLst/>
          </a:prstGeom>
        </p:spPr>
      </p:pic>
      <p:pic>
        <p:nvPicPr>
          <p:cNvPr id="4" name="Bildplatzhalter 3">
            <a:extLst>
              <a:ext uri="{FF2B5EF4-FFF2-40B4-BE49-F238E27FC236}">
                <a16:creationId xmlns:a16="http://schemas.microsoft.com/office/drawing/2014/main" id="{51FEFB14-277C-1DB4-6E70-D75C5AE22AEB}"/>
              </a:ext>
            </a:extLst>
          </p:cNvPr>
          <p:cNvPicPr>
            <a:picLocks noGrp="1" noChangeAspect="1"/>
          </p:cNvPicPr>
          <p:nvPr>
            <p:ph type="pic" sz="quarter" idx="10"/>
          </p:nvPr>
        </p:nvPicPr>
        <p:blipFill>
          <a:blip r:embed="rId4"/>
          <a:srcRect l="9531" r="9531"/>
          <a:stretch>
            <a:fillRect/>
          </a:stretch>
        </p:blipFill>
        <p:spPr/>
      </p:pic>
    </p:spTree>
    <p:extLst>
      <p:ext uri="{BB962C8B-B14F-4D97-AF65-F5344CB8AC3E}">
        <p14:creationId xmlns:p14="http://schemas.microsoft.com/office/powerpoint/2010/main" val="425429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75160" y="1316765"/>
            <a:ext cx="2441695" cy="523220"/>
          </a:xfrm>
          <a:prstGeom prst="rect">
            <a:avLst/>
          </a:prstGeom>
          <a:noFill/>
        </p:spPr>
        <p:txBody>
          <a:bodyPr wrap="none" rtlCol="0">
            <a:spAutoFit/>
          </a:bodyPr>
          <a:lstStyle/>
          <a:p>
            <a:pPr algn="ctr" defTabSz="914377">
              <a:buClrTx/>
            </a:pPr>
            <a:r>
              <a:rPr lang="de-DE" sz="2800" kern="1200" dirty="0">
                <a:solidFill>
                  <a:srgbClr val="383838"/>
                </a:solidFill>
                <a:latin typeface="Bebas Neue" charset="0"/>
                <a:ea typeface="Bebas Neue" charset="0"/>
                <a:cs typeface="Bebas Neue" charset="0"/>
              </a:rPr>
              <a:t>Weiteres Vorgehen</a:t>
            </a:r>
          </a:p>
        </p:txBody>
      </p:sp>
      <p:sp>
        <p:nvSpPr>
          <p:cNvPr id="8" name="TextBox 7"/>
          <p:cNvSpPr txBox="1"/>
          <p:nvPr/>
        </p:nvSpPr>
        <p:spPr>
          <a:xfrm>
            <a:off x="4655840" y="1845033"/>
            <a:ext cx="2880320" cy="312458"/>
          </a:xfrm>
          <a:prstGeom prst="rect">
            <a:avLst/>
          </a:prstGeom>
          <a:noFill/>
        </p:spPr>
        <p:txBody>
          <a:bodyPr wrap="square" rtlCol="0">
            <a:spAutoFit/>
          </a:bodyPr>
          <a:lstStyle/>
          <a:p>
            <a:pPr algn="ctr" defTabSz="914377">
              <a:lnSpc>
                <a:spcPct val="150000"/>
              </a:lnSpc>
              <a:buClrTx/>
            </a:pPr>
            <a:r>
              <a:rPr lang="de-DE" sz="1067" kern="1200" dirty="0">
                <a:solidFill>
                  <a:srgbClr val="FFFFFF">
                    <a:lumMod val="50000"/>
                  </a:srgbClr>
                </a:solidFill>
                <a:latin typeface="Open Sans" charset="0"/>
                <a:ea typeface="Open Sans" charset="0"/>
                <a:cs typeface="Open Sans" charset="0"/>
              </a:rPr>
              <a:t>Docker im praktischen Kennenlernen</a:t>
            </a:r>
          </a:p>
        </p:txBody>
      </p:sp>
      <p:grpSp>
        <p:nvGrpSpPr>
          <p:cNvPr id="2" name="Группа 1"/>
          <p:cNvGrpSpPr/>
          <p:nvPr/>
        </p:nvGrpSpPr>
        <p:grpSpPr>
          <a:xfrm>
            <a:off x="3355221" y="3028009"/>
            <a:ext cx="1929380" cy="1759586"/>
            <a:chOff x="1170326" y="2375633"/>
            <a:chExt cx="1447035" cy="1319690"/>
          </a:xfrm>
        </p:grpSpPr>
        <p:sp>
          <p:nvSpPr>
            <p:cNvPr id="13" name="Полилиния 12"/>
            <p:cNvSpPr/>
            <p:nvPr/>
          </p:nvSpPr>
          <p:spPr>
            <a:xfrm>
              <a:off x="1170326" y="3003798"/>
              <a:ext cx="1447035" cy="288033"/>
            </a:xfrm>
            <a:custGeom>
              <a:avLst/>
              <a:gdLst>
                <a:gd name="connsiteX0" fmla="*/ 1296144 w 1447035"/>
                <a:gd name="connsiteY0" fmla="*/ 0 h 288033"/>
                <a:gd name="connsiteX1" fmla="*/ 1447035 w 1447035"/>
                <a:gd name="connsiteY1" fmla="*/ 144017 h 288033"/>
                <a:gd name="connsiteX2" fmla="*/ 1296144 w 1447035"/>
                <a:gd name="connsiteY2" fmla="*/ 288033 h 288033"/>
                <a:gd name="connsiteX3" fmla="*/ 0 w 1447035"/>
                <a:gd name="connsiteY3" fmla="*/ 288033 h 288033"/>
                <a:gd name="connsiteX4" fmla="*/ 150891 w 1447035"/>
                <a:gd name="connsiteY4" fmla="*/ 144017 h 288033"/>
                <a:gd name="connsiteX5" fmla="*/ 1 w 1447035"/>
                <a:gd name="connsiteY5" fmla="*/ 1 h 288033"/>
                <a:gd name="connsiteX6" fmla="*/ 1296144 w 1447035"/>
                <a:gd name="connsiteY6" fmla="*/ 1 h 28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035" h="288033">
                  <a:moveTo>
                    <a:pt x="1296144" y="0"/>
                  </a:moveTo>
                  <a:lnTo>
                    <a:pt x="1447035" y="144017"/>
                  </a:lnTo>
                  <a:lnTo>
                    <a:pt x="1296144" y="288033"/>
                  </a:lnTo>
                  <a:lnTo>
                    <a:pt x="0" y="288033"/>
                  </a:lnTo>
                  <a:lnTo>
                    <a:pt x="150891" y="144017"/>
                  </a:lnTo>
                  <a:lnTo>
                    <a:pt x="1" y="1"/>
                  </a:lnTo>
                  <a:lnTo>
                    <a:pt x="1296144"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2" name="TextBox 21"/>
            <p:cNvSpPr txBox="1"/>
            <p:nvPr/>
          </p:nvSpPr>
          <p:spPr>
            <a:xfrm>
              <a:off x="1285787" y="3363838"/>
              <a:ext cx="1216111" cy="331485"/>
            </a:xfrm>
            <a:prstGeom prst="rect">
              <a:avLst/>
            </a:prstGeom>
            <a:noFill/>
          </p:spPr>
          <p:txBody>
            <a:bodyPr wrap="square" rtlCol="0">
              <a:spAutoFit/>
            </a:bodyPr>
            <a:lstStyle/>
            <a:p>
              <a:pPr algn="ctr" defTabSz="914377">
                <a:lnSpc>
                  <a:spcPct val="150000"/>
                </a:lnSpc>
                <a:buClrTx/>
              </a:pPr>
              <a:r>
                <a:rPr lang="de-DE" sz="800" kern="1200" dirty="0">
                  <a:solidFill>
                    <a:srgbClr val="FFFFFF">
                      <a:lumMod val="50000"/>
                    </a:srgbClr>
                  </a:solidFill>
                  <a:latin typeface="Open Sans" charset="0"/>
                  <a:ea typeface="Open Sans" charset="0"/>
                  <a:cs typeface="Open Sans" charset="0"/>
                </a:rPr>
                <a:t>Klonen Sie das Repository auf der folgenden Seite</a:t>
              </a:r>
            </a:p>
          </p:txBody>
        </p:sp>
        <p:grpSp>
          <p:nvGrpSpPr>
            <p:cNvPr id="27" name="Группа 26"/>
            <p:cNvGrpSpPr/>
            <p:nvPr/>
          </p:nvGrpSpPr>
          <p:grpSpPr>
            <a:xfrm>
              <a:off x="1817076" y="2375633"/>
              <a:ext cx="303940" cy="303940"/>
              <a:chOff x="6500308" y="1075640"/>
              <a:chExt cx="379932" cy="379932"/>
            </a:xfrm>
            <a:solidFill>
              <a:schemeClr val="tx1">
                <a:lumMod val="95000"/>
                <a:lumOff val="5000"/>
              </a:schemeClr>
            </a:solidFill>
          </p:grpSpPr>
          <p:sp>
            <p:nvSpPr>
              <p:cNvPr id="28" name="Freeform 37"/>
              <p:cNvSpPr>
                <a:spLocks noChangeArrowheads="1"/>
              </p:cNvSpPr>
              <p:nvPr/>
            </p:nvSpPr>
            <p:spPr bwMode="auto">
              <a:xfrm>
                <a:off x="6500308" y="1075640"/>
                <a:ext cx="379932" cy="379932"/>
              </a:xfrm>
              <a:custGeom>
                <a:avLst/>
                <a:gdLst>
                  <a:gd name="T0" fmla="*/ 35 w 1449"/>
                  <a:gd name="T1" fmla="*/ 1448 h 1449"/>
                  <a:gd name="T2" fmla="*/ 35 w 1449"/>
                  <a:gd name="T3" fmla="*/ 1448 h 1449"/>
                  <a:gd name="T4" fmla="*/ 0 w 1449"/>
                  <a:gd name="T5" fmla="*/ 1448 h 1449"/>
                  <a:gd name="T6" fmla="*/ 0 w 1449"/>
                  <a:gd name="T7" fmla="*/ 1413 h 1449"/>
                  <a:gd name="T8" fmla="*/ 69 w 1449"/>
                  <a:gd name="T9" fmla="*/ 1034 h 1449"/>
                  <a:gd name="T10" fmla="*/ 69 w 1449"/>
                  <a:gd name="T11" fmla="*/ 1017 h 1449"/>
                  <a:gd name="T12" fmla="*/ 1018 w 1449"/>
                  <a:gd name="T13" fmla="*/ 86 h 1449"/>
                  <a:gd name="T14" fmla="*/ 1190 w 1449"/>
                  <a:gd name="T15" fmla="*/ 0 h 1449"/>
                  <a:gd name="T16" fmla="*/ 1379 w 1449"/>
                  <a:gd name="T17" fmla="*/ 86 h 1449"/>
                  <a:gd name="T18" fmla="*/ 1448 w 1449"/>
                  <a:gd name="T19" fmla="*/ 259 h 1449"/>
                  <a:gd name="T20" fmla="*/ 1379 w 1449"/>
                  <a:gd name="T21" fmla="*/ 448 h 1449"/>
                  <a:gd name="T22" fmla="*/ 432 w 1449"/>
                  <a:gd name="T23" fmla="*/ 1379 h 1449"/>
                  <a:gd name="T24" fmla="*/ 414 w 1449"/>
                  <a:gd name="T25" fmla="*/ 1379 h 1449"/>
                  <a:gd name="T26" fmla="*/ 35 w 1449"/>
                  <a:gd name="T27" fmla="*/ 1448 h 1449"/>
                  <a:gd name="T28" fmla="*/ 138 w 1449"/>
                  <a:gd name="T29" fmla="*/ 1052 h 1449"/>
                  <a:gd name="T30" fmla="*/ 138 w 1449"/>
                  <a:gd name="T31" fmla="*/ 1052 h 1449"/>
                  <a:gd name="T32" fmla="*/ 69 w 1449"/>
                  <a:gd name="T33" fmla="*/ 1379 h 1449"/>
                  <a:gd name="T34" fmla="*/ 397 w 1449"/>
                  <a:gd name="T35" fmla="*/ 1327 h 1449"/>
                  <a:gd name="T36" fmla="*/ 1328 w 1449"/>
                  <a:gd name="T37" fmla="*/ 397 h 1449"/>
                  <a:gd name="T38" fmla="*/ 1379 w 1449"/>
                  <a:gd name="T39" fmla="*/ 259 h 1449"/>
                  <a:gd name="T40" fmla="*/ 1328 w 1449"/>
                  <a:gd name="T41" fmla="*/ 138 h 1449"/>
                  <a:gd name="T42" fmla="*/ 1190 w 1449"/>
                  <a:gd name="T43" fmla="*/ 69 h 1449"/>
                  <a:gd name="T44" fmla="*/ 1052 w 1449"/>
                  <a:gd name="T45" fmla="*/ 138 h 1449"/>
                  <a:gd name="T46" fmla="*/ 138 w 1449"/>
                  <a:gd name="T47" fmla="*/ 1052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49" h="1449">
                    <a:moveTo>
                      <a:pt x="35" y="1448"/>
                    </a:moveTo>
                    <a:lnTo>
                      <a:pt x="35" y="1448"/>
                    </a:lnTo>
                    <a:cubicBezTo>
                      <a:pt x="18" y="1448"/>
                      <a:pt x="18" y="1448"/>
                      <a:pt x="0" y="1448"/>
                    </a:cubicBezTo>
                    <a:cubicBezTo>
                      <a:pt x="0" y="1431"/>
                      <a:pt x="0" y="1431"/>
                      <a:pt x="0" y="1413"/>
                    </a:cubicBezTo>
                    <a:cubicBezTo>
                      <a:pt x="69" y="1034"/>
                      <a:pt x="69" y="1034"/>
                      <a:pt x="69" y="1034"/>
                    </a:cubicBezTo>
                    <a:lnTo>
                      <a:pt x="69" y="1017"/>
                    </a:lnTo>
                    <a:cubicBezTo>
                      <a:pt x="1018" y="86"/>
                      <a:pt x="1018" y="86"/>
                      <a:pt x="1018" y="86"/>
                    </a:cubicBezTo>
                    <a:cubicBezTo>
                      <a:pt x="1052" y="34"/>
                      <a:pt x="1121" y="0"/>
                      <a:pt x="1190" y="0"/>
                    </a:cubicBezTo>
                    <a:cubicBezTo>
                      <a:pt x="1259" y="0"/>
                      <a:pt x="1328" y="34"/>
                      <a:pt x="1379" y="86"/>
                    </a:cubicBezTo>
                    <a:cubicBezTo>
                      <a:pt x="1414" y="138"/>
                      <a:pt x="1448" y="190"/>
                      <a:pt x="1448" y="259"/>
                    </a:cubicBezTo>
                    <a:cubicBezTo>
                      <a:pt x="1448" y="328"/>
                      <a:pt x="1414" y="397"/>
                      <a:pt x="1379" y="448"/>
                    </a:cubicBezTo>
                    <a:cubicBezTo>
                      <a:pt x="432" y="1379"/>
                      <a:pt x="432" y="1379"/>
                      <a:pt x="432" y="1379"/>
                    </a:cubicBezTo>
                    <a:cubicBezTo>
                      <a:pt x="432" y="1379"/>
                      <a:pt x="432" y="1379"/>
                      <a:pt x="414" y="1379"/>
                    </a:cubicBezTo>
                    <a:cubicBezTo>
                      <a:pt x="35" y="1448"/>
                      <a:pt x="35" y="1448"/>
                      <a:pt x="35" y="1448"/>
                    </a:cubicBezTo>
                    <a:close/>
                    <a:moveTo>
                      <a:pt x="138" y="1052"/>
                    </a:moveTo>
                    <a:lnTo>
                      <a:pt x="138" y="1052"/>
                    </a:lnTo>
                    <a:cubicBezTo>
                      <a:pt x="69" y="1379"/>
                      <a:pt x="69" y="1379"/>
                      <a:pt x="69" y="1379"/>
                    </a:cubicBezTo>
                    <a:cubicBezTo>
                      <a:pt x="397" y="1327"/>
                      <a:pt x="397" y="1327"/>
                      <a:pt x="397" y="1327"/>
                    </a:cubicBezTo>
                    <a:cubicBezTo>
                      <a:pt x="1328" y="397"/>
                      <a:pt x="1328" y="397"/>
                      <a:pt x="1328" y="397"/>
                    </a:cubicBezTo>
                    <a:cubicBezTo>
                      <a:pt x="1362" y="362"/>
                      <a:pt x="1379" y="310"/>
                      <a:pt x="1379" y="259"/>
                    </a:cubicBezTo>
                    <a:cubicBezTo>
                      <a:pt x="1379" y="207"/>
                      <a:pt x="1362" y="172"/>
                      <a:pt x="1328" y="138"/>
                    </a:cubicBezTo>
                    <a:cubicBezTo>
                      <a:pt x="1293" y="103"/>
                      <a:pt x="1242" y="69"/>
                      <a:pt x="1190" y="69"/>
                    </a:cubicBezTo>
                    <a:cubicBezTo>
                      <a:pt x="1138" y="69"/>
                      <a:pt x="1104" y="103"/>
                      <a:pt x="1052" y="138"/>
                    </a:cubicBezTo>
                    <a:lnTo>
                      <a:pt x="138" y="105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9" name="Freeform 38"/>
              <p:cNvSpPr>
                <a:spLocks noChangeArrowheads="1"/>
              </p:cNvSpPr>
              <p:nvPr/>
            </p:nvSpPr>
            <p:spPr bwMode="auto">
              <a:xfrm>
                <a:off x="6523404" y="1350485"/>
                <a:ext cx="85455" cy="81992"/>
              </a:xfrm>
              <a:custGeom>
                <a:avLst/>
                <a:gdLst>
                  <a:gd name="T0" fmla="*/ 276 w 328"/>
                  <a:gd name="T1" fmla="*/ 310 h 311"/>
                  <a:gd name="T2" fmla="*/ 276 w 328"/>
                  <a:gd name="T3" fmla="*/ 310 h 311"/>
                  <a:gd name="T4" fmla="*/ 258 w 328"/>
                  <a:gd name="T5" fmla="*/ 310 h 311"/>
                  <a:gd name="T6" fmla="*/ 17 w 328"/>
                  <a:gd name="T7" fmla="*/ 51 h 311"/>
                  <a:gd name="T8" fmla="*/ 17 w 328"/>
                  <a:gd name="T9" fmla="*/ 0 h 311"/>
                  <a:gd name="T10" fmla="*/ 51 w 328"/>
                  <a:gd name="T11" fmla="*/ 0 h 311"/>
                  <a:gd name="T12" fmla="*/ 310 w 328"/>
                  <a:gd name="T13" fmla="*/ 258 h 311"/>
                  <a:gd name="T14" fmla="*/ 310 w 328"/>
                  <a:gd name="T15" fmla="*/ 310 h 311"/>
                  <a:gd name="T16" fmla="*/ 276 w 328"/>
                  <a:gd name="T17" fmla="*/ 31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311">
                    <a:moveTo>
                      <a:pt x="276" y="310"/>
                    </a:moveTo>
                    <a:lnTo>
                      <a:pt x="276" y="310"/>
                    </a:lnTo>
                    <a:lnTo>
                      <a:pt x="258" y="310"/>
                    </a:lnTo>
                    <a:cubicBezTo>
                      <a:pt x="17" y="51"/>
                      <a:pt x="17" y="51"/>
                      <a:pt x="17" y="51"/>
                    </a:cubicBezTo>
                    <a:cubicBezTo>
                      <a:pt x="0" y="51"/>
                      <a:pt x="0" y="17"/>
                      <a:pt x="17" y="0"/>
                    </a:cubicBezTo>
                    <a:lnTo>
                      <a:pt x="51" y="0"/>
                    </a:lnTo>
                    <a:cubicBezTo>
                      <a:pt x="310" y="258"/>
                      <a:pt x="310" y="258"/>
                      <a:pt x="310" y="258"/>
                    </a:cubicBezTo>
                    <a:cubicBezTo>
                      <a:pt x="327" y="275"/>
                      <a:pt x="327" y="293"/>
                      <a:pt x="310" y="310"/>
                    </a:cubicBezTo>
                    <a:cubicBezTo>
                      <a:pt x="293" y="310"/>
                      <a:pt x="293" y="310"/>
                      <a:pt x="276" y="3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0" name="Freeform 39"/>
              <p:cNvSpPr>
                <a:spLocks noChangeArrowheads="1"/>
              </p:cNvSpPr>
              <p:nvPr/>
            </p:nvSpPr>
            <p:spPr bwMode="auto">
              <a:xfrm>
                <a:off x="6757831" y="1116059"/>
                <a:ext cx="85455" cy="81991"/>
              </a:xfrm>
              <a:custGeom>
                <a:avLst/>
                <a:gdLst>
                  <a:gd name="T0" fmla="*/ 276 w 328"/>
                  <a:gd name="T1" fmla="*/ 310 h 311"/>
                  <a:gd name="T2" fmla="*/ 276 w 328"/>
                  <a:gd name="T3" fmla="*/ 310 h 311"/>
                  <a:gd name="T4" fmla="*/ 259 w 328"/>
                  <a:gd name="T5" fmla="*/ 310 h 311"/>
                  <a:gd name="T6" fmla="*/ 0 w 328"/>
                  <a:gd name="T7" fmla="*/ 52 h 311"/>
                  <a:gd name="T8" fmla="*/ 0 w 328"/>
                  <a:gd name="T9" fmla="*/ 17 h 311"/>
                  <a:gd name="T10" fmla="*/ 52 w 328"/>
                  <a:gd name="T11" fmla="*/ 17 h 311"/>
                  <a:gd name="T12" fmla="*/ 310 w 328"/>
                  <a:gd name="T13" fmla="*/ 259 h 311"/>
                  <a:gd name="T14" fmla="*/ 310 w 328"/>
                  <a:gd name="T15" fmla="*/ 310 h 311"/>
                  <a:gd name="T16" fmla="*/ 276 w 328"/>
                  <a:gd name="T17" fmla="*/ 31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311">
                    <a:moveTo>
                      <a:pt x="276" y="310"/>
                    </a:moveTo>
                    <a:lnTo>
                      <a:pt x="276" y="310"/>
                    </a:lnTo>
                    <a:lnTo>
                      <a:pt x="259" y="310"/>
                    </a:lnTo>
                    <a:cubicBezTo>
                      <a:pt x="0" y="52"/>
                      <a:pt x="0" y="52"/>
                      <a:pt x="0" y="52"/>
                    </a:cubicBezTo>
                    <a:lnTo>
                      <a:pt x="0" y="17"/>
                    </a:lnTo>
                    <a:cubicBezTo>
                      <a:pt x="17" y="0"/>
                      <a:pt x="35" y="0"/>
                      <a:pt x="52" y="17"/>
                    </a:cubicBezTo>
                    <a:cubicBezTo>
                      <a:pt x="310" y="259"/>
                      <a:pt x="310" y="259"/>
                      <a:pt x="310" y="259"/>
                    </a:cubicBezTo>
                    <a:cubicBezTo>
                      <a:pt x="327" y="276"/>
                      <a:pt x="327" y="293"/>
                      <a:pt x="310" y="310"/>
                    </a:cubicBezTo>
                    <a:cubicBezTo>
                      <a:pt x="293" y="310"/>
                      <a:pt x="293" y="310"/>
                      <a:pt x="276" y="31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sp>
          <p:nvSpPr>
            <p:cNvPr id="55" name="Прямоугольник 54"/>
            <p:cNvSpPr/>
            <p:nvPr/>
          </p:nvSpPr>
          <p:spPr>
            <a:xfrm>
              <a:off x="1633626" y="3024703"/>
              <a:ext cx="531635" cy="223091"/>
            </a:xfrm>
            <a:prstGeom prst="rect">
              <a:avLst/>
            </a:prstGeom>
          </p:spPr>
          <p:txBody>
            <a:bodyPr wrap="none">
              <a:spAutoFit/>
            </a:bodyPr>
            <a:lstStyle/>
            <a:p>
              <a:pPr algn="ctr" defTabSz="914377">
                <a:buClrTx/>
              </a:pPr>
              <a:r>
                <a:rPr lang="en-US" sz="1333" kern="1200" dirty="0">
                  <a:solidFill>
                    <a:srgbClr val="FFFFFF"/>
                  </a:solidFill>
                  <a:latin typeface="Bebas Neue" charset="0"/>
                  <a:ea typeface="Bebas Neue" charset="0"/>
                  <a:cs typeface="Bebas Neue" charset="0"/>
                </a:rPr>
                <a:t>Schritt 1	</a:t>
              </a:r>
              <a:endParaRPr lang="ru-RU" sz="1333" kern="1200" dirty="0">
                <a:solidFill>
                  <a:srgbClr val="FFFFFF"/>
                </a:solidFill>
                <a:latin typeface="Bebas Neue" charset="0"/>
                <a:ea typeface="Bebas Neue" charset="0"/>
                <a:cs typeface="Bebas Neue" charset="0"/>
              </a:endParaRPr>
            </a:p>
          </p:txBody>
        </p:sp>
      </p:grpSp>
      <p:grpSp>
        <p:nvGrpSpPr>
          <p:cNvPr id="9" name="Группа 8"/>
          <p:cNvGrpSpPr/>
          <p:nvPr/>
        </p:nvGrpSpPr>
        <p:grpSpPr>
          <a:xfrm>
            <a:off x="5187112" y="3044581"/>
            <a:ext cx="1929380" cy="1927683"/>
            <a:chOff x="2544244" y="2388061"/>
            <a:chExt cx="1447035" cy="1445762"/>
          </a:xfrm>
        </p:grpSpPr>
        <p:sp>
          <p:nvSpPr>
            <p:cNvPr id="14" name="Полилиния 13"/>
            <p:cNvSpPr/>
            <p:nvPr/>
          </p:nvSpPr>
          <p:spPr>
            <a:xfrm>
              <a:off x="2544244" y="3003798"/>
              <a:ext cx="1447035" cy="288033"/>
            </a:xfrm>
            <a:custGeom>
              <a:avLst/>
              <a:gdLst>
                <a:gd name="connsiteX0" fmla="*/ 1296144 w 1447035"/>
                <a:gd name="connsiteY0" fmla="*/ 0 h 288033"/>
                <a:gd name="connsiteX1" fmla="*/ 1447035 w 1447035"/>
                <a:gd name="connsiteY1" fmla="*/ 144017 h 288033"/>
                <a:gd name="connsiteX2" fmla="*/ 1296144 w 1447035"/>
                <a:gd name="connsiteY2" fmla="*/ 288033 h 288033"/>
                <a:gd name="connsiteX3" fmla="*/ 0 w 1447035"/>
                <a:gd name="connsiteY3" fmla="*/ 288033 h 288033"/>
                <a:gd name="connsiteX4" fmla="*/ 150891 w 1447035"/>
                <a:gd name="connsiteY4" fmla="*/ 144017 h 288033"/>
                <a:gd name="connsiteX5" fmla="*/ 1 w 1447035"/>
                <a:gd name="connsiteY5" fmla="*/ 1 h 288033"/>
                <a:gd name="connsiteX6" fmla="*/ 1296144 w 1447035"/>
                <a:gd name="connsiteY6" fmla="*/ 1 h 28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035" h="288033">
                  <a:moveTo>
                    <a:pt x="1296144" y="0"/>
                  </a:moveTo>
                  <a:lnTo>
                    <a:pt x="1447035" y="144017"/>
                  </a:lnTo>
                  <a:lnTo>
                    <a:pt x="1296144" y="288033"/>
                  </a:lnTo>
                  <a:lnTo>
                    <a:pt x="0" y="288033"/>
                  </a:lnTo>
                  <a:lnTo>
                    <a:pt x="150891" y="144017"/>
                  </a:lnTo>
                  <a:lnTo>
                    <a:pt x="1" y="1"/>
                  </a:lnTo>
                  <a:lnTo>
                    <a:pt x="1296144"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TextBox 22"/>
            <p:cNvSpPr txBox="1"/>
            <p:nvPr/>
          </p:nvSpPr>
          <p:spPr>
            <a:xfrm>
              <a:off x="2571574" y="3363838"/>
              <a:ext cx="1216111" cy="469985"/>
            </a:xfrm>
            <a:prstGeom prst="rect">
              <a:avLst/>
            </a:prstGeom>
            <a:noFill/>
          </p:spPr>
          <p:txBody>
            <a:bodyPr wrap="square" rtlCol="0">
              <a:spAutoFit/>
            </a:bodyPr>
            <a:lstStyle/>
            <a:p>
              <a:pPr algn="ctr" defTabSz="914377">
                <a:lnSpc>
                  <a:spcPct val="150000"/>
                </a:lnSpc>
                <a:buClrTx/>
              </a:pPr>
              <a:r>
                <a:rPr lang="de-DE" sz="800" kern="1200" dirty="0">
                  <a:solidFill>
                    <a:srgbClr val="FFFFFF">
                      <a:lumMod val="50000"/>
                    </a:srgbClr>
                  </a:solidFill>
                  <a:latin typeface="Open Sans" charset="0"/>
                  <a:ea typeface="Open Sans" charset="0"/>
                  <a:cs typeface="Open Sans" charset="0"/>
                </a:rPr>
                <a:t>Erklärung wie genau wir ein Image aus der Anwendung bilden werden</a:t>
              </a:r>
            </a:p>
          </p:txBody>
        </p:sp>
        <p:grpSp>
          <p:nvGrpSpPr>
            <p:cNvPr id="31" name="Группа 30"/>
            <p:cNvGrpSpPr/>
            <p:nvPr/>
          </p:nvGrpSpPr>
          <p:grpSpPr>
            <a:xfrm>
              <a:off x="3132391" y="2388061"/>
              <a:ext cx="318903" cy="303940"/>
              <a:chOff x="4184918" y="1856291"/>
              <a:chExt cx="393789" cy="375312"/>
            </a:xfrm>
            <a:solidFill>
              <a:schemeClr val="tx1">
                <a:lumMod val="95000"/>
                <a:lumOff val="5000"/>
              </a:schemeClr>
            </a:solidFill>
          </p:grpSpPr>
          <p:sp>
            <p:nvSpPr>
              <p:cNvPr id="32" name="Freeform 74"/>
              <p:cNvSpPr>
                <a:spLocks noChangeArrowheads="1"/>
              </p:cNvSpPr>
              <p:nvPr/>
            </p:nvSpPr>
            <p:spPr bwMode="auto">
              <a:xfrm>
                <a:off x="4184918" y="1856291"/>
                <a:ext cx="311799" cy="285238"/>
              </a:xfrm>
              <a:custGeom>
                <a:avLst/>
                <a:gdLst>
                  <a:gd name="T0" fmla="*/ 604 w 1191"/>
                  <a:gd name="T1" fmla="*/ 1086 h 1087"/>
                  <a:gd name="T2" fmla="*/ 604 w 1191"/>
                  <a:gd name="T3" fmla="*/ 1086 h 1087"/>
                  <a:gd name="T4" fmla="*/ 224 w 1191"/>
                  <a:gd name="T5" fmla="*/ 931 h 1087"/>
                  <a:gd name="T6" fmla="*/ 224 w 1191"/>
                  <a:gd name="T7" fmla="*/ 155 h 1087"/>
                  <a:gd name="T8" fmla="*/ 604 w 1191"/>
                  <a:gd name="T9" fmla="*/ 0 h 1087"/>
                  <a:gd name="T10" fmla="*/ 983 w 1191"/>
                  <a:gd name="T11" fmla="*/ 155 h 1087"/>
                  <a:gd name="T12" fmla="*/ 983 w 1191"/>
                  <a:gd name="T13" fmla="*/ 931 h 1087"/>
                  <a:gd name="T14" fmla="*/ 604 w 1191"/>
                  <a:gd name="T15" fmla="*/ 1086 h 1087"/>
                  <a:gd name="T16" fmla="*/ 604 w 1191"/>
                  <a:gd name="T17" fmla="*/ 68 h 1087"/>
                  <a:gd name="T18" fmla="*/ 604 w 1191"/>
                  <a:gd name="T19" fmla="*/ 68 h 1087"/>
                  <a:gd name="T20" fmla="*/ 259 w 1191"/>
                  <a:gd name="T21" fmla="*/ 206 h 1087"/>
                  <a:gd name="T22" fmla="*/ 259 w 1191"/>
                  <a:gd name="T23" fmla="*/ 879 h 1087"/>
                  <a:gd name="T24" fmla="*/ 604 w 1191"/>
                  <a:gd name="T25" fmla="*/ 1017 h 1087"/>
                  <a:gd name="T26" fmla="*/ 932 w 1191"/>
                  <a:gd name="T27" fmla="*/ 879 h 1087"/>
                  <a:gd name="T28" fmla="*/ 932 w 1191"/>
                  <a:gd name="T29" fmla="*/ 206 h 1087"/>
                  <a:gd name="T30" fmla="*/ 604 w 1191"/>
                  <a:gd name="T31" fmla="*/ 68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1" h="1087">
                    <a:moveTo>
                      <a:pt x="604" y="1086"/>
                    </a:moveTo>
                    <a:lnTo>
                      <a:pt x="604" y="1086"/>
                    </a:lnTo>
                    <a:cubicBezTo>
                      <a:pt x="449" y="1086"/>
                      <a:pt x="328" y="1034"/>
                      <a:pt x="224" y="931"/>
                    </a:cubicBezTo>
                    <a:cubicBezTo>
                      <a:pt x="0" y="724"/>
                      <a:pt x="0" y="379"/>
                      <a:pt x="224" y="155"/>
                    </a:cubicBezTo>
                    <a:cubicBezTo>
                      <a:pt x="328" y="51"/>
                      <a:pt x="449" y="0"/>
                      <a:pt x="604" y="0"/>
                    </a:cubicBezTo>
                    <a:cubicBezTo>
                      <a:pt x="742" y="0"/>
                      <a:pt x="880" y="51"/>
                      <a:pt x="983" y="155"/>
                    </a:cubicBezTo>
                    <a:cubicBezTo>
                      <a:pt x="1190" y="379"/>
                      <a:pt x="1190" y="724"/>
                      <a:pt x="983" y="931"/>
                    </a:cubicBezTo>
                    <a:cubicBezTo>
                      <a:pt x="880" y="1034"/>
                      <a:pt x="742" y="1086"/>
                      <a:pt x="604" y="1086"/>
                    </a:cubicBezTo>
                    <a:close/>
                    <a:moveTo>
                      <a:pt x="604" y="68"/>
                    </a:moveTo>
                    <a:lnTo>
                      <a:pt x="604" y="68"/>
                    </a:lnTo>
                    <a:cubicBezTo>
                      <a:pt x="483" y="68"/>
                      <a:pt x="362" y="120"/>
                      <a:pt x="259" y="206"/>
                    </a:cubicBezTo>
                    <a:cubicBezTo>
                      <a:pt x="86" y="396"/>
                      <a:pt x="86" y="689"/>
                      <a:pt x="259" y="879"/>
                    </a:cubicBezTo>
                    <a:cubicBezTo>
                      <a:pt x="362" y="965"/>
                      <a:pt x="483" y="1017"/>
                      <a:pt x="604" y="1017"/>
                    </a:cubicBezTo>
                    <a:cubicBezTo>
                      <a:pt x="725" y="1017"/>
                      <a:pt x="845" y="965"/>
                      <a:pt x="932" y="879"/>
                    </a:cubicBezTo>
                    <a:cubicBezTo>
                      <a:pt x="1121" y="689"/>
                      <a:pt x="1121" y="396"/>
                      <a:pt x="932" y="206"/>
                    </a:cubicBezTo>
                    <a:cubicBezTo>
                      <a:pt x="845" y="120"/>
                      <a:pt x="725" y="68"/>
                      <a:pt x="604" y="6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3" name="Freeform 75"/>
              <p:cNvSpPr>
                <a:spLocks noChangeArrowheads="1"/>
              </p:cNvSpPr>
              <p:nvPr/>
            </p:nvSpPr>
            <p:spPr bwMode="auto">
              <a:xfrm>
                <a:off x="4234574" y="1901329"/>
                <a:ext cx="212485" cy="194007"/>
              </a:xfrm>
              <a:custGeom>
                <a:avLst/>
                <a:gdLst>
                  <a:gd name="T0" fmla="*/ 414 w 811"/>
                  <a:gd name="T1" fmla="*/ 741 h 742"/>
                  <a:gd name="T2" fmla="*/ 414 w 811"/>
                  <a:gd name="T3" fmla="*/ 741 h 742"/>
                  <a:gd name="T4" fmla="*/ 155 w 811"/>
                  <a:gd name="T5" fmla="*/ 638 h 742"/>
                  <a:gd name="T6" fmla="*/ 155 w 811"/>
                  <a:gd name="T7" fmla="*/ 120 h 742"/>
                  <a:gd name="T8" fmla="*/ 414 w 811"/>
                  <a:gd name="T9" fmla="*/ 0 h 742"/>
                  <a:gd name="T10" fmla="*/ 673 w 811"/>
                  <a:gd name="T11" fmla="*/ 120 h 742"/>
                  <a:gd name="T12" fmla="*/ 673 w 811"/>
                  <a:gd name="T13" fmla="*/ 638 h 742"/>
                  <a:gd name="T14" fmla="*/ 414 w 811"/>
                  <a:gd name="T15" fmla="*/ 741 h 742"/>
                  <a:gd name="T16" fmla="*/ 414 w 811"/>
                  <a:gd name="T17" fmla="*/ 69 h 742"/>
                  <a:gd name="T18" fmla="*/ 414 w 811"/>
                  <a:gd name="T19" fmla="*/ 69 h 742"/>
                  <a:gd name="T20" fmla="*/ 207 w 811"/>
                  <a:gd name="T21" fmla="*/ 155 h 742"/>
                  <a:gd name="T22" fmla="*/ 207 w 811"/>
                  <a:gd name="T23" fmla="*/ 586 h 742"/>
                  <a:gd name="T24" fmla="*/ 414 w 811"/>
                  <a:gd name="T25" fmla="*/ 672 h 742"/>
                  <a:gd name="T26" fmla="*/ 621 w 811"/>
                  <a:gd name="T27" fmla="*/ 586 h 742"/>
                  <a:gd name="T28" fmla="*/ 621 w 811"/>
                  <a:gd name="T29" fmla="*/ 155 h 742"/>
                  <a:gd name="T30" fmla="*/ 414 w 811"/>
                  <a:gd name="T31" fmla="*/ 69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1" h="742">
                    <a:moveTo>
                      <a:pt x="414" y="741"/>
                    </a:moveTo>
                    <a:lnTo>
                      <a:pt x="414" y="741"/>
                    </a:lnTo>
                    <a:cubicBezTo>
                      <a:pt x="310" y="741"/>
                      <a:pt x="224" y="707"/>
                      <a:pt x="155" y="638"/>
                    </a:cubicBezTo>
                    <a:cubicBezTo>
                      <a:pt x="0" y="483"/>
                      <a:pt x="0" y="258"/>
                      <a:pt x="155" y="120"/>
                    </a:cubicBezTo>
                    <a:cubicBezTo>
                      <a:pt x="224" y="52"/>
                      <a:pt x="310" y="0"/>
                      <a:pt x="414" y="0"/>
                    </a:cubicBezTo>
                    <a:cubicBezTo>
                      <a:pt x="517" y="0"/>
                      <a:pt x="604" y="52"/>
                      <a:pt x="673" y="120"/>
                    </a:cubicBezTo>
                    <a:cubicBezTo>
                      <a:pt x="810" y="258"/>
                      <a:pt x="810" y="483"/>
                      <a:pt x="673" y="638"/>
                    </a:cubicBezTo>
                    <a:cubicBezTo>
                      <a:pt x="604" y="707"/>
                      <a:pt x="517" y="741"/>
                      <a:pt x="414" y="741"/>
                    </a:cubicBezTo>
                    <a:close/>
                    <a:moveTo>
                      <a:pt x="414" y="69"/>
                    </a:moveTo>
                    <a:lnTo>
                      <a:pt x="414" y="69"/>
                    </a:lnTo>
                    <a:cubicBezTo>
                      <a:pt x="328" y="69"/>
                      <a:pt x="259" y="103"/>
                      <a:pt x="207" y="155"/>
                    </a:cubicBezTo>
                    <a:cubicBezTo>
                      <a:pt x="86" y="276"/>
                      <a:pt x="86" y="465"/>
                      <a:pt x="207" y="586"/>
                    </a:cubicBezTo>
                    <a:cubicBezTo>
                      <a:pt x="259" y="638"/>
                      <a:pt x="328" y="672"/>
                      <a:pt x="414" y="672"/>
                    </a:cubicBezTo>
                    <a:cubicBezTo>
                      <a:pt x="483" y="672"/>
                      <a:pt x="569" y="638"/>
                      <a:pt x="621" y="586"/>
                    </a:cubicBezTo>
                    <a:cubicBezTo>
                      <a:pt x="742" y="465"/>
                      <a:pt x="742" y="276"/>
                      <a:pt x="621" y="155"/>
                    </a:cubicBezTo>
                    <a:cubicBezTo>
                      <a:pt x="569" y="103"/>
                      <a:pt x="483" y="69"/>
                      <a:pt x="414"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4" name="Freeform 76"/>
              <p:cNvSpPr>
                <a:spLocks noChangeArrowheads="1"/>
              </p:cNvSpPr>
              <p:nvPr/>
            </p:nvSpPr>
            <p:spPr bwMode="auto">
              <a:xfrm>
                <a:off x="4451678" y="2104574"/>
                <a:ext cx="127029" cy="127029"/>
              </a:xfrm>
              <a:custGeom>
                <a:avLst/>
                <a:gdLst>
                  <a:gd name="T0" fmla="*/ 413 w 483"/>
                  <a:gd name="T1" fmla="*/ 483 h 484"/>
                  <a:gd name="T2" fmla="*/ 413 w 483"/>
                  <a:gd name="T3" fmla="*/ 483 h 484"/>
                  <a:gd name="T4" fmla="*/ 362 w 483"/>
                  <a:gd name="T5" fmla="*/ 466 h 484"/>
                  <a:gd name="T6" fmla="*/ 17 w 483"/>
                  <a:gd name="T7" fmla="*/ 138 h 484"/>
                  <a:gd name="T8" fmla="*/ 17 w 483"/>
                  <a:gd name="T9" fmla="*/ 34 h 484"/>
                  <a:gd name="T10" fmla="*/ 120 w 483"/>
                  <a:gd name="T11" fmla="*/ 34 h 484"/>
                  <a:gd name="T12" fmla="*/ 448 w 483"/>
                  <a:gd name="T13" fmla="*/ 379 h 484"/>
                  <a:gd name="T14" fmla="*/ 448 w 483"/>
                  <a:gd name="T15" fmla="*/ 466 h 484"/>
                  <a:gd name="T16" fmla="*/ 413 w 483"/>
                  <a:gd name="T17" fmla="*/ 48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3" h="484">
                    <a:moveTo>
                      <a:pt x="413" y="483"/>
                    </a:moveTo>
                    <a:lnTo>
                      <a:pt x="413" y="483"/>
                    </a:lnTo>
                    <a:cubicBezTo>
                      <a:pt x="396" y="483"/>
                      <a:pt x="379" y="483"/>
                      <a:pt x="362" y="466"/>
                    </a:cubicBezTo>
                    <a:cubicBezTo>
                      <a:pt x="17" y="138"/>
                      <a:pt x="17" y="138"/>
                      <a:pt x="17" y="138"/>
                    </a:cubicBezTo>
                    <a:cubicBezTo>
                      <a:pt x="0" y="103"/>
                      <a:pt x="0" y="52"/>
                      <a:pt x="17" y="34"/>
                    </a:cubicBezTo>
                    <a:cubicBezTo>
                      <a:pt x="52" y="0"/>
                      <a:pt x="86" y="0"/>
                      <a:pt x="120" y="34"/>
                    </a:cubicBezTo>
                    <a:cubicBezTo>
                      <a:pt x="448" y="379"/>
                      <a:pt x="448" y="379"/>
                      <a:pt x="448" y="379"/>
                    </a:cubicBezTo>
                    <a:cubicBezTo>
                      <a:pt x="482" y="397"/>
                      <a:pt x="482" y="448"/>
                      <a:pt x="448" y="466"/>
                    </a:cubicBezTo>
                    <a:cubicBezTo>
                      <a:pt x="448" y="483"/>
                      <a:pt x="431" y="483"/>
                      <a:pt x="413" y="48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sp>
          <p:nvSpPr>
            <p:cNvPr id="56" name="Прямоугольник 55"/>
            <p:cNvSpPr/>
            <p:nvPr/>
          </p:nvSpPr>
          <p:spPr>
            <a:xfrm>
              <a:off x="2963891" y="3024702"/>
              <a:ext cx="531636" cy="223090"/>
            </a:xfrm>
            <a:prstGeom prst="rect">
              <a:avLst/>
            </a:prstGeom>
          </p:spPr>
          <p:txBody>
            <a:bodyPr wrap="none">
              <a:spAutoFit/>
            </a:bodyPr>
            <a:lstStyle/>
            <a:p>
              <a:pPr algn="ctr" defTabSz="914377">
                <a:buClrTx/>
              </a:pPr>
              <a:r>
                <a:rPr lang="en-US" sz="1333" kern="1200" dirty="0">
                  <a:solidFill>
                    <a:srgbClr val="FFFFFF"/>
                  </a:solidFill>
                  <a:latin typeface="Bebas Neue" charset="0"/>
                  <a:ea typeface="Bebas Neue" charset="0"/>
                  <a:cs typeface="Bebas Neue" charset="0"/>
                </a:rPr>
                <a:t>Schritt 2</a:t>
              </a:r>
              <a:endParaRPr lang="ru-RU" sz="1333" kern="1200" dirty="0">
                <a:solidFill>
                  <a:srgbClr val="FFFFFF"/>
                </a:solidFill>
                <a:latin typeface="Bebas Neue" charset="0"/>
                <a:ea typeface="Bebas Neue" charset="0"/>
                <a:cs typeface="Bebas Neue" charset="0"/>
              </a:endParaRPr>
            </a:p>
          </p:txBody>
        </p:sp>
      </p:grpSp>
      <p:grpSp>
        <p:nvGrpSpPr>
          <p:cNvPr id="11" name="Группа 10"/>
          <p:cNvGrpSpPr/>
          <p:nvPr/>
        </p:nvGrpSpPr>
        <p:grpSpPr>
          <a:xfrm>
            <a:off x="7019948" y="3064254"/>
            <a:ext cx="1929380" cy="1723344"/>
            <a:chOff x="5292080" y="2402815"/>
            <a:chExt cx="1447035" cy="1292508"/>
          </a:xfrm>
        </p:grpSpPr>
        <p:sp>
          <p:nvSpPr>
            <p:cNvPr id="16" name="Полилиния 15"/>
            <p:cNvSpPr/>
            <p:nvPr/>
          </p:nvSpPr>
          <p:spPr>
            <a:xfrm>
              <a:off x="5292080" y="3003798"/>
              <a:ext cx="1447035" cy="288033"/>
            </a:xfrm>
            <a:custGeom>
              <a:avLst/>
              <a:gdLst>
                <a:gd name="connsiteX0" fmla="*/ 1296144 w 1447035"/>
                <a:gd name="connsiteY0" fmla="*/ 0 h 288033"/>
                <a:gd name="connsiteX1" fmla="*/ 1447035 w 1447035"/>
                <a:gd name="connsiteY1" fmla="*/ 144017 h 288033"/>
                <a:gd name="connsiteX2" fmla="*/ 1296144 w 1447035"/>
                <a:gd name="connsiteY2" fmla="*/ 288033 h 288033"/>
                <a:gd name="connsiteX3" fmla="*/ 0 w 1447035"/>
                <a:gd name="connsiteY3" fmla="*/ 288033 h 288033"/>
                <a:gd name="connsiteX4" fmla="*/ 150891 w 1447035"/>
                <a:gd name="connsiteY4" fmla="*/ 144017 h 288033"/>
                <a:gd name="connsiteX5" fmla="*/ 1 w 1447035"/>
                <a:gd name="connsiteY5" fmla="*/ 1 h 288033"/>
                <a:gd name="connsiteX6" fmla="*/ 1296144 w 1447035"/>
                <a:gd name="connsiteY6" fmla="*/ 1 h 28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035" h="288033">
                  <a:moveTo>
                    <a:pt x="1296144" y="0"/>
                  </a:moveTo>
                  <a:lnTo>
                    <a:pt x="1447035" y="144017"/>
                  </a:lnTo>
                  <a:lnTo>
                    <a:pt x="1296144" y="288033"/>
                  </a:lnTo>
                  <a:lnTo>
                    <a:pt x="0" y="288033"/>
                  </a:lnTo>
                  <a:lnTo>
                    <a:pt x="150891" y="144017"/>
                  </a:lnTo>
                  <a:lnTo>
                    <a:pt x="1" y="1"/>
                  </a:lnTo>
                  <a:lnTo>
                    <a:pt x="1296144"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5" name="TextBox 24"/>
            <p:cNvSpPr txBox="1"/>
            <p:nvPr/>
          </p:nvSpPr>
          <p:spPr>
            <a:xfrm>
              <a:off x="5292080" y="3363838"/>
              <a:ext cx="1216111" cy="331485"/>
            </a:xfrm>
            <a:prstGeom prst="rect">
              <a:avLst/>
            </a:prstGeom>
            <a:noFill/>
          </p:spPr>
          <p:txBody>
            <a:bodyPr wrap="square" rtlCol="0">
              <a:spAutoFit/>
            </a:bodyPr>
            <a:lstStyle/>
            <a:p>
              <a:pPr algn="ctr" defTabSz="914377">
                <a:lnSpc>
                  <a:spcPct val="150000"/>
                </a:lnSpc>
                <a:buClrTx/>
              </a:pPr>
              <a:r>
                <a:rPr lang="de-DE" sz="800" kern="1200" dirty="0">
                  <a:solidFill>
                    <a:srgbClr val="FFFFFF">
                      <a:lumMod val="50000"/>
                    </a:srgbClr>
                  </a:solidFill>
                  <a:latin typeface="Open Sans" charset="0"/>
                  <a:ea typeface="Open Sans" charset="0"/>
                  <a:cs typeface="Open Sans" charset="0"/>
                </a:rPr>
                <a:t>Ein Image erstellen und einen Container hiervon starten</a:t>
              </a:r>
            </a:p>
          </p:txBody>
        </p:sp>
        <p:grpSp>
          <p:nvGrpSpPr>
            <p:cNvPr id="42" name="Группа 41"/>
            <p:cNvGrpSpPr/>
            <p:nvPr/>
          </p:nvGrpSpPr>
          <p:grpSpPr>
            <a:xfrm>
              <a:off x="5766553" y="2402815"/>
              <a:ext cx="342514" cy="249576"/>
              <a:chOff x="4189537" y="3454546"/>
              <a:chExt cx="378777" cy="275999"/>
            </a:xfrm>
            <a:solidFill>
              <a:schemeClr val="tx1">
                <a:lumMod val="95000"/>
                <a:lumOff val="5000"/>
              </a:schemeClr>
            </a:solidFill>
          </p:grpSpPr>
          <p:sp>
            <p:nvSpPr>
              <p:cNvPr id="43" name="Freeform 158"/>
              <p:cNvSpPr>
                <a:spLocks noChangeArrowheads="1"/>
              </p:cNvSpPr>
              <p:nvPr/>
            </p:nvSpPr>
            <p:spPr bwMode="auto">
              <a:xfrm>
                <a:off x="4206859" y="3513441"/>
                <a:ext cx="344133" cy="181305"/>
              </a:xfrm>
              <a:custGeom>
                <a:avLst/>
                <a:gdLst>
                  <a:gd name="T0" fmla="*/ 1277 w 1312"/>
                  <a:gd name="T1" fmla="*/ 690 h 691"/>
                  <a:gd name="T2" fmla="*/ 1277 w 1312"/>
                  <a:gd name="T3" fmla="*/ 690 h 691"/>
                  <a:gd name="T4" fmla="*/ 1242 w 1312"/>
                  <a:gd name="T5" fmla="*/ 655 h 691"/>
                  <a:gd name="T6" fmla="*/ 656 w 1312"/>
                  <a:gd name="T7" fmla="*/ 69 h 691"/>
                  <a:gd name="T8" fmla="*/ 69 w 1312"/>
                  <a:gd name="T9" fmla="*/ 655 h 691"/>
                  <a:gd name="T10" fmla="*/ 35 w 1312"/>
                  <a:gd name="T11" fmla="*/ 690 h 691"/>
                  <a:gd name="T12" fmla="*/ 0 w 1312"/>
                  <a:gd name="T13" fmla="*/ 655 h 691"/>
                  <a:gd name="T14" fmla="*/ 656 w 1312"/>
                  <a:gd name="T15" fmla="*/ 0 h 691"/>
                  <a:gd name="T16" fmla="*/ 1311 w 1312"/>
                  <a:gd name="T17" fmla="*/ 655 h 691"/>
                  <a:gd name="T18" fmla="*/ 1277 w 1312"/>
                  <a:gd name="T19" fmla="*/ 690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2" h="691">
                    <a:moveTo>
                      <a:pt x="1277" y="690"/>
                    </a:moveTo>
                    <a:lnTo>
                      <a:pt x="1277" y="690"/>
                    </a:lnTo>
                    <a:cubicBezTo>
                      <a:pt x="1259" y="690"/>
                      <a:pt x="1242" y="673"/>
                      <a:pt x="1242" y="655"/>
                    </a:cubicBezTo>
                    <a:cubicBezTo>
                      <a:pt x="1242" y="328"/>
                      <a:pt x="984" y="69"/>
                      <a:pt x="656" y="69"/>
                    </a:cubicBezTo>
                    <a:cubicBezTo>
                      <a:pt x="345" y="69"/>
                      <a:pt x="69" y="328"/>
                      <a:pt x="69" y="655"/>
                    </a:cubicBezTo>
                    <a:cubicBezTo>
                      <a:pt x="69" y="673"/>
                      <a:pt x="69" y="690"/>
                      <a:pt x="35" y="690"/>
                    </a:cubicBezTo>
                    <a:cubicBezTo>
                      <a:pt x="18" y="690"/>
                      <a:pt x="0" y="673"/>
                      <a:pt x="0" y="655"/>
                    </a:cubicBezTo>
                    <a:cubicBezTo>
                      <a:pt x="0" y="293"/>
                      <a:pt x="294" y="0"/>
                      <a:pt x="656" y="0"/>
                    </a:cubicBezTo>
                    <a:cubicBezTo>
                      <a:pt x="1018" y="0"/>
                      <a:pt x="1311" y="293"/>
                      <a:pt x="1311" y="655"/>
                    </a:cubicBezTo>
                    <a:cubicBezTo>
                      <a:pt x="1311" y="673"/>
                      <a:pt x="1294" y="690"/>
                      <a:pt x="1277" y="69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4" name="Freeform 159"/>
              <p:cNvSpPr>
                <a:spLocks noChangeArrowheads="1"/>
              </p:cNvSpPr>
              <p:nvPr/>
            </p:nvSpPr>
            <p:spPr bwMode="auto">
              <a:xfrm>
                <a:off x="4243812" y="3481107"/>
                <a:ext cx="117790" cy="18477"/>
              </a:xfrm>
              <a:custGeom>
                <a:avLst/>
                <a:gdLst>
                  <a:gd name="T0" fmla="*/ 414 w 450"/>
                  <a:gd name="T1" fmla="*/ 69 h 70"/>
                  <a:gd name="T2" fmla="*/ 414 w 450"/>
                  <a:gd name="T3" fmla="*/ 69 h 70"/>
                  <a:gd name="T4" fmla="*/ 35 w 450"/>
                  <a:gd name="T5" fmla="*/ 69 h 70"/>
                  <a:gd name="T6" fmla="*/ 0 w 450"/>
                  <a:gd name="T7" fmla="*/ 35 h 70"/>
                  <a:gd name="T8" fmla="*/ 35 w 450"/>
                  <a:gd name="T9" fmla="*/ 0 h 70"/>
                  <a:gd name="T10" fmla="*/ 414 w 450"/>
                  <a:gd name="T11" fmla="*/ 0 h 70"/>
                  <a:gd name="T12" fmla="*/ 449 w 450"/>
                  <a:gd name="T13" fmla="*/ 35 h 70"/>
                  <a:gd name="T14" fmla="*/ 414 w 450"/>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0" h="70">
                    <a:moveTo>
                      <a:pt x="414" y="69"/>
                    </a:moveTo>
                    <a:lnTo>
                      <a:pt x="414" y="69"/>
                    </a:lnTo>
                    <a:cubicBezTo>
                      <a:pt x="35" y="69"/>
                      <a:pt x="35" y="69"/>
                      <a:pt x="35" y="69"/>
                    </a:cubicBezTo>
                    <a:cubicBezTo>
                      <a:pt x="18" y="69"/>
                      <a:pt x="0" y="52"/>
                      <a:pt x="0" y="35"/>
                    </a:cubicBezTo>
                    <a:cubicBezTo>
                      <a:pt x="0" y="17"/>
                      <a:pt x="18" y="0"/>
                      <a:pt x="35" y="0"/>
                    </a:cubicBezTo>
                    <a:cubicBezTo>
                      <a:pt x="414" y="0"/>
                      <a:pt x="414" y="0"/>
                      <a:pt x="414" y="0"/>
                    </a:cubicBezTo>
                    <a:cubicBezTo>
                      <a:pt x="432" y="0"/>
                      <a:pt x="449" y="17"/>
                      <a:pt x="449" y="35"/>
                    </a:cubicBezTo>
                    <a:cubicBezTo>
                      <a:pt x="449" y="52"/>
                      <a:pt x="432" y="69"/>
                      <a:pt x="414"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5" name="Freeform 160"/>
              <p:cNvSpPr>
                <a:spLocks noChangeArrowheads="1"/>
              </p:cNvSpPr>
              <p:nvPr/>
            </p:nvSpPr>
            <p:spPr bwMode="auto">
              <a:xfrm>
                <a:off x="4397402" y="3481107"/>
                <a:ext cx="108552" cy="18477"/>
              </a:xfrm>
              <a:custGeom>
                <a:avLst/>
                <a:gdLst>
                  <a:gd name="T0" fmla="*/ 379 w 415"/>
                  <a:gd name="T1" fmla="*/ 69 h 70"/>
                  <a:gd name="T2" fmla="*/ 379 w 415"/>
                  <a:gd name="T3" fmla="*/ 69 h 70"/>
                  <a:gd name="T4" fmla="*/ 34 w 415"/>
                  <a:gd name="T5" fmla="*/ 69 h 70"/>
                  <a:gd name="T6" fmla="*/ 0 w 415"/>
                  <a:gd name="T7" fmla="*/ 35 h 70"/>
                  <a:gd name="T8" fmla="*/ 34 w 415"/>
                  <a:gd name="T9" fmla="*/ 0 h 70"/>
                  <a:gd name="T10" fmla="*/ 379 w 415"/>
                  <a:gd name="T11" fmla="*/ 0 h 70"/>
                  <a:gd name="T12" fmla="*/ 414 w 415"/>
                  <a:gd name="T13" fmla="*/ 35 h 70"/>
                  <a:gd name="T14" fmla="*/ 379 w 415"/>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70">
                    <a:moveTo>
                      <a:pt x="379" y="69"/>
                    </a:moveTo>
                    <a:lnTo>
                      <a:pt x="379" y="69"/>
                    </a:lnTo>
                    <a:cubicBezTo>
                      <a:pt x="34" y="69"/>
                      <a:pt x="34" y="69"/>
                      <a:pt x="34" y="69"/>
                    </a:cubicBezTo>
                    <a:cubicBezTo>
                      <a:pt x="17" y="69"/>
                      <a:pt x="0" y="52"/>
                      <a:pt x="0" y="35"/>
                    </a:cubicBezTo>
                    <a:cubicBezTo>
                      <a:pt x="0" y="17"/>
                      <a:pt x="17" y="0"/>
                      <a:pt x="34" y="0"/>
                    </a:cubicBezTo>
                    <a:cubicBezTo>
                      <a:pt x="379" y="0"/>
                      <a:pt x="379" y="0"/>
                      <a:pt x="379" y="0"/>
                    </a:cubicBezTo>
                    <a:cubicBezTo>
                      <a:pt x="396" y="0"/>
                      <a:pt x="414" y="17"/>
                      <a:pt x="414" y="35"/>
                    </a:cubicBezTo>
                    <a:cubicBezTo>
                      <a:pt x="414" y="52"/>
                      <a:pt x="396" y="69"/>
                      <a:pt x="37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6" name="Freeform 161"/>
              <p:cNvSpPr>
                <a:spLocks noChangeArrowheads="1"/>
              </p:cNvSpPr>
              <p:nvPr/>
            </p:nvSpPr>
            <p:spPr bwMode="auto">
              <a:xfrm>
                <a:off x="4343126" y="3454546"/>
                <a:ext cx="68134" cy="68134"/>
              </a:xfrm>
              <a:custGeom>
                <a:avLst/>
                <a:gdLst>
                  <a:gd name="T0" fmla="*/ 121 w 260"/>
                  <a:gd name="T1" fmla="*/ 258 h 259"/>
                  <a:gd name="T2" fmla="*/ 121 w 260"/>
                  <a:gd name="T3" fmla="*/ 258 h 259"/>
                  <a:gd name="T4" fmla="*/ 0 w 260"/>
                  <a:gd name="T5" fmla="*/ 120 h 259"/>
                  <a:gd name="T6" fmla="*/ 121 w 260"/>
                  <a:gd name="T7" fmla="*/ 0 h 259"/>
                  <a:gd name="T8" fmla="*/ 259 w 260"/>
                  <a:gd name="T9" fmla="*/ 120 h 259"/>
                  <a:gd name="T10" fmla="*/ 121 w 260"/>
                  <a:gd name="T11" fmla="*/ 258 h 259"/>
                  <a:gd name="T12" fmla="*/ 121 w 260"/>
                  <a:gd name="T13" fmla="*/ 69 h 259"/>
                  <a:gd name="T14" fmla="*/ 121 w 260"/>
                  <a:gd name="T15" fmla="*/ 69 h 259"/>
                  <a:gd name="T16" fmla="*/ 69 w 260"/>
                  <a:gd name="T17" fmla="*/ 120 h 259"/>
                  <a:gd name="T18" fmla="*/ 121 w 260"/>
                  <a:gd name="T19" fmla="*/ 189 h 259"/>
                  <a:gd name="T20" fmla="*/ 190 w 260"/>
                  <a:gd name="T21" fmla="*/ 120 h 259"/>
                  <a:gd name="T22" fmla="*/ 121 w 260"/>
                  <a:gd name="T23" fmla="*/ 6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259">
                    <a:moveTo>
                      <a:pt x="121" y="258"/>
                    </a:moveTo>
                    <a:lnTo>
                      <a:pt x="121" y="258"/>
                    </a:lnTo>
                    <a:cubicBezTo>
                      <a:pt x="52" y="258"/>
                      <a:pt x="0" y="189"/>
                      <a:pt x="0" y="120"/>
                    </a:cubicBezTo>
                    <a:cubicBezTo>
                      <a:pt x="0" y="51"/>
                      <a:pt x="52" y="0"/>
                      <a:pt x="121" y="0"/>
                    </a:cubicBezTo>
                    <a:cubicBezTo>
                      <a:pt x="190" y="0"/>
                      <a:pt x="259" y="51"/>
                      <a:pt x="259" y="120"/>
                    </a:cubicBezTo>
                    <a:cubicBezTo>
                      <a:pt x="259" y="189"/>
                      <a:pt x="190" y="258"/>
                      <a:pt x="121" y="258"/>
                    </a:cubicBezTo>
                    <a:close/>
                    <a:moveTo>
                      <a:pt x="121" y="69"/>
                    </a:moveTo>
                    <a:lnTo>
                      <a:pt x="121" y="69"/>
                    </a:lnTo>
                    <a:cubicBezTo>
                      <a:pt x="86" y="69"/>
                      <a:pt x="69" y="86"/>
                      <a:pt x="69" y="120"/>
                    </a:cubicBezTo>
                    <a:cubicBezTo>
                      <a:pt x="69" y="155"/>
                      <a:pt x="86" y="189"/>
                      <a:pt x="121" y="189"/>
                    </a:cubicBezTo>
                    <a:cubicBezTo>
                      <a:pt x="155" y="189"/>
                      <a:pt x="190" y="155"/>
                      <a:pt x="190" y="120"/>
                    </a:cubicBezTo>
                    <a:cubicBezTo>
                      <a:pt x="190" y="86"/>
                      <a:pt x="155" y="69"/>
                      <a:pt x="121"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7" name="Freeform 162"/>
              <p:cNvSpPr>
                <a:spLocks noChangeArrowheads="1"/>
              </p:cNvSpPr>
              <p:nvPr/>
            </p:nvSpPr>
            <p:spPr bwMode="auto">
              <a:xfrm>
                <a:off x="4514038" y="3676269"/>
                <a:ext cx="54276" cy="54276"/>
              </a:xfrm>
              <a:custGeom>
                <a:avLst/>
                <a:gdLst>
                  <a:gd name="T0" fmla="*/ 207 w 208"/>
                  <a:gd name="T1" fmla="*/ 172 h 208"/>
                  <a:gd name="T2" fmla="*/ 207 w 208"/>
                  <a:gd name="T3" fmla="*/ 172 h 208"/>
                  <a:gd name="T4" fmla="*/ 172 w 208"/>
                  <a:gd name="T5" fmla="*/ 207 h 208"/>
                  <a:gd name="T6" fmla="*/ 35 w 208"/>
                  <a:gd name="T7" fmla="*/ 207 h 208"/>
                  <a:gd name="T8" fmla="*/ 0 w 208"/>
                  <a:gd name="T9" fmla="*/ 172 h 208"/>
                  <a:gd name="T10" fmla="*/ 0 w 208"/>
                  <a:gd name="T11" fmla="*/ 34 h 208"/>
                  <a:gd name="T12" fmla="*/ 35 w 208"/>
                  <a:gd name="T13" fmla="*/ 0 h 208"/>
                  <a:gd name="T14" fmla="*/ 172 w 208"/>
                  <a:gd name="T15" fmla="*/ 0 h 208"/>
                  <a:gd name="T16" fmla="*/ 207 w 208"/>
                  <a:gd name="T17" fmla="*/ 34 h 208"/>
                  <a:gd name="T18" fmla="*/ 207 w 208"/>
                  <a:gd name="T19" fmla="*/ 172 h 208"/>
                  <a:gd name="T20" fmla="*/ 69 w 208"/>
                  <a:gd name="T21" fmla="*/ 138 h 208"/>
                  <a:gd name="T22" fmla="*/ 69 w 208"/>
                  <a:gd name="T23" fmla="*/ 138 h 208"/>
                  <a:gd name="T24" fmla="*/ 138 w 208"/>
                  <a:gd name="T25" fmla="*/ 138 h 208"/>
                  <a:gd name="T26" fmla="*/ 138 w 208"/>
                  <a:gd name="T27" fmla="*/ 69 h 208"/>
                  <a:gd name="T28" fmla="*/ 69 w 208"/>
                  <a:gd name="T29" fmla="*/ 69 h 208"/>
                  <a:gd name="T30" fmla="*/ 69 w 208"/>
                  <a:gd name="T31" fmla="*/ 1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08">
                    <a:moveTo>
                      <a:pt x="207" y="172"/>
                    </a:moveTo>
                    <a:lnTo>
                      <a:pt x="207" y="172"/>
                    </a:lnTo>
                    <a:cubicBezTo>
                      <a:pt x="207" y="189"/>
                      <a:pt x="190" y="207"/>
                      <a:pt x="172" y="207"/>
                    </a:cubicBezTo>
                    <a:cubicBezTo>
                      <a:pt x="35" y="207"/>
                      <a:pt x="35" y="207"/>
                      <a:pt x="35" y="207"/>
                    </a:cubicBezTo>
                    <a:cubicBezTo>
                      <a:pt x="17" y="207"/>
                      <a:pt x="0" y="189"/>
                      <a:pt x="0" y="172"/>
                    </a:cubicBezTo>
                    <a:cubicBezTo>
                      <a:pt x="0" y="34"/>
                      <a:pt x="0" y="34"/>
                      <a:pt x="0" y="34"/>
                    </a:cubicBezTo>
                    <a:cubicBezTo>
                      <a:pt x="0" y="17"/>
                      <a:pt x="17" y="0"/>
                      <a:pt x="35" y="0"/>
                    </a:cubicBezTo>
                    <a:cubicBezTo>
                      <a:pt x="172" y="0"/>
                      <a:pt x="172" y="0"/>
                      <a:pt x="172" y="0"/>
                    </a:cubicBezTo>
                    <a:cubicBezTo>
                      <a:pt x="190" y="0"/>
                      <a:pt x="207" y="17"/>
                      <a:pt x="207" y="34"/>
                    </a:cubicBezTo>
                    <a:lnTo>
                      <a:pt x="207" y="172"/>
                    </a:lnTo>
                    <a:close/>
                    <a:moveTo>
                      <a:pt x="69" y="138"/>
                    </a:moveTo>
                    <a:lnTo>
                      <a:pt x="69" y="138"/>
                    </a:lnTo>
                    <a:cubicBezTo>
                      <a:pt x="138" y="138"/>
                      <a:pt x="138" y="138"/>
                      <a:pt x="138" y="138"/>
                    </a:cubicBezTo>
                    <a:cubicBezTo>
                      <a:pt x="138" y="69"/>
                      <a:pt x="138" y="69"/>
                      <a:pt x="138" y="69"/>
                    </a:cubicBezTo>
                    <a:cubicBezTo>
                      <a:pt x="69" y="69"/>
                      <a:pt x="69" y="69"/>
                      <a:pt x="69" y="69"/>
                    </a:cubicBezTo>
                    <a:lnTo>
                      <a:pt x="69" y="13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8" name="Freeform 163"/>
              <p:cNvSpPr>
                <a:spLocks noChangeArrowheads="1"/>
              </p:cNvSpPr>
              <p:nvPr/>
            </p:nvSpPr>
            <p:spPr bwMode="auto">
              <a:xfrm>
                <a:off x="4496716" y="3463784"/>
                <a:ext cx="54276" cy="58896"/>
              </a:xfrm>
              <a:custGeom>
                <a:avLst/>
                <a:gdLst>
                  <a:gd name="T0" fmla="*/ 207 w 208"/>
                  <a:gd name="T1" fmla="*/ 190 h 225"/>
                  <a:gd name="T2" fmla="*/ 207 w 208"/>
                  <a:gd name="T3" fmla="*/ 190 h 225"/>
                  <a:gd name="T4" fmla="*/ 173 w 208"/>
                  <a:gd name="T5" fmla="*/ 224 h 225"/>
                  <a:gd name="T6" fmla="*/ 35 w 208"/>
                  <a:gd name="T7" fmla="*/ 224 h 225"/>
                  <a:gd name="T8" fmla="*/ 0 w 208"/>
                  <a:gd name="T9" fmla="*/ 190 h 225"/>
                  <a:gd name="T10" fmla="*/ 0 w 208"/>
                  <a:gd name="T11" fmla="*/ 35 h 225"/>
                  <a:gd name="T12" fmla="*/ 35 w 208"/>
                  <a:gd name="T13" fmla="*/ 0 h 225"/>
                  <a:gd name="T14" fmla="*/ 173 w 208"/>
                  <a:gd name="T15" fmla="*/ 0 h 225"/>
                  <a:gd name="T16" fmla="*/ 207 w 208"/>
                  <a:gd name="T17" fmla="*/ 35 h 225"/>
                  <a:gd name="T18" fmla="*/ 207 w 208"/>
                  <a:gd name="T19" fmla="*/ 190 h 225"/>
                  <a:gd name="T20" fmla="*/ 69 w 208"/>
                  <a:gd name="T21" fmla="*/ 155 h 225"/>
                  <a:gd name="T22" fmla="*/ 69 w 208"/>
                  <a:gd name="T23" fmla="*/ 155 h 225"/>
                  <a:gd name="T24" fmla="*/ 138 w 208"/>
                  <a:gd name="T25" fmla="*/ 155 h 225"/>
                  <a:gd name="T26" fmla="*/ 138 w 208"/>
                  <a:gd name="T27" fmla="*/ 69 h 225"/>
                  <a:gd name="T28" fmla="*/ 69 w 208"/>
                  <a:gd name="T29" fmla="*/ 69 h 225"/>
                  <a:gd name="T30" fmla="*/ 69 w 208"/>
                  <a:gd name="T31" fmla="*/ 15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5">
                    <a:moveTo>
                      <a:pt x="207" y="190"/>
                    </a:moveTo>
                    <a:lnTo>
                      <a:pt x="207" y="190"/>
                    </a:lnTo>
                    <a:cubicBezTo>
                      <a:pt x="207" y="207"/>
                      <a:pt x="190" y="224"/>
                      <a:pt x="173" y="224"/>
                    </a:cubicBezTo>
                    <a:cubicBezTo>
                      <a:pt x="35" y="224"/>
                      <a:pt x="35" y="224"/>
                      <a:pt x="35" y="224"/>
                    </a:cubicBezTo>
                    <a:cubicBezTo>
                      <a:pt x="17" y="224"/>
                      <a:pt x="0" y="207"/>
                      <a:pt x="0" y="190"/>
                    </a:cubicBezTo>
                    <a:cubicBezTo>
                      <a:pt x="0" y="35"/>
                      <a:pt x="0" y="35"/>
                      <a:pt x="0" y="35"/>
                    </a:cubicBezTo>
                    <a:cubicBezTo>
                      <a:pt x="0" y="17"/>
                      <a:pt x="17" y="0"/>
                      <a:pt x="35" y="0"/>
                    </a:cubicBezTo>
                    <a:cubicBezTo>
                      <a:pt x="173" y="0"/>
                      <a:pt x="173" y="0"/>
                      <a:pt x="173" y="0"/>
                    </a:cubicBezTo>
                    <a:cubicBezTo>
                      <a:pt x="190" y="0"/>
                      <a:pt x="207" y="17"/>
                      <a:pt x="207" y="35"/>
                    </a:cubicBezTo>
                    <a:lnTo>
                      <a:pt x="207" y="190"/>
                    </a:lnTo>
                    <a:close/>
                    <a:moveTo>
                      <a:pt x="69" y="155"/>
                    </a:moveTo>
                    <a:lnTo>
                      <a:pt x="69" y="155"/>
                    </a:lnTo>
                    <a:cubicBezTo>
                      <a:pt x="138" y="155"/>
                      <a:pt x="138" y="155"/>
                      <a:pt x="138" y="155"/>
                    </a:cubicBezTo>
                    <a:cubicBezTo>
                      <a:pt x="138" y="69"/>
                      <a:pt x="138" y="69"/>
                      <a:pt x="138" y="69"/>
                    </a:cubicBezTo>
                    <a:cubicBezTo>
                      <a:pt x="69" y="69"/>
                      <a:pt x="69" y="69"/>
                      <a:pt x="69" y="69"/>
                    </a:cubicBezTo>
                    <a:lnTo>
                      <a:pt x="69" y="1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9" name="Freeform 164"/>
              <p:cNvSpPr>
                <a:spLocks noChangeArrowheads="1"/>
              </p:cNvSpPr>
              <p:nvPr/>
            </p:nvSpPr>
            <p:spPr bwMode="auto">
              <a:xfrm>
                <a:off x="4206859" y="3463784"/>
                <a:ext cx="54276" cy="58896"/>
              </a:xfrm>
              <a:custGeom>
                <a:avLst/>
                <a:gdLst>
                  <a:gd name="T0" fmla="*/ 207 w 208"/>
                  <a:gd name="T1" fmla="*/ 190 h 225"/>
                  <a:gd name="T2" fmla="*/ 207 w 208"/>
                  <a:gd name="T3" fmla="*/ 190 h 225"/>
                  <a:gd name="T4" fmla="*/ 173 w 208"/>
                  <a:gd name="T5" fmla="*/ 224 h 225"/>
                  <a:gd name="T6" fmla="*/ 35 w 208"/>
                  <a:gd name="T7" fmla="*/ 224 h 225"/>
                  <a:gd name="T8" fmla="*/ 0 w 208"/>
                  <a:gd name="T9" fmla="*/ 190 h 225"/>
                  <a:gd name="T10" fmla="*/ 0 w 208"/>
                  <a:gd name="T11" fmla="*/ 35 h 225"/>
                  <a:gd name="T12" fmla="*/ 35 w 208"/>
                  <a:gd name="T13" fmla="*/ 0 h 225"/>
                  <a:gd name="T14" fmla="*/ 173 w 208"/>
                  <a:gd name="T15" fmla="*/ 0 h 225"/>
                  <a:gd name="T16" fmla="*/ 207 w 208"/>
                  <a:gd name="T17" fmla="*/ 35 h 225"/>
                  <a:gd name="T18" fmla="*/ 207 w 208"/>
                  <a:gd name="T19" fmla="*/ 190 h 225"/>
                  <a:gd name="T20" fmla="*/ 69 w 208"/>
                  <a:gd name="T21" fmla="*/ 155 h 225"/>
                  <a:gd name="T22" fmla="*/ 69 w 208"/>
                  <a:gd name="T23" fmla="*/ 155 h 225"/>
                  <a:gd name="T24" fmla="*/ 138 w 208"/>
                  <a:gd name="T25" fmla="*/ 155 h 225"/>
                  <a:gd name="T26" fmla="*/ 138 w 208"/>
                  <a:gd name="T27" fmla="*/ 69 h 225"/>
                  <a:gd name="T28" fmla="*/ 69 w 208"/>
                  <a:gd name="T29" fmla="*/ 69 h 225"/>
                  <a:gd name="T30" fmla="*/ 69 w 208"/>
                  <a:gd name="T31" fmla="*/ 15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25">
                    <a:moveTo>
                      <a:pt x="207" y="190"/>
                    </a:moveTo>
                    <a:lnTo>
                      <a:pt x="207" y="190"/>
                    </a:lnTo>
                    <a:cubicBezTo>
                      <a:pt x="207" y="207"/>
                      <a:pt x="190" y="224"/>
                      <a:pt x="173" y="224"/>
                    </a:cubicBezTo>
                    <a:cubicBezTo>
                      <a:pt x="35" y="224"/>
                      <a:pt x="35" y="224"/>
                      <a:pt x="35" y="224"/>
                    </a:cubicBezTo>
                    <a:cubicBezTo>
                      <a:pt x="18" y="224"/>
                      <a:pt x="0" y="207"/>
                      <a:pt x="0" y="190"/>
                    </a:cubicBezTo>
                    <a:cubicBezTo>
                      <a:pt x="0" y="35"/>
                      <a:pt x="0" y="35"/>
                      <a:pt x="0" y="35"/>
                    </a:cubicBezTo>
                    <a:cubicBezTo>
                      <a:pt x="0" y="17"/>
                      <a:pt x="18" y="0"/>
                      <a:pt x="35" y="0"/>
                    </a:cubicBezTo>
                    <a:cubicBezTo>
                      <a:pt x="173" y="0"/>
                      <a:pt x="173" y="0"/>
                      <a:pt x="173" y="0"/>
                    </a:cubicBezTo>
                    <a:cubicBezTo>
                      <a:pt x="190" y="0"/>
                      <a:pt x="207" y="17"/>
                      <a:pt x="207" y="35"/>
                    </a:cubicBezTo>
                    <a:lnTo>
                      <a:pt x="207" y="190"/>
                    </a:lnTo>
                    <a:close/>
                    <a:moveTo>
                      <a:pt x="69" y="155"/>
                    </a:moveTo>
                    <a:lnTo>
                      <a:pt x="69" y="155"/>
                    </a:lnTo>
                    <a:cubicBezTo>
                      <a:pt x="138" y="155"/>
                      <a:pt x="138" y="155"/>
                      <a:pt x="138" y="155"/>
                    </a:cubicBezTo>
                    <a:cubicBezTo>
                      <a:pt x="138" y="69"/>
                      <a:pt x="138" y="69"/>
                      <a:pt x="138" y="69"/>
                    </a:cubicBezTo>
                    <a:cubicBezTo>
                      <a:pt x="69" y="69"/>
                      <a:pt x="69" y="69"/>
                      <a:pt x="69" y="69"/>
                    </a:cubicBezTo>
                    <a:lnTo>
                      <a:pt x="69" y="1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0" name="Freeform 165"/>
              <p:cNvSpPr>
                <a:spLocks noChangeArrowheads="1"/>
              </p:cNvSpPr>
              <p:nvPr/>
            </p:nvSpPr>
            <p:spPr bwMode="auto">
              <a:xfrm>
                <a:off x="4189537" y="3676269"/>
                <a:ext cx="54276" cy="54276"/>
              </a:xfrm>
              <a:custGeom>
                <a:avLst/>
                <a:gdLst>
                  <a:gd name="T0" fmla="*/ 207 w 208"/>
                  <a:gd name="T1" fmla="*/ 172 h 208"/>
                  <a:gd name="T2" fmla="*/ 207 w 208"/>
                  <a:gd name="T3" fmla="*/ 172 h 208"/>
                  <a:gd name="T4" fmla="*/ 173 w 208"/>
                  <a:gd name="T5" fmla="*/ 207 h 208"/>
                  <a:gd name="T6" fmla="*/ 35 w 208"/>
                  <a:gd name="T7" fmla="*/ 207 h 208"/>
                  <a:gd name="T8" fmla="*/ 0 w 208"/>
                  <a:gd name="T9" fmla="*/ 172 h 208"/>
                  <a:gd name="T10" fmla="*/ 0 w 208"/>
                  <a:gd name="T11" fmla="*/ 34 h 208"/>
                  <a:gd name="T12" fmla="*/ 35 w 208"/>
                  <a:gd name="T13" fmla="*/ 0 h 208"/>
                  <a:gd name="T14" fmla="*/ 173 w 208"/>
                  <a:gd name="T15" fmla="*/ 0 h 208"/>
                  <a:gd name="T16" fmla="*/ 207 w 208"/>
                  <a:gd name="T17" fmla="*/ 34 h 208"/>
                  <a:gd name="T18" fmla="*/ 207 w 208"/>
                  <a:gd name="T19" fmla="*/ 172 h 208"/>
                  <a:gd name="T20" fmla="*/ 69 w 208"/>
                  <a:gd name="T21" fmla="*/ 138 h 208"/>
                  <a:gd name="T22" fmla="*/ 69 w 208"/>
                  <a:gd name="T23" fmla="*/ 138 h 208"/>
                  <a:gd name="T24" fmla="*/ 138 w 208"/>
                  <a:gd name="T25" fmla="*/ 138 h 208"/>
                  <a:gd name="T26" fmla="*/ 138 w 208"/>
                  <a:gd name="T27" fmla="*/ 69 h 208"/>
                  <a:gd name="T28" fmla="*/ 69 w 208"/>
                  <a:gd name="T29" fmla="*/ 69 h 208"/>
                  <a:gd name="T30" fmla="*/ 69 w 208"/>
                  <a:gd name="T31" fmla="*/ 1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 h="208">
                    <a:moveTo>
                      <a:pt x="207" y="172"/>
                    </a:moveTo>
                    <a:lnTo>
                      <a:pt x="207" y="172"/>
                    </a:lnTo>
                    <a:cubicBezTo>
                      <a:pt x="207" y="189"/>
                      <a:pt x="190" y="207"/>
                      <a:pt x="173" y="207"/>
                    </a:cubicBezTo>
                    <a:cubicBezTo>
                      <a:pt x="35" y="207"/>
                      <a:pt x="35" y="207"/>
                      <a:pt x="35" y="207"/>
                    </a:cubicBezTo>
                    <a:cubicBezTo>
                      <a:pt x="18" y="207"/>
                      <a:pt x="0" y="189"/>
                      <a:pt x="0" y="172"/>
                    </a:cubicBezTo>
                    <a:cubicBezTo>
                      <a:pt x="0" y="34"/>
                      <a:pt x="0" y="34"/>
                      <a:pt x="0" y="34"/>
                    </a:cubicBezTo>
                    <a:cubicBezTo>
                      <a:pt x="0" y="17"/>
                      <a:pt x="18" y="0"/>
                      <a:pt x="35" y="0"/>
                    </a:cubicBezTo>
                    <a:cubicBezTo>
                      <a:pt x="173" y="0"/>
                      <a:pt x="173" y="0"/>
                      <a:pt x="173" y="0"/>
                    </a:cubicBezTo>
                    <a:cubicBezTo>
                      <a:pt x="190" y="0"/>
                      <a:pt x="207" y="17"/>
                      <a:pt x="207" y="34"/>
                    </a:cubicBezTo>
                    <a:lnTo>
                      <a:pt x="207" y="172"/>
                    </a:lnTo>
                    <a:close/>
                    <a:moveTo>
                      <a:pt x="69" y="138"/>
                    </a:moveTo>
                    <a:lnTo>
                      <a:pt x="69" y="138"/>
                    </a:lnTo>
                    <a:cubicBezTo>
                      <a:pt x="138" y="138"/>
                      <a:pt x="138" y="138"/>
                      <a:pt x="138" y="138"/>
                    </a:cubicBezTo>
                    <a:cubicBezTo>
                      <a:pt x="138" y="69"/>
                      <a:pt x="138" y="69"/>
                      <a:pt x="138" y="69"/>
                    </a:cubicBezTo>
                    <a:cubicBezTo>
                      <a:pt x="69" y="69"/>
                      <a:pt x="69" y="69"/>
                      <a:pt x="69" y="69"/>
                    </a:cubicBezTo>
                    <a:lnTo>
                      <a:pt x="69" y="13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sp>
          <p:nvSpPr>
            <p:cNvPr id="58" name="Прямоугольник 57"/>
            <p:cNvSpPr/>
            <p:nvPr/>
          </p:nvSpPr>
          <p:spPr>
            <a:xfrm>
              <a:off x="5737782" y="3016161"/>
              <a:ext cx="531636" cy="223090"/>
            </a:xfrm>
            <a:prstGeom prst="rect">
              <a:avLst/>
            </a:prstGeom>
          </p:spPr>
          <p:txBody>
            <a:bodyPr wrap="none">
              <a:spAutoFit/>
            </a:bodyPr>
            <a:lstStyle/>
            <a:p>
              <a:pPr algn="ctr" defTabSz="914377">
                <a:buClrTx/>
              </a:pPr>
              <a:r>
                <a:rPr lang="en-US" sz="1333" kern="1200" dirty="0">
                  <a:solidFill>
                    <a:srgbClr val="FFFFFF"/>
                  </a:solidFill>
                  <a:latin typeface="Bebas Neue" charset="0"/>
                  <a:ea typeface="Bebas Neue" charset="0"/>
                  <a:cs typeface="Bebas Neue" charset="0"/>
                </a:rPr>
                <a:t>Schritt 3</a:t>
              </a:r>
              <a:endParaRPr lang="ru-RU" sz="1333" kern="1200" dirty="0">
                <a:solidFill>
                  <a:srgbClr val="FFFFFF"/>
                </a:solidFill>
                <a:latin typeface="Bebas Neue" charset="0"/>
                <a:ea typeface="Bebas Neue" charset="0"/>
                <a:cs typeface="Bebas Neue" charset="0"/>
              </a:endParaRPr>
            </a:p>
          </p:txBody>
        </p:sp>
      </p:grpSp>
      <p:grpSp>
        <p:nvGrpSpPr>
          <p:cNvPr id="60" name="Группа 59"/>
          <p:cNvGrpSpPr/>
          <p:nvPr/>
        </p:nvGrpSpPr>
        <p:grpSpPr>
          <a:xfrm>
            <a:off x="11319310" y="359343"/>
            <a:ext cx="603183" cy="603183"/>
            <a:chOff x="8489482" y="269507"/>
            <a:chExt cx="452387" cy="452387"/>
          </a:xfrm>
        </p:grpSpPr>
        <p:sp>
          <p:nvSpPr>
            <p:cNvPr id="61" name="Овал 60"/>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62" name="TextBox 61"/>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73</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40708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7EEC8BB5-E44A-202F-8158-3205E813A1FF}"/>
              </a:ext>
            </a:extLst>
          </p:cNvPr>
          <p:cNvPicPr>
            <a:picLocks noGrp="1" noChangeAspect="1"/>
          </p:cNvPicPr>
          <p:nvPr>
            <p:ph type="pic" sz="quarter" idx="10"/>
          </p:nvPr>
        </p:nvPicPr>
        <p:blipFill rotWithShape="1">
          <a:blip r:embed="rId2"/>
          <a:srcRect l="24581" r="24581"/>
          <a:stretch/>
        </p:blipFill>
        <p:spPr/>
      </p:pic>
      <p:sp>
        <p:nvSpPr>
          <p:cNvPr id="6" name="TextBox 5"/>
          <p:cNvSpPr txBox="1"/>
          <p:nvPr/>
        </p:nvSpPr>
        <p:spPr>
          <a:xfrm>
            <a:off x="623392" y="2600661"/>
            <a:ext cx="3013967" cy="584775"/>
          </a:xfrm>
          <a:prstGeom prst="rect">
            <a:avLst/>
          </a:prstGeom>
          <a:noFill/>
        </p:spPr>
        <p:txBody>
          <a:bodyPr wrap="none" rtlCol="0">
            <a:spAutoFit/>
          </a:bodyPr>
          <a:lstStyle/>
          <a:p>
            <a:pPr defTabSz="914377">
              <a:buClrTx/>
            </a:pPr>
            <a:r>
              <a:rPr lang="de-DE" sz="3200" kern="1200" dirty="0">
                <a:latin typeface="Bebas Neue" charset="0"/>
                <a:ea typeface="Bebas Neue" charset="0"/>
                <a:cs typeface="Bebas Neue" charset="0"/>
              </a:rPr>
              <a:t>Es geht auch Einfach</a:t>
            </a:r>
          </a:p>
        </p:txBody>
      </p:sp>
      <p:sp>
        <p:nvSpPr>
          <p:cNvPr id="7" name="TextBox 6"/>
          <p:cNvSpPr txBox="1"/>
          <p:nvPr/>
        </p:nvSpPr>
        <p:spPr>
          <a:xfrm>
            <a:off x="611512" y="3788638"/>
            <a:ext cx="4416489" cy="500202"/>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Klont das folgende Repository </a:t>
            </a:r>
            <a:r>
              <a:rPr lang="de-DE" sz="933" kern="1200" dirty="0">
                <a:solidFill>
                  <a:srgbClr val="FFFFFF">
                    <a:lumMod val="50000"/>
                  </a:srgbClr>
                </a:solidFill>
                <a:latin typeface="Open Sans" charset="0"/>
                <a:ea typeface="Open Sans" charset="0"/>
                <a:cs typeface="Open Sans" charset="0"/>
                <a:hlinkClick r:id="rId3"/>
              </a:rPr>
              <a:t>gitlab.com/bencoepp1/nodejs_docker_test.git</a:t>
            </a:r>
            <a:r>
              <a:rPr lang="de-DE" sz="933" kern="1200" dirty="0">
                <a:solidFill>
                  <a:srgbClr val="FFFFFF">
                    <a:lumMod val="50000"/>
                  </a:srgbClr>
                </a:solidFill>
                <a:latin typeface="Open Sans" charset="0"/>
                <a:ea typeface="Open Sans" charset="0"/>
                <a:cs typeface="Open Sans" charset="0"/>
              </a:rPr>
              <a:t> dies beinhaltet alles was benötigt wird.</a:t>
            </a:r>
          </a:p>
        </p:txBody>
      </p:sp>
      <p:sp>
        <p:nvSpPr>
          <p:cNvPr id="8" name="TextBox 7"/>
          <p:cNvSpPr txBox="1"/>
          <p:nvPr/>
        </p:nvSpPr>
        <p:spPr>
          <a:xfrm>
            <a:off x="639914" y="3140969"/>
            <a:ext cx="2006668" cy="367280"/>
          </a:xfrm>
          <a:prstGeom prst="rect">
            <a:avLst/>
          </a:prstGeom>
          <a:noFill/>
        </p:spPr>
        <p:txBody>
          <a:bodyPr wrap="square" rtlCol="0">
            <a:spAutoFit/>
          </a:bodyPr>
          <a:lstStyle/>
          <a:p>
            <a:pPr defTabSz="914377">
              <a:lnSpc>
                <a:spcPct val="150000"/>
              </a:lnSpc>
              <a:buClrTx/>
            </a:pPr>
            <a:r>
              <a:rPr lang="de-DE" sz="1333" kern="1200" dirty="0" err="1">
                <a:solidFill>
                  <a:srgbClr val="FFFFFF">
                    <a:lumMod val="50000"/>
                  </a:srgbClr>
                </a:solidFill>
                <a:latin typeface="Open Sans" charset="0"/>
                <a:ea typeface="Open Sans" charset="0"/>
                <a:cs typeface="Open Sans" charset="0"/>
              </a:rPr>
              <a:t>Git</a:t>
            </a:r>
            <a:r>
              <a:rPr lang="de-DE" sz="1333" kern="1200" dirty="0">
                <a:solidFill>
                  <a:srgbClr val="FFFFFF">
                    <a:lumMod val="50000"/>
                  </a:srgbClr>
                </a:solidFill>
                <a:latin typeface="Open Sans" charset="0"/>
                <a:ea typeface="Open Sans" charset="0"/>
                <a:cs typeface="Open Sans" charset="0"/>
              </a:rPr>
              <a:t> Repository klonen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74</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5701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503003"/>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75</a:t>
              </a:r>
            </a:p>
          </p:txBody>
        </p:sp>
      </p:grpSp>
      <p:graphicFrame>
        <p:nvGraphicFramePr>
          <p:cNvPr id="5" name="Tabelle 4">
            <a:extLst>
              <a:ext uri="{FF2B5EF4-FFF2-40B4-BE49-F238E27FC236}">
                <a16:creationId xmlns:a16="http://schemas.microsoft.com/office/drawing/2014/main" id="{A9D25FF6-0A2F-87B3-0B7B-35FE6BFD9E2C}"/>
              </a:ext>
            </a:extLst>
          </p:cNvPr>
          <p:cNvGraphicFramePr>
            <a:graphicFrameLocks noGrp="1"/>
          </p:cNvGraphicFramePr>
          <p:nvPr>
            <p:extLst>
              <p:ext uri="{D42A27DB-BD31-4B8C-83A1-F6EECF244321}">
                <p14:modId xmlns:p14="http://schemas.microsoft.com/office/powerpoint/2010/main" val="111366091"/>
              </p:ext>
            </p:extLst>
          </p:nvPr>
        </p:nvGraphicFramePr>
        <p:xfrm>
          <a:off x="2454443" y="887307"/>
          <a:ext cx="7326250" cy="4558453"/>
        </p:xfrm>
        <a:graphic>
          <a:graphicData uri="http://schemas.openxmlformats.org/drawingml/2006/table">
            <a:tbl>
              <a:tblPr/>
              <a:tblGrid>
                <a:gridCol w="7326250">
                  <a:extLst>
                    <a:ext uri="{9D8B030D-6E8A-4147-A177-3AD203B41FA5}">
                      <a16:colId xmlns:a16="http://schemas.microsoft.com/office/drawing/2014/main" val="750264296"/>
                    </a:ext>
                  </a:extLst>
                </a:gridCol>
              </a:tblGrid>
              <a:tr h="4558453">
                <a:tc>
                  <a:txBody>
                    <a:bodyPr/>
                    <a:lstStyle/>
                    <a:p>
                      <a:pPr fontAlgn="t"/>
                      <a:r>
                        <a:rPr lang="en-GB" sz="1600" dirty="0">
                          <a:solidFill>
                            <a:schemeClr val="bg1"/>
                          </a:solidFill>
                          <a:effectLst/>
                          <a:latin typeface="Arial" panose="020B0604020202020204" pitchFamily="34" charset="0"/>
                          <a:cs typeface="Arial" panose="020B0604020202020204" pitchFamily="34" charset="0"/>
                        </a:rPr>
                        <a:t>const express = require('express')</a:t>
                      </a:r>
                    </a:p>
                    <a:p>
                      <a:pPr fontAlgn="t"/>
                      <a:r>
                        <a:rPr lang="en-GB" sz="1600" dirty="0">
                          <a:solidFill>
                            <a:schemeClr val="bg1"/>
                          </a:solidFill>
                          <a:effectLst/>
                          <a:latin typeface="Arial" panose="020B0604020202020204" pitchFamily="34" charset="0"/>
                          <a:cs typeface="Arial" panose="020B0604020202020204" pitchFamily="34" charset="0"/>
                        </a:rPr>
                        <a:t>const app = express()</a:t>
                      </a:r>
                    </a:p>
                    <a:p>
                      <a:pPr fontAlgn="t"/>
                      <a:r>
                        <a:rPr lang="en-GB" sz="1600" dirty="0">
                          <a:solidFill>
                            <a:schemeClr val="bg1"/>
                          </a:solidFill>
                          <a:effectLst/>
                          <a:latin typeface="Arial" panose="020B0604020202020204" pitchFamily="34" charset="0"/>
                          <a:cs typeface="Arial" panose="020B0604020202020204" pitchFamily="34" charset="0"/>
                        </a:rPr>
                        <a:t>const port = 3000</a:t>
                      </a:r>
                    </a:p>
                    <a:p>
                      <a:pPr fontAlgn="t"/>
                      <a:endParaRPr lang="en-GB" sz="1600" dirty="0">
                        <a:solidFill>
                          <a:schemeClr val="bg1"/>
                        </a:solidFill>
                        <a:effectLst/>
                        <a:latin typeface="Arial" panose="020B0604020202020204" pitchFamily="34" charset="0"/>
                        <a:cs typeface="Arial" panose="020B0604020202020204" pitchFamily="34" charset="0"/>
                      </a:endParaRPr>
                    </a:p>
                    <a:p>
                      <a:pPr fontAlgn="t"/>
                      <a:r>
                        <a:rPr lang="en-GB" sz="1600" dirty="0" err="1">
                          <a:solidFill>
                            <a:schemeClr val="bg1"/>
                          </a:solidFill>
                          <a:effectLst/>
                          <a:latin typeface="Arial" panose="020B0604020202020204" pitchFamily="34" charset="0"/>
                          <a:cs typeface="Arial" panose="020B0604020202020204" pitchFamily="34" charset="0"/>
                        </a:rPr>
                        <a:t>app.get</a:t>
                      </a:r>
                      <a:r>
                        <a:rPr lang="en-GB" sz="1600" dirty="0">
                          <a:solidFill>
                            <a:schemeClr val="bg1"/>
                          </a:solidFill>
                          <a:effectLst/>
                          <a:latin typeface="Arial" panose="020B0604020202020204" pitchFamily="34" charset="0"/>
                          <a:cs typeface="Arial" panose="020B0604020202020204" pitchFamily="34" charset="0"/>
                        </a:rPr>
                        <a:t>('/', (</a:t>
                      </a:r>
                      <a:r>
                        <a:rPr lang="en-GB" sz="1600" dirty="0" err="1">
                          <a:solidFill>
                            <a:schemeClr val="bg1"/>
                          </a:solidFill>
                          <a:effectLst/>
                          <a:latin typeface="Arial" panose="020B0604020202020204" pitchFamily="34" charset="0"/>
                          <a:cs typeface="Arial" panose="020B0604020202020204" pitchFamily="34" charset="0"/>
                        </a:rPr>
                        <a:t>req</a:t>
                      </a:r>
                      <a:r>
                        <a:rPr lang="en-GB" sz="1600" dirty="0">
                          <a:solidFill>
                            <a:schemeClr val="bg1"/>
                          </a:solidFill>
                          <a:effectLst/>
                          <a:latin typeface="Arial" panose="020B0604020202020204" pitchFamily="34" charset="0"/>
                          <a:cs typeface="Arial" panose="020B0604020202020204" pitchFamily="34" charset="0"/>
                        </a:rPr>
                        <a:t>, res) =&gt; {</a:t>
                      </a:r>
                    </a:p>
                    <a:p>
                      <a:pPr fontAlgn="t"/>
                      <a:r>
                        <a:rPr lang="en-GB" sz="1600" dirty="0">
                          <a:solidFill>
                            <a:schemeClr val="bg1"/>
                          </a:solidFill>
                          <a:effectLst/>
                          <a:latin typeface="Arial" panose="020B0604020202020204" pitchFamily="34" charset="0"/>
                          <a:cs typeface="Arial" panose="020B0604020202020204" pitchFamily="34" charset="0"/>
                        </a:rPr>
                        <a:t>  </a:t>
                      </a:r>
                      <a:r>
                        <a:rPr lang="en-GB" sz="1600" dirty="0" err="1">
                          <a:solidFill>
                            <a:schemeClr val="bg1"/>
                          </a:solidFill>
                          <a:effectLst/>
                          <a:latin typeface="Arial" panose="020B0604020202020204" pitchFamily="34" charset="0"/>
                          <a:cs typeface="Arial" panose="020B0604020202020204" pitchFamily="34" charset="0"/>
                        </a:rPr>
                        <a:t>res.send</a:t>
                      </a:r>
                      <a:r>
                        <a:rPr lang="en-GB" sz="1600" dirty="0">
                          <a:solidFill>
                            <a:schemeClr val="bg1"/>
                          </a:solidFill>
                          <a:effectLst/>
                          <a:latin typeface="Arial" panose="020B0604020202020204" pitchFamily="34" charset="0"/>
                          <a:cs typeface="Arial" panose="020B0604020202020204" pitchFamily="34" charset="0"/>
                        </a:rPr>
                        <a:t>('Hello World!')</a:t>
                      </a:r>
                    </a:p>
                    <a:p>
                      <a:pPr fontAlgn="t"/>
                      <a:r>
                        <a:rPr lang="en-GB" sz="1600" dirty="0">
                          <a:solidFill>
                            <a:schemeClr val="bg1"/>
                          </a:solidFill>
                          <a:effectLst/>
                          <a:latin typeface="Arial" panose="020B0604020202020204" pitchFamily="34" charset="0"/>
                          <a:cs typeface="Arial" panose="020B0604020202020204" pitchFamily="34" charset="0"/>
                        </a:rPr>
                        <a:t>})</a:t>
                      </a:r>
                    </a:p>
                    <a:p>
                      <a:pPr fontAlgn="t"/>
                      <a:endParaRPr lang="en-GB" sz="1600" dirty="0">
                        <a:solidFill>
                          <a:schemeClr val="bg1"/>
                        </a:solidFill>
                        <a:effectLst/>
                        <a:latin typeface="Arial" panose="020B0604020202020204" pitchFamily="34" charset="0"/>
                        <a:cs typeface="Arial" panose="020B0604020202020204" pitchFamily="34" charset="0"/>
                      </a:endParaRPr>
                    </a:p>
                    <a:p>
                      <a:pPr fontAlgn="t"/>
                      <a:r>
                        <a:rPr lang="en-GB" sz="1600" dirty="0" err="1">
                          <a:solidFill>
                            <a:schemeClr val="bg1"/>
                          </a:solidFill>
                          <a:effectLst/>
                          <a:latin typeface="Arial" panose="020B0604020202020204" pitchFamily="34" charset="0"/>
                          <a:cs typeface="Arial" panose="020B0604020202020204" pitchFamily="34" charset="0"/>
                        </a:rPr>
                        <a:t>app.listen</a:t>
                      </a:r>
                      <a:r>
                        <a:rPr lang="en-GB" sz="1600" dirty="0">
                          <a:solidFill>
                            <a:schemeClr val="bg1"/>
                          </a:solidFill>
                          <a:effectLst/>
                          <a:latin typeface="Arial" panose="020B0604020202020204" pitchFamily="34" charset="0"/>
                          <a:cs typeface="Arial" panose="020B0604020202020204" pitchFamily="34" charset="0"/>
                        </a:rPr>
                        <a:t>(port, () =&gt; {</a:t>
                      </a:r>
                    </a:p>
                    <a:p>
                      <a:pPr fontAlgn="t"/>
                      <a:r>
                        <a:rPr lang="en-GB" sz="1600" dirty="0">
                          <a:solidFill>
                            <a:schemeClr val="bg1"/>
                          </a:solidFill>
                          <a:effectLst/>
                          <a:latin typeface="Arial" panose="020B0604020202020204" pitchFamily="34" charset="0"/>
                          <a:cs typeface="Arial" panose="020B0604020202020204" pitchFamily="34" charset="0"/>
                        </a:rPr>
                        <a:t>  console.log(`Example app listening on port ${port}`)</a:t>
                      </a:r>
                    </a:p>
                    <a:p>
                      <a:pPr fontAlgn="t"/>
                      <a:r>
                        <a:rPr lang="en-GB" sz="1600" dirty="0">
                          <a:solidFill>
                            <a:schemeClr val="bg1"/>
                          </a:solidFill>
                          <a:effectLst/>
                          <a:latin typeface="Arial" panose="020B0604020202020204" pitchFamily="34" charset="0"/>
                          <a:cs typeface="Arial" panose="020B0604020202020204" pitchFamily="34" charset="0"/>
                        </a:rPr>
                        <a:t>})</a:t>
                      </a:r>
                    </a:p>
                    <a:p>
                      <a:pPr fontAlgn="t"/>
                      <a:endParaRPr lang="en-GB" sz="1600" dirty="0">
                        <a:solidFill>
                          <a:schemeClr val="bg1"/>
                        </a:solidFill>
                        <a:effectLst/>
                        <a:latin typeface="Arial" panose="020B0604020202020204" pitchFamily="34" charset="0"/>
                        <a:cs typeface="Arial" panose="020B0604020202020204" pitchFamily="34" charset="0"/>
                      </a:endParaRPr>
                    </a:p>
                  </a:txBody>
                  <a:tcPr marL="62953" marR="62953" marT="45326" marB="45326">
                    <a:lnL>
                      <a:noFill/>
                    </a:lnL>
                    <a:lnR>
                      <a:noFill/>
                    </a:lnR>
                    <a:lnB>
                      <a:noFill/>
                    </a:lnB>
                    <a:solidFill>
                      <a:srgbClr val="0D1117"/>
                    </a:solidFill>
                  </a:tcPr>
                </a:tc>
                <a:extLst>
                  <a:ext uri="{0D108BD9-81ED-4DB2-BD59-A6C34878D82A}">
                    <a16:rowId xmlns:a16="http://schemas.microsoft.com/office/drawing/2014/main" val="3277111486"/>
                  </a:ext>
                </a:extLst>
              </a:tr>
            </a:tbl>
          </a:graphicData>
        </a:graphic>
      </p:graphicFrame>
    </p:spTree>
    <p:extLst>
      <p:ext uri="{BB962C8B-B14F-4D97-AF65-F5344CB8AC3E}">
        <p14:creationId xmlns:p14="http://schemas.microsoft.com/office/powerpoint/2010/main" val="269663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503003"/>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76</a:t>
              </a:r>
            </a:p>
          </p:txBody>
        </p:sp>
      </p:grpSp>
      <p:graphicFrame>
        <p:nvGraphicFramePr>
          <p:cNvPr id="5" name="Tabelle 4">
            <a:extLst>
              <a:ext uri="{FF2B5EF4-FFF2-40B4-BE49-F238E27FC236}">
                <a16:creationId xmlns:a16="http://schemas.microsoft.com/office/drawing/2014/main" id="{A9D25FF6-0A2F-87B3-0B7B-35FE6BFD9E2C}"/>
              </a:ext>
            </a:extLst>
          </p:cNvPr>
          <p:cNvGraphicFramePr>
            <a:graphicFrameLocks noGrp="1"/>
          </p:cNvGraphicFramePr>
          <p:nvPr>
            <p:extLst>
              <p:ext uri="{D42A27DB-BD31-4B8C-83A1-F6EECF244321}">
                <p14:modId xmlns:p14="http://schemas.microsoft.com/office/powerpoint/2010/main" val="3892871193"/>
              </p:ext>
            </p:extLst>
          </p:nvPr>
        </p:nvGraphicFramePr>
        <p:xfrm>
          <a:off x="2463801" y="887307"/>
          <a:ext cx="7316892" cy="4558453"/>
        </p:xfrm>
        <a:graphic>
          <a:graphicData uri="http://schemas.openxmlformats.org/drawingml/2006/table">
            <a:tbl>
              <a:tblPr/>
              <a:tblGrid>
                <a:gridCol w="7316892">
                  <a:extLst>
                    <a:ext uri="{9D8B030D-6E8A-4147-A177-3AD203B41FA5}">
                      <a16:colId xmlns:a16="http://schemas.microsoft.com/office/drawing/2014/main" val="750264296"/>
                    </a:ext>
                  </a:extLst>
                </a:gridCol>
              </a:tblGrid>
              <a:tr h="4558453">
                <a:tc>
                  <a:txBody>
                    <a:bodyPr/>
                    <a:lstStyle/>
                    <a:p>
                      <a:pPr fontAlgn="t"/>
                      <a:r>
                        <a:rPr lang="en-GB" sz="1500" dirty="0">
                          <a:solidFill>
                            <a:schemeClr val="bg1"/>
                          </a:solidFill>
                          <a:effectLst/>
                          <a:latin typeface="Arial" panose="020B0604020202020204" pitchFamily="34" charset="0"/>
                          <a:cs typeface="Arial" panose="020B0604020202020204" pitchFamily="34" charset="0"/>
                        </a:rPr>
                        <a:t>FROM node:16</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 Create app directory</a:t>
                      </a:r>
                    </a:p>
                    <a:p>
                      <a:pPr fontAlgn="t"/>
                      <a:r>
                        <a:rPr lang="en-GB" sz="1500" dirty="0">
                          <a:solidFill>
                            <a:schemeClr val="bg1"/>
                          </a:solidFill>
                          <a:effectLst/>
                          <a:latin typeface="Arial" panose="020B0604020202020204" pitchFamily="34" charset="0"/>
                          <a:cs typeface="Arial" panose="020B0604020202020204" pitchFamily="34" charset="0"/>
                        </a:rPr>
                        <a:t>WORKDIR /</a:t>
                      </a:r>
                      <a:r>
                        <a:rPr lang="en-GB" sz="1500" dirty="0" err="1">
                          <a:solidFill>
                            <a:schemeClr val="bg1"/>
                          </a:solidFill>
                          <a:effectLst/>
                          <a:latin typeface="Arial" panose="020B0604020202020204" pitchFamily="34" charset="0"/>
                          <a:cs typeface="Arial" panose="020B0604020202020204" pitchFamily="34" charset="0"/>
                        </a:rPr>
                        <a:t>usr</a:t>
                      </a:r>
                      <a:r>
                        <a:rPr lang="en-GB" sz="1500" dirty="0">
                          <a:solidFill>
                            <a:schemeClr val="bg1"/>
                          </a:solidFill>
                          <a:effectLst/>
                          <a:latin typeface="Arial" panose="020B0604020202020204" pitchFamily="34" charset="0"/>
                          <a:cs typeface="Arial" panose="020B0604020202020204" pitchFamily="34" charset="0"/>
                        </a:rPr>
                        <a:t>/</a:t>
                      </a:r>
                      <a:r>
                        <a:rPr lang="en-GB" sz="1500" dirty="0" err="1">
                          <a:solidFill>
                            <a:schemeClr val="bg1"/>
                          </a:solidFill>
                          <a:effectLst/>
                          <a:latin typeface="Arial" panose="020B0604020202020204" pitchFamily="34" charset="0"/>
                          <a:cs typeface="Arial" panose="020B0604020202020204" pitchFamily="34" charset="0"/>
                        </a:rPr>
                        <a:t>src</a:t>
                      </a:r>
                      <a:r>
                        <a:rPr lang="en-GB" sz="1500" dirty="0">
                          <a:solidFill>
                            <a:schemeClr val="bg1"/>
                          </a:solidFill>
                          <a:effectLst/>
                          <a:latin typeface="Arial" panose="020B0604020202020204" pitchFamily="34" charset="0"/>
                          <a:cs typeface="Arial" panose="020B0604020202020204" pitchFamily="34" charset="0"/>
                        </a:rPr>
                        <a:t>/app</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 Install app dependencies</a:t>
                      </a:r>
                    </a:p>
                    <a:p>
                      <a:pPr fontAlgn="t"/>
                      <a:r>
                        <a:rPr lang="en-GB" sz="1500" dirty="0">
                          <a:solidFill>
                            <a:schemeClr val="bg1"/>
                          </a:solidFill>
                          <a:effectLst/>
                          <a:latin typeface="Arial" panose="020B0604020202020204" pitchFamily="34" charset="0"/>
                          <a:cs typeface="Arial" panose="020B0604020202020204" pitchFamily="34" charset="0"/>
                        </a:rPr>
                        <a:t># A wildcard is used to ensure both </a:t>
                      </a:r>
                      <a:r>
                        <a:rPr lang="en-GB" sz="1500" dirty="0" err="1">
                          <a:solidFill>
                            <a:schemeClr val="bg1"/>
                          </a:solidFill>
                          <a:effectLst/>
                          <a:latin typeface="Arial" panose="020B0604020202020204" pitchFamily="34" charset="0"/>
                          <a:cs typeface="Arial" panose="020B0604020202020204" pitchFamily="34" charset="0"/>
                        </a:rPr>
                        <a:t>package.json</a:t>
                      </a:r>
                      <a:r>
                        <a:rPr lang="en-GB" sz="1500" dirty="0">
                          <a:solidFill>
                            <a:schemeClr val="bg1"/>
                          </a:solidFill>
                          <a:effectLst/>
                          <a:latin typeface="Arial" panose="020B0604020202020204" pitchFamily="34" charset="0"/>
                          <a:cs typeface="Arial" panose="020B0604020202020204" pitchFamily="34" charset="0"/>
                        </a:rPr>
                        <a:t> AND package-</a:t>
                      </a:r>
                      <a:r>
                        <a:rPr lang="en-GB" sz="1500" dirty="0" err="1">
                          <a:solidFill>
                            <a:schemeClr val="bg1"/>
                          </a:solidFill>
                          <a:effectLst/>
                          <a:latin typeface="Arial" panose="020B0604020202020204" pitchFamily="34" charset="0"/>
                          <a:cs typeface="Arial" panose="020B0604020202020204" pitchFamily="34" charset="0"/>
                        </a:rPr>
                        <a:t>lock.json</a:t>
                      </a:r>
                      <a:r>
                        <a:rPr lang="en-GB" sz="1500" dirty="0">
                          <a:solidFill>
                            <a:schemeClr val="bg1"/>
                          </a:solidFill>
                          <a:effectLst/>
                          <a:latin typeface="Arial" panose="020B0604020202020204" pitchFamily="34" charset="0"/>
                          <a:cs typeface="Arial" panose="020B0604020202020204" pitchFamily="34" charset="0"/>
                        </a:rPr>
                        <a:t> are copied</a:t>
                      </a:r>
                    </a:p>
                    <a:p>
                      <a:pPr fontAlgn="t"/>
                      <a:r>
                        <a:rPr lang="en-GB" sz="1500" dirty="0">
                          <a:solidFill>
                            <a:schemeClr val="bg1"/>
                          </a:solidFill>
                          <a:effectLst/>
                          <a:latin typeface="Arial" panose="020B0604020202020204" pitchFamily="34" charset="0"/>
                          <a:cs typeface="Arial" panose="020B0604020202020204" pitchFamily="34" charset="0"/>
                        </a:rPr>
                        <a:t># where available (npm@5+)</a:t>
                      </a:r>
                    </a:p>
                    <a:p>
                      <a:pPr fontAlgn="t"/>
                      <a:r>
                        <a:rPr lang="en-GB" sz="1500" dirty="0">
                          <a:solidFill>
                            <a:schemeClr val="bg1"/>
                          </a:solidFill>
                          <a:effectLst/>
                          <a:latin typeface="Arial" panose="020B0604020202020204" pitchFamily="34" charset="0"/>
                          <a:cs typeface="Arial" panose="020B0604020202020204" pitchFamily="34" charset="0"/>
                        </a:rPr>
                        <a:t>COPY package*.</a:t>
                      </a:r>
                      <a:r>
                        <a:rPr lang="en-GB" sz="1500" dirty="0" err="1">
                          <a:solidFill>
                            <a:schemeClr val="bg1"/>
                          </a:solidFill>
                          <a:effectLst/>
                          <a:latin typeface="Arial" panose="020B0604020202020204" pitchFamily="34" charset="0"/>
                          <a:cs typeface="Arial" panose="020B0604020202020204" pitchFamily="34" charset="0"/>
                        </a:rPr>
                        <a:t>json</a:t>
                      </a:r>
                      <a:r>
                        <a:rPr lang="en-GB" sz="1500" dirty="0">
                          <a:solidFill>
                            <a:schemeClr val="bg1"/>
                          </a:solidFill>
                          <a:effectLst/>
                          <a:latin typeface="Arial" panose="020B0604020202020204" pitchFamily="34" charset="0"/>
                          <a:cs typeface="Arial" panose="020B0604020202020204" pitchFamily="34" charset="0"/>
                        </a:rPr>
                        <a:t> ./</a:t>
                      </a:r>
                    </a:p>
                    <a:p>
                      <a:pPr fontAlgn="t"/>
                      <a:r>
                        <a:rPr lang="en-GB" sz="1500" dirty="0">
                          <a:solidFill>
                            <a:schemeClr val="bg1"/>
                          </a:solidFill>
                          <a:effectLst/>
                          <a:latin typeface="Arial" panose="020B0604020202020204" pitchFamily="34" charset="0"/>
                          <a:cs typeface="Arial" panose="020B0604020202020204" pitchFamily="34" charset="0"/>
                        </a:rPr>
                        <a:t>RUN </a:t>
                      </a:r>
                      <a:r>
                        <a:rPr lang="en-GB" sz="1500" dirty="0" err="1">
                          <a:solidFill>
                            <a:schemeClr val="bg1"/>
                          </a:solidFill>
                          <a:effectLst/>
                          <a:latin typeface="Arial" panose="020B0604020202020204" pitchFamily="34" charset="0"/>
                          <a:cs typeface="Arial" panose="020B0604020202020204" pitchFamily="34" charset="0"/>
                        </a:rPr>
                        <a:t>npm</a:t>
                      </a:r>
                      <a:r>
                        <a:rPr lang="en-GB" sz="1500" dirty="0">
                          <a:solidFill>
                            <a:schemeClr val="bg1"/>
                          </a:solidFill>
                          <a:effectLst/>
                          <a:latin typeface="Arial" panose="020B0604020202020204" pitchFamily="34" charset="0"/>
                          <a:cs typeface="Arial" panose="020B0604020202020204" pitchFamily="34" charset="0"/>
                        </a:rPr>
                        <a:t> install</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 If you are building your code for production</a:t>
                      </a:r>
                    </a:p>
                    <a:p>
                      <a:pPr fontAlgn="t"/>
                      <a:r>
                        <a:rPr lang="en-GB" sz="1500" dirty="0">
                          <a:solidFill>
                            <a:schemeClr val="bg1"/>
                          </a:solidFill>
                          <a:effectLst/>
                          <a:latin typeface="Arial" panose="020B0604020202020204" pitchFamily="34" charset="0"/>
                          <a:cs typeface="Arial" panose="020B0604020202020204" pitchFamily="34" charset="0"/>
                        </a:rPr>
                        <a:t># RUN </a:t>
                      </a:r>
                      <a:r>
                        <a:rPr lang="en-GB" sz="1500" dirty="0" err="1">
                          <a:solidFill>
                            <a:schemeClr val="bg1"/>
                          </a:solidFill>
                          <a:effectLst/>
                          <a:latin typeface="Arial" panose="020B0604020202020204" pitchFamily="34" charset="0"/>
                          <a:cs typeface="Arial" panose="020B0604020202020204" pitchFamily="34" charset="0"/>
                        </a:rPr>
                        <a:t>npm</a:t>
                      </a:r>
                      <a:r>
                        <a:rPr lang="en-GB" sz="1500" dirty="0">
                          <a:solidFill>
                            <a:schemeClr val="bg1"/>
                          </a:solidFill>
                          <a:effectLst/>
                          <a:latin typeface="Arial" panose="020B0604020202020204" pitchFamily="34" charset="0"/>
                          <a:cs typeface="Arial" panose="020B0604020202020204" pitchFamily="34" charset="0"/>
                        </a:rPr>
                        <a:t> ci --only=production</a:t>
                      </a:r>
                    </a:p>
                    <a:p>
                      <a:pPr fontAlgn="t"/>
                      <a:r>
                        <a:rPr lang="en-GB" sz="1500" dirty="0">
                          <a:solidFill>
                            <a:schemeClr val="bg1"/>
                          </a:solidFill>
                          <a:effectLst/>
                          <a:latin typeface="Arial" panose="020B0604020202020204" pitchFamily="34" charset="0"/>
                          <a:cs typeface="Arial" panose="020B0604020202020204" pitchFamily="34" charset="0"/>
                        </a:rPr>
                        <a:t># Bundle app source</a:t>
                      </a:r>
                    </a:p>
                    <a:p>
                      <a:pPr fontAlgn="t"/>
                      <a:r>
                        <a:rPr lang="en-GB" sz="1500" dirty="0">
                          <a:solidFill>
                            <a:schemeClr val="bg1"/>
                          </a:solidFill>
                          <a:effectLst/>
                          <a:latin typeface="Arial" panose="020B0604020202020204" pitchFamily="34" charset="0"/>
                          <a:cs typeface="Arial" panose="020B0604020202020204" pitchFamily="34" charset="0"/>
                        </a:rPr>
                        <a:t>COPY . .</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EXPOSE 3000</a:t>
                      </a:r>
                    </a:p>
                    <a:p>
                      <a:pPr fontAlgn="t"/>
                      <a:r>
                        <a:rPr lang="en-GB" sz="1500" dirty="0">
                          <a:solidFill>
                            <a:schemeClr val="bg1"/>
                          </a:solidFill>
                          <a:effectLst/>
                          <a:latin typeface="Arial" panose="020B0604020202020204" pitchFamily="34" charset="0"/>
                          <a:cs typeface="Arial" panose="020B0604020202020204" pitchFamily="34" charset="0"/>
                        </a:rPr>
                        <a:t>CMD [ "node", "app.js" ]</a:t>
                      </a:r>
                    </a:p>
                  </a:txBody>
                  <a:tcPr marL="62953" marR="62953" marT="45326" marB="45326">
                    <a:lnL>
                      <a:noFill/>
                    </a:lnL>
                    <a:lnR>
                      <a:noFill/>
                    </a:lnR>
                    <a:lnB>
                      <a:noFill/>
                    </a:lnB>
                    <a:solidFill>
                      <a:srgbClr val="0D1117"/>
                    </a:solidFill>
                  </a:tcPr>
                </a:tc>
                <a:extLst>
                  <a:ext uri="{0D108BD9-81ED-4DB2-BD59-A6C34878D82A}">
                    <a16:rowId xmlns:a16="http://schemas.microsoft.com/office/drawing/2014/main" val="3277111486"/>
                  </a:ext>
                </a:extLst>
              </a:tr>
            </a:tbl>
          </a:graphicData>
        </a:graphic>
      </p:graphicFrame>
    </p:spTree>
    <p:extLst>
      <p:ext uri="{BB962C8B-B14F-4D97-AF65-F5344CB8AC3E}">
        <p14:creationId xmlns:p14="http://schemas.microsoft.com/office/powerpoint/2010/main" val="391208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enthält.&#10;&#10;Automatisch generierte Beschreibung">
            <a:extLst>
              <a:ext uri="{FF2B5EF4-FFF2-40B4-BE49-F238E27FC236}">
                <a16:creationId xmlns:a16="http://schemas.microsoft.com/office/drawing/2014/main" id="{A6F5DDED-FC87-9E22-E5BF-B112D4875293}"/>
              </a:ext>
            </a:extLst>
          </p:cNvPr>
          <p:cNvPicPr>
            <a:picLocks noGrp="1" noChangeAspect="1"/>
          </p:cNvPicPr>
          <p:nvPr>
            <p:ph type="pic" sz="quarter" idx="10"/>
          </p:nvPr>
        </p:nvPicPr>
        <p:blipFill rotWithShape="1">
          <a:blip r:embed="rId2"/>
          <a:srcRect l="-1787" t="-35987" r="-21568" b="-51934"/>
          <a:stretch/>
        </p:blipFill>
        <p:spPr>
          <a:xfrm>
            <a:off x="-14288" y="0"/>
            <a:ext cx="5808663" cy="6858000"/>
          </a:xfrm>
          <a:custGeom>
            <a:avLst/>
            <a:gdLst>
              <a:gd name="connsiteX0" fmla="*/ 0 w 5220072"/>
              <a:gd name="connsiteY0" fmla="*/ 5143500 h 5143500"/>
              <a:gd name="connsiteX1" fmla="*/ 1285875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 name="connsiteX0" fmla="*/ 0 w 5220072"/>
              <a:gd name="connsiteY0" fmla="*/ 5143500 h 5143500"/>
              <a:gd name="connsiteX1" fmla="*/ 6873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0" y="5143500"/>
                </a:moveTo>
                <a:lnTo>
                  <a:pt x="6873" y="0"/>
                </a:lnTo>
                <a:lnTo>
                  <a:pt x="5220072" y="0"/>
                </a:lnTo>
                <a:lnTo>
                  <a:pt x="3934197" y="5143500"/>
                </a:lnTo>
                <a:lnTo>
                  <a:pt x="0" y="5143500"/>
                </a:lnTo>
                <a:close/>
              </a:path>
            </a:pathLst>
          </a:custGeom>
          <a:solidFill>
            <a:schemeClr val="bg1"/>
          </a:solidFill>
        </p:spPr>
      </p:pic>
      <p:sp>
        <p:nvSpPr>
          <p:cNvPr id="4" name="TextBox 3"/>
          <p:cNvSpPr txBox="1"/>
          <p:nvPr/>
        </p:nvSpPr>
        <p:spPr>
          <a:xfrm>
            <a:off x="6595931" y="1260241"/>
            <a:ext cx="2048959" cy="913199"/>
          </a:xfrm>
          <a:prstGeom prst="rect">
            <a:avLst/>
          </a:prstGeom>
          <a:noFill/>
        </p:spPr>
        <p:txBody>
          <a:bodyPr wrap="none" rtlCol="0">
            <a:spAutoFit/>
          </a:bodyPr>
          <a:lstStyle/>
          <a:p>
            <a:pPr defTabSz="914377">
              <a:buClrTx/>
            </a:pPr>
            <a:r>
              <a:rPr lang="de-DE" sz="2667" kern="1200" dirty="0">
                <a:solidFill>
                  <a:srgbClr val="383838"/>
                </a:solidFill>
                <a:latin typeface="Bebas Neue" charset="0"/>
                <a:ea typeface="Bebas Neue" charset="0"/>
                <a:cs typeface="Bebas Neue" charset="0"/>
              </a:rPr>
              <a:t>Starten Sie </a:t>
            </a:r>
          </a:p>
          <a:p>
            <a:pPr defTabSz="914377">
              <a:buClrTx/>
            </a:pPr>
            <a:r>
              <a:rPr lang="de-DE" sz="2667" kern="1200" dirty="0">
                <a:solidFill>
                  <a:srgbClr val="383838"/>
                </a:solidFill>
                <a:latin typeface="Bebas Neue" charset="0"/>
                <a:ea typeface="Bebas Neue" charset="0"/>
                <a:cs typeface="Bebas Neue" charset="0"/>
              </a:rPr>
              <a:t>Ihr Erstes Image</a:t>
            </a:r>
          </a:p>
        </p:txBody>
      </p:sp>
      <p:grpSp>
        <p:nvGrpSpPr>
          <p:cNvPr id="2" name="Группа 1"/>
          <p:cNvGrpSpPr/>
          <p:nvPr/>
        </p:nvGrpSpPr>
        <p:grpSpPr>
          <a:xfrm>
            <a:off x="6812354" y="2671598"/>
            <a:ext cx="4972281" cy="892554"/>
            <a:chOff x="5094356" y="2262116"/>
            <a:chExt cx="3729211" cy="669416"/>
          </a:xfrm>
        </p:grpSpPr>
        <p:sp>
          <p:nvSpPr>
            <p:cNvPr id="5" name="Овал 4"/>
            <p:cNvSpPr>
              <a:spLocks noChangeAspect="1"/>
            </p:cNvSpPr>
            <p:nvPr/>
          </p:nvSpPr>
          <p:spPr>
            <a:xfrm>
              <a:off x="5094356" y="2262116"/>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5571234" y="2283718"/>
              <a:ext cx="3252333" cy="253916"/>
            </a:xfrm>
            <a:prstGeom prst="rect">
              <a:avLst/>
            </a:prstGeom>
            <a:noFill/>
          </p:spPr>
          <p:txBody>
            <a:bodyPr wrap="none" rtlCol="0">
              <a:spAutoFit/>
            </a:bodyPr>
            <a:lstStyle/>
            <a:p>
              <a:pPr defTabSz="914377">
                <a:buClrTx/>
              </a:pPr>
              <a:r>
                <a:rPr lang="en-GB" sz="1600" kern="1200" dirty="0">
                  <a:solidFill>
                    <a:srgbClr val="383838"/>
                  </a:solidFill>
                  <a:latin typeface="Bebas Neue" charset="0"/>
                  <a:ea typeface="Bebas Neue" charset="0"/>
                  <a:cs typeface="Bebas Neue" charset="0"/>
                </a:rPr>
                <a:t>docker build --pull --rm -f "</a:t>
              </a:r>
              <a:r>
                <a:rPr lang="en-GB" sz="1600" kern="1200" dirty="0" err="1">
                  <a:solidFill>
                    <a:srgbClr val="383838"/>
                  </a:solidFill>
                  <a:latin typeface="Bebas Neue" charset="0"/>
                  <a:ea typeface="Bebas Neue" charset="0"/>
                  <a:cs typeface="Bebas Neue" charset="0"/>
                </a:rPr>
                <a:t>Dockerfile</a:t>
              </a:r>
              <a:r>
                <a:rPr lang="en-GB" sz="1600" kern="1200" dirty="0">
                  <a:solidFill>
                    <a:srgbClr val="383838"/>
                  </a:solidFill>
                  <a:latin typeface="Bebas Neue" charset="0"/>
                  <a:ea typeface="Bebas Neue" charset="0"/>
                  <a:cs typeface="Bebas Neue" charset="0"/>
                </a:rPr>
                <a:t>" -t bencoepp/test "."</a:t>
              </a:r>
              <a:endParaRPr lang="de-DE" sz="1600" kern="1200" dirty="0">
                <a:solidFill>
                  <a:srgbClr val="383838"/>
                </a:solidFill>
                <a:latin typeface="Bebas Neue" charset="0"/>
                <a:ea typeface="Bebas Neue" charset="0"/>
                <a:cs typeface="Bebas Neue" charset="0"/>
              </a:endParaRPr>
            </a:p>
          </p:txBody>
        </p:sp>
        <p:sp>
          <p:nvSpPr>
            <p:cNvPr id="7" name="TextBox 6"/>
            <p:cNvSpPr txBox="1"/>
            <p:nvPr/>
          </p:nvSpPr>
          <p:spPr>
            <a:xfrm>
              <a:off x="5581899" y="2577973"/>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Mittels dieses Befehles bauen wir unser Image zusammen und legen es offen für spätere Ausführung.</a:t>
              </a:r>
            </a:p>
          </p:txBody>
        </p:sp>
        <p:sp>
          <p:nvSpPr>
            <p:cNvPr id="21" name="TextBox 20"/>
            <p:cNvSpPr txBox="1"/>
            <p:nvPr/>
          </p:nvSpPr>
          <p:spPr>
            <a:xfrm>
              <a:off x="5148108" y="2330616"/>
              <a:ext cx="26112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01</a:t>
              </a:r>
              <a:endParaRPr lang="ru-RU" sz="1600" kern="1200" dirty="0">
                <a:solidFill>
                  <a:srgbClr val="FFFFFF"/>
                </a:solidFill>
                <a:latin typeface="Bebas Neue" charset="0"/>
                <a:ea typeface="Bebas Neue" charset="0"/>
                <a:cs typeface="Bebas Neue" charset="0"/>
              </a:endParaRPr>
            </a:p>
          </p:txBody>
        </p:sp>
      </p:grpSp>
      <p:grpSp>
        <p:nvGrpSpPr>
          <p:cNvPr id="8" name="Группа 7"/>
          <p:cNvGrpSpPr/>
          <p:nvPr/>
        </p:nvGrpSpPr>
        <p:grpSpPr>
          <a:xfrm>
            <a:off x="6812354" y="3911437"/>
            <a:ext cx="4325097" cy="892554"/>
            <a:chOff x="5094356" y="3191997"/>
            <a:chExt cx="3243823" cy="669416"/>
          </a:xfrm>
        </p:grpSpPr>
        <p:sp>
          <p:nvSpPr>
            <p:cNvPr id="25" name="Овал 24"/>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6" name="TextBox 25"/>
            <p:cNvSpPr txBox="1"/>
            <p:nvPr/>
          </p:nvSpPr>
          <p:spPr>
            <a:xfrm>
              <a:off x="5571234" y="3213599"/>
              <a:ext cx="1762742"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Docker RUN </a:t>
              </a:r>
              <a:r>
                <a:rPr lang="de-DE" sz="1867" kern="1200" dirty="0" err="1">
                  <a:solidFill>
                    <a:srgbClr val="383838"/>
                  </a:solidFill>
                  <a:latin typeface="Bebas Neue" charset="0"/>
                  <a:ea typeface="Bebas Neue" charset="0"/>
                  <a:cs typeface="Bebas Neue" charset="0"/>
                </a:rPr>
                <a:t>Bencoepp</a:t>
              </a:r>
              <a:r>
                <a:rPr lang="de-DE" sz="1867" kern="1200" dirty="0">
                  <a:solidFill>
                    <a:srgbClr val="383838"/>
                  </a:solidFill>
                  <a:latin typeface="Bebas Neue" charset="0"/>
                  <a:ea typeface="Bebas Neue" charset="0"/>
                  <a:cs typeface="Bebas Neue" charset="0"/>
                </a:rPr>
                <a:t>/</a:t>
              </a:r>
              <a:r>
                <a:rPr lang="de-DE" sz="1867" kern="1200" dirty="0" err="1">
                  <a:solidFill>
                    <a:srgbClr val="383838"/>
                  </a:solidFill>
                  <a:latin typeface="Bebas Neue" charset="0"/>
                  <a:ea typeface="Bebas Neue" charset="0"/>
                  <a:cs typeface="Bebas Neue" charset="0"/>
                </a:rPr>
                <a:t>test</a:t>
              </a:r>
              <a:r>
                <a:rPr lang="de-DE" sz="1867" kern="1200" dirty="0">
                  <a:solidFill>
                    <a:srgbClr val="383838"/>
                  </a:solidFill>
                  <a:latin typeface="Bebas Neue" charset="0"/>
                  <a:ea typeface="Bebas Neue" charset="0"/>
                  <a:cs typeface="Bebas Neue" charset="0"/>
                </a:rPr>
                <a:t> </a:t>
              </a:r>
            </a:p>
          </p:txBody>
        </p:sp>
        <p:sp>
          <p:nvSpPr>
            <p:cNvPr id="27" name="TextBox 26"/>
            <p:cNvSpPr txBox="1"/>
            <p:nvPr/>
          </p:nvSpPr>
          <p:spPr>
            <a:xfrm>
              <a:off x="5581899" y="3507854"/>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Starten des Containers, falls dieser Befehl fehlschlagen sollte bitte überprüfen Sie den Inhalt ihres Images.</a:t>
              </a:r>
            </a:p>
          </p:txBody>
        </p:sp>
        <p:sp>
          <p:nvSpPr>
            <p:cNvPr id="28" name="TextBox 27"/>
            <p:cNvSpPr txBox="1"/>
            <p:nvPr/>
          </p:nvSpPr>
          <p:spPr>
            <a:xfrm>
              <a:off x="5148108" y="3260497"/>
              <a:ext cx="26112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02</a:t>
              </a:r>
              <a:endParaRPr lang="ru-RU" sz="1600" kern="1200" dirty="0">
                <a:solidFill>
                  <a:srgbClr val="FFFFFF"/>
                </a:solidFill>
                <a:latin typeface="Bebas Neue" charset="0"/>
                <a:ea typeface="Bebas Neue" charset="0"/>
                <a:cs typeface="Bebas Neue" charset="0"/>
              </a:endParaRPr>
            </a:p>
          </p:txBody>
        </p:sp>
      </p:grpSp>
      <p:grpSp>
        <p:nvGrpSpPr>
          <p:cNvPr id="12" name="Группа 11"/>
          <p:cNvGrpSpPr/>
          <p:nvPr/>
        </p:nvGrpSpPr>
        <p:grpSpPr>
          <a:xfrm>
            <a:off x="11319310" y="332839"/>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77</a:t>
              </a:r>
              <a:endParaRPr lang="ru-RU" sz="1600" kern="1200" dirty="0">
                <a:ln w="0"/>
                <a:solidFill>
                  <a:srgbClr val="F6B73A"/>
                </a:solidFill>
                <a:latin typeface="Bebas Neue" charset="0"/>
                <a:ea typeface="Bebas Neue" charset="0"/>
                <a:cs typeface="Bebas Neue" charset="0"/>
              </a:endParaRPr>
            </a:p>
          </p:txBody>
        </p:sp>
      </p:grpSp>
      <p:grpSp>
        <p:nvGrpSpPr>
          <p:cNvPr id="17" name="Группа 7">
            <a:extLst>
              <a:ext uri="{FF2B5EF4-FFF2-40B4-BE49-F238E27FC236}">
                <a16:creationId xmlns:a16="http://schemas.microsoft.com/office/drawing/2014/main" id="{A1624AF2-7F80-00FF-CD28-C626F34E60C2}"/>
              </a:ext>
            </a:extLst>
          </p:cNvPr>
          <p:cNvGrpSpPr/>
          <p:nvPr/>
        </p:nvGrpSpPr>
        <p:grpSpPr>
          <a:xfrm>
            <a:off x="6812354" y="5231865"/>
            <a:ext cx="4325097" cy="892554"/>
            <a:chOff x="5094356" y="3191997"/>
            <a:chExt cx="3243823" cy="669416"/>
          </a:xfrm>
        </p:grpSpPr>
        <p:sp>
          <p:nvSpPr>
            <p:cNvPr id="18" name="Овал 24">
              <a:extLst>
                <a:ext uri="{FF2B5EF4-FFF2-40B4-BE49-F238E27FC236}">
                  <a16:creationId xmlns:a16="http://schemas.microsoft.com/office/drawing/2014/main" id="{44813073-4986-934E-118B-F8AA4B93936B}"/>
                </a:ext>
              </a:extLst>
            </p:cNvPr>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25">
              <a:extLst>
                <a:ext uri="{FF2B5EF4-FFF2-40B4-BE49-F238E27FC236}">
                  <a16:creationId xmlns:a16="http://schemas.microsoft.com/office/drawing/2014/main" id="{2042A080-A07B-9E16-F532-DDFB0E92909D}"/>
                </a:ext>
              </a:extLst>
            </p:cNvPr>
            <p:cNvSpPr txBox="1"/>
            <p:nvPr/>
          </p:nvSpPr>
          <p:spPr>
            <a:xfrm>
              <a:off x="5571234" y="3213599"/>
              <a:ext cx="837008"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Überprüfen</a:t>
              </a:r>
            </a:p>
          </p:txBody>
        </p:sp>
        <p:sp>
          <p:nvSpPr>
            <p:cNvPr id="20" name="TextBox 26">
              <a:extLst>
                <a:ext uri="{FF2B5EF4-FFF2-40B4-BE49-F238E27FC236}">
                  <a16:creationId xmlns:a16="http://schemas.microsoft.com/office/drawing/2014/main" id="{4606A74F-AC32-B992-326F-E080D647F6DD}"/>
                </a:ext>
              </a:extLst>
            </p:cNvPr>
            <p:cNvSpPr txBox="1"/>
            <p:nvPr/>
          </p:nvSpPr>
          <p:spPr>
            <a:xfrm>
              <a:off x="5581899" y="3507854"/>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Nach dem Starten des Containers wird die Funktionalität der Anwendung überprüft. </a:t>
              </a:r>
            </a:p>
          </p:txBody>
        </p:sp>
        <p:sp>
          <p:nvSpPr>
            <p:cNvPr id="22" name="TextBox 27">
              <a:extLst>
                <a:ext uri="{FF2B5EF4-FFF2-40B4-BE49-F238E27FC236}">
                  <a16:creationId xmlns:a16="http://schemas.microsoft.com/office/drawing/2014/main" id="{6A978322-1402-72F7-0D7D-07B049D19F9C}"/>
                </a:ext>
              </a:extLst>
            </p:cNvPr>
            <p:cNvSpPr txBox="1"/>
            <p:nvPr/>
          </p:nvSpPr>
          <p:spPr>
            <a:xfrm>
              <a:off x="5148108" y="3260497"/>
              <a:ext cx="26112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03</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11364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544834"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Dockern einer Software Applikation</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Praktisches Beispiel</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5" name="Bildplatzhalter 4">
            <a:extLst>
              <a:ext uri="{FF2B5EF4-FFF2-40B4-BE49-F238E27FC236}">
                <a16:creationId xmlns:a16="http://schemas.microsoft.com/office/drawing/2014/main" id="{639A7D81-FBE8-CD0C-008B-482B5A674422}"/>
              </a:ext>
            </a:extLst>
          </p:cNvPr>
          <p:cNvPicPr>
            <a:picLocks noGrp="1" noChangeAspect="1"/>
          </p:cNvPicPr>
          <p:nvPr>
            <p:ph type="pic" sz="quarter" idx="10"/>
          </p:nvPr>
        </p:nvPicPr>
        <p:blipFill rotWithShape="1">
          <a:blip r:embed="rId2"/>
          <a:srcRect l="4277" t="-12156" r="10231" b="-15708"/>
          <a:stretch/>
        </p:blipFill>
        <p:spPr>
          <a:xfrm>
            <a:off x="4702286" y="0"/>
            <a:ext cx="7489716" cy="6858000"/>
          </a:xfrm>
          <a:solidFill>
            <a:srgbClr val="FFFFFF"/>
          </a:solidFill>
        </p:spPr>
      </p:pic>
    </p:spTree>
    <p:extLst>
      <p:ext uri="{BB962C8B-B14F-4D97-AF65-F5344CB8AC3E}">
        <p14:creationId xmlns:p14="http://schemas.microsoft.com/office/powerpoint/2010/main" val="36318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Изображение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127" y="2564904"/>
            <a:ext cx="576064" cy="576064"/>
          </a:xfrm>
          <a:prstGeom prst="rect">
            <a:avLst/>
          </a:prstGeom>
        </p:spPr>
      </p:pic>
      <p:sp>
        <p:nvSpPr>
          <p:cNvPr id="11" name="TextBox 10"/>
          <p:cNvSpPr txBox="1"/>
          <p:nvPr/>
        </p:nvSpPr>
        <p:spPr>
          <a:xfrm>
            <a:off x="1128807" y="3985321"/>
            <a:ext cx="1630703" cy="276999"/>
          </a:xfrm>
          <a:prstGeom prst="rect">
            <a:avLst/>
          </a:prstGeom>
          <a:noFill/>
        </p:spPr>
        <p:txBody>
          <a:bodyPr wrap="none" rtlCol="0">
            <a:spAutoFit/>
          </a:bodyPr>
          <a:lstStyle/>
          <a:p>
            <a:pPr algn="ctr" defTabSz="914377">
              <a:buClrTx/>
            </a:pPr>
            <a:r>
              <a:rPr lang="en-US" sz="1200" kern="1200" dirty="0">
                <a:solidFill>
                  <a:srgbClr val="FFFFFF"/>
                </a:solidFill>
                <a:latin typeface="Open Sans Light" charset="0"/>
                <a:ea typeface="Open Sans Light" charset="0"/>
                <a:cs typeface="Open Sans Light" charset="0"/>
              </a:rPr>
              <a:t>PowerPoint template</a:t>
            </a:r>
            <a:endParaRPr lang="ru-RU" sz="1200" kern="1200" dirty="0">
              <a:solidFill>
                <a:srgbClr val="FFFFFF"/>
              </a:solidFill>
              <a:latin typeface="Open Sans Light" charset="0"/>
              <a:ea typeface="Open Sans Light" charset="0"/>
              <a:cs typeface="Open Sans Light" charset="0"/>
            </a:endParaRPr>
          </a:p>
        </p:txBody>
      </p:sp>
      <p:sp>
        <p:nvSpPr>
          <p:cNvPr id="12" name="TextBox 11"/>
          <p:cNvSpPr txBox="1"/>
          <p:nvPr/>
        </p:nvSpPr>
        <p:spPr>
          <a:xfrm>
            <a:off x="804265" y="3530869"/>
            <a:ext cx="2279791" cy="461665"/>
          </a:xfrm>
          <a:prstGeom prst="rect">
            <a:avLst/>
          </a:prstGeom>
          <a:noFill/>
        </p:spPr>
        <p:txBody>
          <a:bodyPr wrap="none" rtlCol="0">
            <a:spAutoFit/>
          </a:bodyPr>
          <a:lstStyle/>
          <a:p>
            <a:pPr algn="ctr" defTabSz="914377">
              <a:buClrTx/>
            </a:pPr>
            <a:r>
              <a:rPr lang="en-US" sz="2400" kern="1200" dirty="0">
                <a:solidFill>
                  <a:srgbClr val="FFFFFF"/>
                </a:solidFill>
                <a:latin typeface="Bebas Neue" charset="0"/>
                <a:ea typeface="Bebas Neue" charset="0"/>
                <a:cs typeface="Bebas Neue" charset="0"/>
              </a:rPr>
              <a:t>HANSO  PRESENTATION</a:t>
            </a:r>
            <a:endParaRPr lang="ru-RU" sz="2400" kern="1200" dirty="0">
              <a:solidFill>
                <a:srgbClr val="FFFFFF"/>
              </a:solidFill>
              <a:latin typeface="Bebas Neue" charset="0"/>
              <a:ea typeface="Bebas Neue" charset="0"/>
              <a:cs typeface="Bebas Neue" charset="0"/>
            </a:endParaRPr>
          </a:p>
        </p:txBody>
      </p:sp>
      <p:sp>
        <p:nvSpPr>
          <p:cNvPr id="13" name="TextBox 12"/>
          <p:cNvSpPr txBox="1"/>
          <p:nvPr/>
        </p:nvSpPr>
        <p:spPr>
          <a:xfrm>
            <a:off x="4175787" y="2276872"/>
            <a:ext cx="1925527" cy="420564"/>
          </a:xfrm>
          <a:prstGeom prst="rect">
            <a:avLst/>
          </a:prstGeom>
          <a:noFill/>
        </p:spPr>
        <p:txBody>
          <a:bodyPr wrap="none" rtlCol="0">
            <a:spAutoFit/>
          </a:bodyPr>
          <a:lstStyle/>
          <a:p>
            <a:pPr defTabSz="914377">
              <a:buClrTx/>
            </a:pPr>
            <a:r>
              <a:rPr lang="de-DE" sz="2133" kern="1200" dirty="0">
                <a:latin typeface="Bebas Neue" charset="0"/>
                <a:ea typeface="Bebas Neue" charset="0"/>
                <a:cs typeface="Bebas Neue" charset="0"/>
              </a:rPr>
              <a:t>Komplexes Beispiel</a:t>
            </a:r>
          </a:p>
        </p:txBody>
      </p:sp>
      <p:pic>
        <p:nvPicPr>
          <p:cNvPr id="3" name="Bildplatzhalter 2">
            <a:extLst>
              <a:ext uri="{FF2B5EF4-FFF2-40B4-BE49-F238E27FC236}">
                <a16:creationId xmlns:a16="http://schemas.microsoft.com/office/drawing/2014/main" id="{14951D5A-0D8F-8896-90BA-F71D6DB4D1F1}"/>
              </a:ext>
            </a:extLst>
          </p:cNvPr>
          <p:cNvPicPr>
            <a:picLocks noGrp="1" noChangeAspect="1"/>
          </p:cNvPicPr>
          <p:nvPr>
            <p:ph type="pic" sz="quarter" idx="10"/>
          </p:nvPr>
        </p:nvPicPr>
        <p:blipFill rotWithShape="1">
          <a:blip r:embed="rId3"/>
          <a:srcRect l="27292" r="46318"/>
          <a:stretch/>
        </p:blipFill>
        <p:spPr>
          <a:xfrm>
            <a:off x="0" y="0"/>
            <a:ext cx="3888317" cy="6858000"/>
          </a:xfrm>
        </p:spPr>
      </p:pic>
      <p:cxnSp>
        <p:nvCxnSpPr>
          <p:cNvPr id="21" name="Прямая соединительная линия 20"/>
          <p:cNvCxnSpPr/>
          <p:nvPr/>
        </p:nvCxnSpPr>
        <p:spPr>
          <a:xfrm>
            <a:off x="4463819" y="4389107"/>
            <a:ext cx="70087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Прямоугольник 22"/>
          <p:cNvSpPr/>
          <p:nvPr/>
        </p:nvSpPr>
        <p:spPr>
          <a:xfrm>
            <a:off x="4726465" y="4632617"/>
            <a:ext cx="649537" cy="276999"/>
          </a:xfrm>
          <a:prstGeom prst="rect">
            <a:avLst/>
          </a:prstGeom>
        </p:spPr>
        <p:txBody>
          <a:bodyPr wrap="none">
            <a:spAutoFit/>
          </a:bodyPr>
          <a:lstStyle/>
          <a:p>
            <a:pPr defTabSz="914377">
              <a:buClrTx/>
            </a:pPr>
            <a:r>
              <a:rPr lang="en-US" sz="1200" kern="1200" dirty="0">
                <a:solidFill>
                  <a:srgbClr val="383838"/>
                </a:solidFill>
                <a:latin typeface="Bebas Neue" charset="0"/>
                <a:ea typeface="Bebas Neue" charset="0"/>
                <a:cs typeface="Bebas Neue" charset="0"/>
              </a:rPr>
              <a:t>Git Clone</a:t>
            </a:r>
            <a:endParaRPr lang="ru-RU" sz="1200" kern="1200" dirty="0">
              <a:solidFill>
                <a:srgbClr val="383838"/>
              </a:solidFill>
              <a:latin typeface="Bebas Neue" charset="0"/>
              <a:ea typeface="Bebas Neue" charset="0"/>
              <a:cs typeface="Bebas Neue" charset="0"/>
            </a:endParaRPr>
          </a:p>
        </p:txBody>
      </p:sp>
      <p:sp>
        <p:nvSpPr>
          <p:cNvPr id="24" name="TextBox 23"/>
          <p:cNvSpPr txBox="1"/>
          <p:nvPr/>
        </p:nvSpPr>
        <p:spPr>
          <a:xfrm>
            <a:off x="4175788" y="2852937"/>
            <a:ext cx="7127961" cy="930960"/>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Im folgenden werden wir eine komplexe Anwendung in einen funktionierenden Docker Container umwandeln. Die Grundlage hierfür  werden wir uns von GitHub herunter ziehen und damit weiter arbeiten.</a:t>
            </a:r>
          </a:p>
          <a:p>
            <a:pPr defTabSz="914377">
              <a:lnSpc>
                <a:spcPct val="150000"/>
              </a:lnSpc>
              <a:buClrTx/>
            </a:pPr>
            <a:endParaRPr lang="de-DE" sz="933"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Die Anwendung ist eine simple Flutter Web Anwendung die außer der Start Umgebung nichts ausgibt.</a:t>
            </a:r>
          </a:p>
        </p:txBody>
      </p:sp>
      <p:sp>
        <p:nvSpPr>
          <p:cNvPr id="25" name="TextBox 24"/>
          <p:cNvSpPr txBox="1"/>
          <p:nvPr/>
        </p:nvSpPr>
        <p:spPr>
          <a:xfrm>
            <a:off x="4751851" y="4940392"/>
            <a:ext cx="1920213" cy="692049"/>
          </a:xfrm>
          <a:prstGeom prst="rect">
            <a:avLst/>
          </a:prstGeom>
          <a:noFill/>
        </p:spPr>
        <p:txBody>
          <a:bodyPr wrap="square" rtlCol="0">
            <a:spAutoFit/>
          </a:bodyPr>
          <a:lstStyle/>
          <a:p>
            <a:pPr defTabSz="914377">
              <a:lnSpc>
                <a:spcPct val="150000"/>
              </a:lnSpc>
              <a:buClrTx/>
            </a:pPr>
            <a:r>
              <a:rPr lang="de-DE" sz="667" kern="1200" dirty="0">
                <a:solidFill>
                  <a:srgbClr val="FFFFFF">
                    <a:lumMod val="50000"/>
                  </a:srgbClr>
                </a:solidFill>
                <a:latin typeface="Open Sans" charset="0"/>
                <a:ea typeface="Open Sans" charset="0"/>
                <a:cs typeface="Open Sans" charset="0"/>
              </a:rPr>
              <a:t>Ziehen Sie sich das folgende Repository herunter.</a:t>
            </a:r>
          </a:p>
          <a:p>
            <a:pPr defTabSz="914377">
              <a:lnSpc>
                <a:spcPct val="150000"/>
              </a:lnSpc>
              <a:buClrTx/>
            </a:pPr>
            <a:r>
              <a:rPr lang="de-DE" sz="667" kern="1200" dirty="0">
                <a:solidFill>
                  <a:srgbClr val="FFFFFF">
                    <a:lumMod val="50000"/>
                  </a:srgbClr>
                </a:solidFill>
                <a:latin typeface="Open Sans" charset="0"/>
                <a:ea typeface="Open Sans" charset="0"/>
                <a:cs typeface="Open Sans" charset="0"/>
              </a:rPr>
              <a:t>gitlab.com/bencoepp1/flutter_docker_test.git</a:t>
            </a:r>
          </a:p>
        </p:txBody>
      </p:sp>
      <p:sp>
        <p:nvSpPr>
          <p:cNvPr id="27" name="Прямоугольник 26"/>
          <p:cNvSpPr/>
          <p:nvPr/>
        </p:nvSpPr>
        <p:spPr>
          <a:xfrm>
            <a:off x="6982577" y="4632617"/>
            <a:ext cx="1281120" cy="276999"/>
          </a:xfrm>
          <a:prstGeom prst="rect">
            <a:avLst/>
          </a:prstGeom>
        </p:spPr>
        <p:txBody>
          <a:bodyPr wrap="none">
            <a:spAutoFit/>
          </a:bodyPr>
          <a:lstStyle/>
          <a:p>
            <a:pPr defTabSz="914377">
              <a:buClrTx/>
            </a:pPr>
            <a:r>
              <a:rPr lang="de-DE" sz="1200" kern="1200" dirty="0" err="1">
                <a:solidFill>
                  <a:srgbClr val="383838"/>
                </a:solidFill>
                <a:latin typeface="Bebas Neue" charset="0"/>
                <a:ea typeface="Bebas Neue" charset="0"/>
                <a:cs typeface="Bebas Neue" charset="0"/>
              </a:rPr>
              <a:t>DockerFile</a:t>
            </a:r>
            <a:r>
              <a:rPr lang="de-DE" sz="1200" kern="1200" dirty="0">
                <a:solidFill>
                  <a:srgbClr val="383838"/>
                </a:solidFill>
                <a:latin typeface="Bebas Neue" charset="0"/>
                <a:ea typeface="Bebas Neue" charset="0"/>
                <a:cs typeface="Bebas Neue" charset="0"/>
              </a:rPr>
              <a:t> Erstellen</a:t>
            </a:r>
          </a:p>
        </p:txBody>
      </p:sp>
      <p:sp>
        <p:nvSpPr>
          <p:cNvPr id="28" name="TextBox 27"/>
          <p:cNvSpPr txBox="1"/>
          <p:nvPr/>
        </p:nvSpPr>
        <p:spPr>
          <a:xfrm>
            <a:off x="7000495" y="4941053"/>
            <a:ext cx="1920213" cy="384016"/>
          </a:xfrm>
          <a:prstGeom prst="rect">
            <a:avLst/>
          </a:prstGeom>
          <a:noFill/>
        </p:spPr>
        <p:txBody>
          <a:bodyPr wrap="square" rtlCol="0">
            <a:spAutoFit/>
          </a:bodyPr>
          <a:lstStyle/>
          <a:p>
            <a:pPr defTabSz="914377">
              <a:lnSpc>
                <a:spcPct val="150000"/>
              </a:lnSpc>
              <a:buClrTx/>
            </a:pPr>
            <a:r>
              <a:rPr lang="de-DE" sz="667" kern="1200" dirty="0">
                <a:solidFill>
                  <a:srgbClr val="FFFFFF">
                    <a:lumMod val="50000"/>
                  </a:srgbClr>
                </a:solidFill>
                <a:latin typeface="Open Sans" charset="0"/>
                <a:ea typeface="Open Sans" charset="0"/>
                <a:cs typeface="Open Sans" charset="0"/>
              </a:rPr>
              <a:t>Erstellen Sie eine </a:t>
            </a:r>
            <a:r>
              <a:rPr lang="de-DE" sz="667" kern="1200" dirty="0" err="1">
                <a:solidFill>
                  <a:srgbClr val="FFFFFF">
                    <a:lumMod val="50000"/>
                  </a:srgbClr>
                </a:solidFill>
                <a:latin typeface="Open Sans" charset="0"/>
                <a:ea typeface="Open Sans" charset="0"/>
                <a:cs typeface="Open Sans" charset="0"/>
              </a:rPr>
              <a:t>Dockerfile</a:t>
            </a:r>
            <a:r>
              <a:rPr lang="de-DE" sz="667" kern="1200" dirty="0">
                <a:solidFill>
                  <a:srgbClr val="FFFFFF">
                    <a:lumMod val="50000"/>
                  </a:srgbClr>
                </a:solidFill>
                <a:latin typeface="Open Sans" charset="0"/>
                <a:ea typeface="Open Sans" charset="0"/>
                <a:cs typeface="Open Sans" charset="0"/>
              </a:rPr>
              <a:t> und folgenden Sie den kommenden Anweisungen</a:t>
            </a:r>
          </a:p>
        </p:txBody>
      </p:sp>
      <p:sp>
        <p:nvSpPr>
          <p:cNvPr id="30" name="Прямоугольник 29"/>
          <p:cNvSpPr/>
          <p:nvPr/>
        </p:nvSpPr>
        <p:spPr>
          <a:xfrm>
            <a:off x="9249140" y="4632617"/>
            <a:ext cx="1140056" cy="276999"/>
          </a:xfrm>
          <a:prstGeom prst="rect">
            <a:avLst/>
          </a:prstGeom>
        </p:spPr>
        <p:txBody>
          <a:bodyPr wrap="none">
            <a:spAutoFit/>
          </a:bodyPr>
          <a:lstStyle/>
          <a:p>
            <a:pPr defTabSz="914377">
              <a:buClrTx/>
            </a:pPr>
            <a:r>
              <a:rPr lang="de-DE" sz="1200" kern="1200" dirty="0">
                <a:solidFill>
                  <a:srgbClr val="383838"/>
                </a:solidFill>
                <a:latin typeface="Bebas Neue" charset="0"/>
                <a:ea typeface="Bebas Neue" charset="0"/>
                <a:cs typeface="Bebas Neue" charset="0"/>
              </a:rPr>
              <a:t>Container Starten</a:t>
            </a:r>
          </a:p>
        </p:txBody>
      </p:sp>
      <p:sp>
        <p:nvSpPr>
          <p:cNvPr id="31" name="TextBox 30"/>
          <p:cNvSpPr txBox="1"/>
          <p:nvPr/>
        </p:nvSpPr>
        <p:spPr>
          <a:xfrm>
            <a:off x="9249139" y="4940392"/>
            <a:ext cx="1920213" cy="229999"/>
          </a:xfrm>
          <a:prstGeom prst="rect">
            <a:avLst/>
          </a:prstGeom>
          <a:noFill/>
        </p:spPr>
        <p:txBody>
          <a:bodyPr wrap="square" rtlCol="0">
            <a:spAutoFit/>
          </a:bodyPr>
          <a:lstStyle/>
          <a:p>
            <a:pPr defTabSz="914377">
              <a:lnSpc>
                <a:spcPct val="150000"/>
              </a:lnSpc>
              <a:buClrTx/>
            </a:pPr>
            <a:r>
              <a:rPr lang="de-DE" sz="667" kern="1200" dirty="0">
                <a:solidFill>
                  <a:srgbClr val="FFFFFF">
                    <a:lumMod val="50000"/>
                  </a:srgbClr>
                </a:solidFill>
                <a:latin typeface="Open Sans" charset="0"/>
                <a:ea typeface="Open Sans" charset="0"/>
                <a:cs typeface="Open Sans" charset="0"/>
              </a:rPr>
              <a:t>Starten und testen Sie den Container aus</a:t>
            </a:r>
          </a:p>
        </p:txBody>
      </p:sp>
      <p:sp>
        <p:nvSpPr>
          <p:cNvPr id="19" name="Овал 18"/>
          <p:cNvSpPr/>
          <p:nvPr/>
        </p:nvSpPr>
        <p:spPr>
          <a:xfrm>
            <a:off x="4847862" y="4293096"/>
            <a:ext cx="192021" cy="1920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0" name="Овал 19"/>
          <p:cNvSpPr/>
          <p:nvPr/>
        </p:nvSpPr>
        <p:spPr>
          <a:xfrm>
            <a:off x="7096816" y="4293096"/>
            <a:ext cx="192021" cy="1920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2" name="Овал 31"/>
          <p:cNvSpPr/>
          <p:nvPr/>
        </p:nvSpPr>
        <p:spPr>
          <a:xfrm>
            <a:off x="9360363" y="4293096"/>
            <a:ext cx="192021" cy="1920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nvGrpSpPr>
          <p:cNvPr id="22" name="Группа 21"/>
          <p:cNvGrpSpPr/>
          <p:nvPr/>
        </p:nvGrpSpPr>
        <p:grpSpPr>
          <a:xfrm>
            <a:off x="11319310" y="359343"/>
            <a:ext cx="603183" cy="603183"/>
            <a:chOff x="8489482" y="269507"/>
            <a:chExt cx="452387" cy="452387"/>
          </a:xfrm>
        </p:grpSpPr>
        <p:sp>
          <p:nvSpPr>
            <p:cNvPr id="26" name="Овал 2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9" name="TextBox 2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79</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59947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24" grpId="0"/>
      <p:bldP spid="25" grpId="0"/>
      <p:bldP spid="27" grpId="0"/>
      <p:bldP spid="28" grpId="0"/>
      <p:bldP spid="30" grpId="0"/>
      <p:bldP spid="31" grpId="0"/>
      <p:bldP spid="19" grpId="0" animBg="1"/>
      <p:bldP spid="20"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Рисунок 4"/>
          <p:cNvSpPr>
            <a:spLocks noGrp="1"/>
          </p:cNvSpPr>
          <p:nvPr>
            <p:ph type="pic" sz="quarter" idx="10"/>
          </p:nvPr>
        </p:nvSpPr>
        <p:spPr/>
      </p:sp>
      <p:grpSp>
        <p:nvGrpSpPr>
          <p:cNvPr id="2" name="Группа 1"/>
          <p:cNvGrpSpPr/>
          <p:nvPr/>
        </p:nvGrpSpPr>
        <p:grpSpPr>
          <a:xfrm>
            <a:off x="815414" y="2105724"/>
            <a:ext cx="5200188" cy="1091310"/>
            <a:chOff x="611560" y="1579292"/>
            <a:chExt cx="3900141" cy="818482"/>
          </a:xfrm>
        </p:grpSpPr>
        <p:sp>
          <p:nvSpPr>
            <p:cNvPr id="6" name="TextBox 5"/>
            <p:cNvSpPr txBox="1"/>
            <p:nvPr/>
          </p:nvSpPr>
          <p:spPr>
            <a:xfrm>
              <a:off x="1055317" y="1894079"/>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Alle Unterlagen, Präsentationen, Handouts und Code Beispiele werden wären des Seminars ausgeteilt wenn Sie benötigt werden. Am Ende des Seminars werden alle Unterlagen gesammelt ausgegeben.</a:t>
              </a:r>
            </a:p>
          </p:txBody>
        </p:sp>
        <p:sp>
          <p:nvSpPr>
            <p:cNvPr id="7" name="TextBox 6"/>
            <p:cNvSpPr txBox="1"/>
            <p:nvPr/>
          </p:nvSpPr>
          <p:spPr>
            <a:xfrm>
              <a:off x="1055317" y="1579292"/>
              <a:ext cx="785312"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Unterlagen</a:t>
              </a:r>
            </a:p>
          </p:txBody>
        </p:sp>
        <p:grpSp>
          <p:nvGrpSpPr>
            <p:cNvPr id="8" name="Группа 7"/>
            <p:cNvGrpSpPr/>
            <p:nvPr/>
          </p:nvGrpSpPr>
          <p:grpSpPr>
            <a:xfrm>
              <a:off x="611560" y="1582580"/>
              <a:ext cx="268931" cy="289100"/>
              <a:chOff x="3173295" y="3583792"/>
              <a:chExt cx="382962" cy="411684"/>
            </a:xfrm>
            <a:solidFill>
              <a:schemeClr val="bg1"/>
            </a:solidFill>
          </p:grpSpPr>
          <p:sp>
            <p:nvSpPr>
              <p:cNvPr id="9" name="Freeform 238"/>
              <p:cNvSpPr>
                <a:spLocks noChangeArrowheads="1"/>
              </p:cNvSpPr>
              <p:nvPr/>
            </p:nvSpPr>
            <p:spPr bwMode="auto">
              <a:xfrm>
                <a:off x="3173295" y="3796815"/>
                <a:ext cx="382962" cy="198661"/>
              </a:xfrm>
              <a:custGeom>
                <a:avLst/>
                <a:gdLst>
                  <a:gd name="T0" fmla="*/ 750 w 1411"/>
                  <a:gd name="T1" fmla="*/ 714 h 732"/>
                  <a:gd name="T2" fmla="*/ 750 w 1411"/>
                  <a:gd name="T3" fmla="*/ 714 h 732"/>
                  <a:gd name="T4" fmla="*/ 714 w 1411"/>
                  <a:gd name="T5" fmla="*/ 714 h 732"/>
                  <a:gd name="T6" fmla="*/ 179 w 1411"/>
                  <a:gd name="T7" fmla="*/ 411 h 732"/>
                  <a:gd name="T8" fmla="*/ 54 w 1411"/>
                  <a:gd name="T9" fmla="*/ 517 h 732"/>
                  <a:gd name="T10" fmla="*/ 18 w 1411"/>
                  <a:gd name="T11" fmla="*/ 517 h 732"/>
                  <a:gd name="T12" fmla="*/ 0 w 1411"/>
                  <a:gd name="T13" fmla="*/ 500 h 732"/>
                  <a:gd name="T14" fmla="*/ 0 w 1411"/>
                  <a:gd name="T15" fmla="*/ 54 h 732"/>
                  <a:gd name="T16" fmla="*/ 18 w 1411"/>
                  <a:gd name="T17" fmla="*/ 18 h 732"/>
                  <a:gd name="T18" fmla="*/ 54 w 1411"/>
                  <a:gd name="T19" fmla="*/ 18 h 732"/>
                  <a:gd name="T20" fmla="*/ 696 w 1411"/>
                  <a:gd name="T21" fmla="*/ 322 h 732"/>
                  <a:gd name="T22" fmla="*/ 696 w 1411"/>
                  <a:gd name="T23" fmla="*/ 322 h 732"/>
                  <a:gd name="T24" fmla="*/ 714 w 1411"/>
                  <a:gd name="T25" fmla="*/ 322 h 732"/>
                  <a:gd name="T26" fmla="*/ 1338 w 1411"/>
                  <a:gd name="T27" fmla="*/ 18 h 732"/>
                  <a:gd name="T28" fmla="*/ 1374 w 1411"/>
                  <a:gd name="T29" fmla="*/ 18 h 732"/>
                  <a:gd name="T30" fmla="*/ 1410 w 1411"/>
                  <a:gd name="T31" fmla="*/ 54 h 732"/>
                  <a:gd name="T32" fmla="*/ 1410 w 1411"/>
                  <a:gd name="T33" fmla="*/ 500 h 732"/>
                  <a:gd name="T34" fmla="*/ 1374 w 1411"/>
                  <a:gd name="T35" fmla="*/ 517 h 732"/>
                  <a:gd name="T36" fmla="*/ 1338 w 1411"/>
                  <a:gd name="T37" fmla="*/ 517 h 732"/>
                  <a:gd name="T38" fmla="*/ 1231 w 1411"/>
                  <a:gd name="T39" fmla="*/ 411 h 732"/>
                  <a:gd name="T40" fmla="*/ 750 w 1411"/>
                  <a:gd name="T41" fmla="*/ 714 h 732"/>
                  <a:gd name="T42" fmla="*/ 714 w 1411"/>
                  <a:gd name="T43" fmla="*/ 642 h 732"/>
                  <a:gd name="T44" fmla="*/ 714 w 1411"/>
                  <a:gd name="T45" fmla="*/ 642 h 732"/>
                  <a:gd name="T46" fmla="*/ 714 w 1411"/>
                  <a:gd name="T47" fmla="*/ 642 h 732"/>
                  <a:gd name="T48" fmla="*/ 1196 w 1411"/>
                  <a:gd name="T49" fmla="*/ 339 h 732"/>
                  <a:gd name="T50" fmla="*/ 1231 w 1411"/>
                  <a:gd name="T51" fmla="*/ 322 h 732"/>
                  <a:gd name="T52" fmla="*/ 1267 w 1411"/>
                  <a:gd name="T53" fmla="*/ 322 h 732"/>
                  <a:gd name="T54" fmla="*/ 1338 w 1411"/>
                  <a:gd name="T55" fmla="*/ 393 h 732"/>
                  <a:gd name="T56" fmla="*/ 1338 w 1411"/>
                  <a:gd name="T57" fmla="*/ 143 h 732"/>
                  <a:gd name="T58" fmla="*/ 732 w 1411"/>
                  <a:gd name="T59" fmla="*/ 393 h 732"/>
                  <a:gd name="T60" fmla="*/ 714 w 1411"/>
                  <a:gd name="T61" fmla="*/ 393 h 732"/>
                  <a:gd name="T62" fmla="*/ 696 w 1411"/>
                  <a:gd name="T63" fmla="*/ 393 h 732"/>
                  <a:gd name="T64" fmla="*/ 72 w 1411"/>
                  <a:gd name="T65" fmla="*/ 143 h 732"/>
                  <a:gd name="T66" fmla="*/ 72 w 1411"/>
                  <a:gd name="T67" fmla="*/ 411 h 732"/>
                  <a:gd name="T68" fmla="*/ 161 w 1411"/>
                  <a:gd name="T69" fmla="*/ 322 h 732"/>
                  <a:gd name="T70" fmla="*/ 197 w 1411"/>
                  <a:gd name="T71" fmla="*/ 322 h 732"/>
                  <a:gd name="T72" fmla="*/ 215 w 1411"/>
                  <a:gd name="T73" fmla="*/ 339 h 732"/>
                  <a:gd name="T74" fmla="*/ 714 w 1411"/>
                  <a:gd name="T75" fmla="*/ 642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1" h="732">
                    <a:moveTo>
                      <a:pt x="750" y="714"/>
                    </a:moveTo>
                    <a:lnTo>
                      <a:pt x="750" y="714"/>
                    </a:lnTo>
                    <a:cubicBezTo>
                      <a:pt x="732" y="714"/>
                      <a:pt x="732" y="714"/>
                      <a:pt x="714" y="714"/>
                    </a:cubicBezTo>
                    <a:cubicBezTo>
                      <a:pt x="446" y="731"/>
                      <a:pt x="250" y="500"/>
                      <a:pt x="179" y="411"/>
                    </a:cubicBezTo>
                    <a:cubicBezTo>
                      <a:pt x="54" y="517"/>
                      <a:pt x="54" y="517"/>
                      <a:pt x="54" y="517"/>
                    </a:cubicBezTo>
                    <a:cubicBezTo>
                      <a:pt x="36" y="536"/>
                      <a:pt x="36" y="536"/>
                      <a:pt x="18" y="517"/>
                    </a:cubicBezTo>
                    <a:cubicBezTo>
                      <a:pt x="0" y="517"/>
                      <a:pt x="0" y="500"/>
                      <a:pt x="0" y="500"/>
                    </a:cubicBezTo>
                    <a:cubicBezTo>
                      <a:pt x="0" y="54"/>
                      <a:pt x="0" y="54"/>
                      <a:pt x="0" y="54"/>
                    </a:cubicBezTo>
                    <a:cubicBezTo>
                      <a:pt x="0" y="36"/>
                      <a:pt x="0" y="18"/>
                      <a:pt x="18" y="18"/>
                    </a:cubicBezTo>
                    <a:cubicBezTo>
                      <a:pt x="36" y="0"/>
                      <a:pt x="54" y="18"/>
                      <a:pt x="54" y="18"/>
                    </a:cubicBezTo>
                    <a:cubicBezTo>
                      <a:pt x="161" y="161"/>
                      <a:pt x="340" y="322"/>
                      <a:pt x="696" y="322"/>
                    </a:cubicBezTo>
                    <a:lnTo>
                      <a:pt x="696" y="322"/>
                    </a:lnTo>
                    <a:cubicBezTo>
                      <a:pt x="714" y="322"/>
                      <a:pt x="714" y="322"/>
                      <a:pt x="714" y="322"/>
                    </a:cubicBezTo>
                    <a:cubicBezTo>
                      <a:pt x="982" y="322"/>
                      <a:pt x="1178" y="214"/>
                      <a:pt x="1338" y="18"/>
                    </a:cubicBezTo>
                    <a:cubicBezTo>
                      <a:pt x="1338" y="18"/>
                      <a:pt x="1356" y="0"/>
                      <a:pt x="1374" y="18"/>
                    </a:cubicBezTo>
                    <a:cubicBezTo>
                      <a:pt x="1392" y="18"/>
                      <a:pt x="1410" y="36"/>
                      <a:pt x="1410" y="54"/>
                    </a:cubicBezTo>
                    <a:cubicBezTo>
                      <a:pt x="1410" y="500"/>
                      <a:pt x="1410" y="500"/>
                      <a:pt x="1410" y="500"/>
                    </a:cubicBezTo>
                    <a:cubicBezTo>
                      <a:pt x="1410" y="500"/>
                      <a:pt x="1392" y="517"/>
                      <a:pt x="1374" y="517"/>
                    </a:cubicBezTo>
                    <a:cubicBezTo>
                      <a:pt x="1356" y="536"/>
                      <a:pt x="1338" y="536"/>
                      <a:pt x="1338" y="517"/>
                    </a:cubicBezTo>
                    <a:cubicBezTo>
                      <a:pt x="1231" y="411"/>
                      <a:pt x="1231" y="411"/>
                      <a:pt x="1231" y="411"/>
                    </a:cubicBezTo>
                    <a:cubicBezTo>
                      <a:pt x="1178" y="500"/>
                      <a:pt x="999" y="714"/>
                      <a:pt x="750" y="714"/>
                    </a:cubicBezTo>
                    <a:close/>
                    <a:moveTo>
                      <a:pt x="714" y="642"/>
                    </a:moveTo>
                    <a:lnTo>
                      <a:pt x="714" y="642"/>
                    </a:lnTo>
                    <a:lnTo>
                      <a:pt x="714" y="642"/>
                    </a:lnTo>
                    <a:cubicBezTo>
                      <a:pt x="999" y="660"/>
                      <a:pt x="1196" y="339"/>
                      <a:pt x="1196" y="339"/>
                    </a:cubicBezTo>
                    <a:cubicBezTo>
                      <a:pt x="1213" y="322"/>
                      <a:pt x="1213" y="322"/>
                      <a:pt x="1231" y="322"/>
                    </a:cubicBezTo>
                    <a:cubicBezTo>
                      <a:pt x="1249" y="322"/>
                      <a:pt x="1249" y="322"/>
                      <a:pt x="1267" y="322"/>
                    </a:cubicBezTo>
                    <a:cubicBezTo>
                      <a:pt x="1338" y="393"/>
                      <a:pt x="1338" y="393"/>
                      <a:pt x="1338" y="393"/>
                    </a:cubicBezTo>
                    <a:cubicBezTo>
                      <a:pt x="1338" y="143"/>
                      <a:pt x="1338" y="143"/>
                      <a:pt x="1338" y="143"/>
                    </a:cubicBezTo>
                    <a:cubicBezTo>
                      <a:pt x="1213" y="268"/>
                      <a:pt x="1017" y="393"/>
                      <a:pt x="732" y="393"/>
                    </a:cubicBezTo>
                    <a:cubicBezTo>
                      <a:pt x="714" y="393"/>
                      <a:pt x="714" y="393"/>
                      <a:pt x="714" y="393"/>
                    </a:cubicBezTo>
                    <a:cubicBezTo>
                      <a:pt x="696" y="393"/>
                      <a:pt x="696" y="393"/>
                      <a:pt x="696" y="393"/>
                    </a:cubicBezTo>
                    <a:cubicBezTo>
                      <a:pt x="393" y="393"/>
                      <a:pt x="197" y="268"/>
                      <a:pt x="72" y="143"/>
                    </a:cubicBezTo>
                    <a:cubicBezTo>
                      <a:pt x="72" y="411"/>
                      <a:pt x="72" y="411"/>
                      <a:pt x="72" y="411"/>
                    </a:cubicBezTo>
                    <a:cubicBezTo>
                      <a:pt x="161" y="322"/>
                      <a:pt x="161" y="322"/>
                      <a:pt x="161" y="322"/>
                    </a:cubicBezTo>
                    <a:cubicBezTo>
                      <a:pt x="179" y="322"/>
                      <a:pt x="179" y="322"/>
                      <a:pt x="197" y="322"/>
                    </a:cubicBezTo>
                    <a:cubicBezTo>
                      <a:pt x="197" y="322"/>
                      <a:pt x="215" y="322"/>
                      <a:pt x="215" y="339"/>
                    </a:cubicBezTo>
                    <a:cubicBezTo>
                      <a:pt x="215" y="339"/>
                      <a:pt x="446" y="660"/>
                      <a:pt x="714" y="64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10" name="Freeform 239"/>
              <p:cNvSpPr>
                <a:spLocks noChangeArrowheads="1"/>
              </p:cNvSpPr>
              <p:nvPr/>
            </p:nvSpPr>
            <p:spPr bwMode="auto">
              <a:xfrm>
                <a:off x="3314512" y="3583792"/>
                <a:ext cx="96937" cy="96938"/>
              </a:xfrm>
              <a:custGeom>
                <a:avLst/>
                <a:gdLst>
                  <a:gd name="T0" fmla="*/ 178 w 357"/>
                  <a:gd name="T1" fmla="*/ 357 h 358"/>
                  <a:gd name="T2" fmla="*/ 178 w 357"/>
                  <a:gd name="T3" fmla="*/ 357 h 358"/>
                  <a:gd name="T4" fmla="*/ 0 w 357"/>
                  <a:gd name="T5" fmla="*/ 179 h 358"/>
                  <a:gd name="T6" fmla="*/ 178 w 357"/>
                  <a:gd name="T7" fmla="*/ 0 h 358"/>
                  <a:gd name="T8" fmla="*/ 356 w 357"/>
                  <a:gd name="T9" fmla="*/ 179 h 358"/>
                  <a:gd name="T10" fmla="*/ 178 w 357"/>
                  <a:gd name="T11" fmla="*/ 357 h 358"/>
                  <a:gd name="T12" fmla="*/ 178 w 357"/>
                  <a:gd name="T13" fmla="*/ 72 h 358"/>
                  <a:gd name="T14" fmla="*/ 178 w 357"/>
                  <a:gd name="T15" fmla="*/ 72 h 358"/>
                  <a:gd name="T16" fmla="*/ 71 w 357"/>
                  <a:gd name="T17" fmla="*/ 179 h 358"/>
                  <a:gd name="T18" fmla="*/ 178 w 357"/>
                  <a:gd name="T19" fmla="*/ 286 h 358"/>
                  <a:gd name="T20" fmla="*/ 285 w 357"/>
                  <a:gd name="T21" fmla="*/ 179 h 358"/>
                  <a:gd name="T22" fmla="*/ 178 w 357"/>
                  <a:gd name="T23" fmla="*/ 7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7" h="358">
                    <a:moveTo>
                      <a:pt x="178" y="357"/>
                    </a:moveTo>
                    <a:lnTo>
                      <a:pt x="178" y="357"/>
                    </a:lnTo>
                    <a:cubicBezTo>
                      <a:pt x="71" y="357"/>
                      <a:pt x="0" y="286"/>
                      <a:pt x="0" y="179"/>
                    </a:cubicBezTo>
                    <a:cubicBezTo>
                      <a:pt x="0" y="89"/>
                      <a:pt x="71" y="0"/>
                      <a:pt x="178" y="0"/>
                    </a:cubicBezTo>
                    <a:cubicBezTo>
                      <a:pt x="285" y="0"/>
                      <a:pt x="356" y="89"/>
                      <a:pt x="356" y="179"/>
                    </a:cubicBezTo>
                    <a:cubicBezTo>
                      <a:pt x="356" y="286"/>
                      <a:pt x="285" y="357"/>
                      <a:pt x="178" y="357"/>
                    </a:cubicBezTo>
                    <a:close/>
                    <a:moveTo>
                      <a:pt x="178" y="72"/>
                    </a:moveTo>
                    <a:lnTo>
                      <a:pt x="178" y="72"/>
                    </a:lnTo>
                    <a:cubicBezTo>
                      <a:pt x="125" y="72"/>
                      <a:pt x="71" y="125"/>
                      <a:pt x="71" y="179"/>
                    </a:cubicBezTo>
                    <a:cubicBezTo>
                      <a:pt x="71" y="250"/>
                      <a:pt x="125" y="286"/>
                      <a:pt x="178" y="286"/>
                    </a:cubicBezTo>
                    <a:cubicBezTo>
                      <a:pt x="232" y="286"/>
                      <a:pt x="285" y="250"/>
                      <a:pt x="285" y="179"/>
                    </a:cubicBezTo>
                    <a:cubicBezTo>
                      <a:pt x="285" y="125"/>
                      <a:pt x="232" y="72"/>
                      <a:pt x="178"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11" name="Freeform 240"/>
              <p:cNvSpPr>
                <a:spLocks noChangeArrowheads="1"/>
              </p:cNvSpPr>
              <p:nvPr/>
            </p:nvSpPr>
            <p:spPr bwMode="auto">
              <a:xfrm>
                <a:off x="3304938" y="3714239"/>
                <a:ext cx="125659" cy="63428"/>
              </a:xfrm>
              <a:custGeom>
                <a:avLst/>
                <a:gdLst>
                  <a:gd name="T0" fmla="*/ 464 w 465"/>
                  <a:gd name="T1" fmla="*/ 143 h 233"/>
                  <a:gd name="T2" fmla="*/ 464 w 465"/>
                  <a:gd name="T3" fmla="*/ 143 h 233"/>
                  <a:gd name="T4" fmla="*/ 392 w 465"/>
                  <a:gd name="T5" fmla="*/ 232 h 233"/>
                  <a:gd name="T6" fmla="*/ 72 w 465"/>
                  <a:gd name="T7" fmla="*/ 232 h 233"/>
                  <a:gd name="T8" fmla="*/ 0 w 465"/>
                  <a:gd name="T9" fmla="*/ 143 h 233"/>
                  <a:gd name="T10" fmla="*/ 0 w 465"/>
                  <a:gd name="T11" fmla="*/ 71 h 233"/>
                  <a:gd name="T12" fmla="*/ 72 w 465"/>
                  <a:gd name="T13" fmla="*/ 0 h 233"/>
                  <a:gd name="T14" fmla="*/ 392 w 465"/>
                  <a:gd name="T15" fmla="*/ 0 h 233"/>
                  <a:gd name="T16" fmla="*/ 464 w 465"/>
                  <a:gd name="T17" fmla="*/ 71 h 233"/>
                  <a:gd name="T18" fmla="*/ 464 w 465"/>
                  <a:gd name="T19" fmla="*/ 143 h 233"/>
                  <a:gd name="T20" fmla="*/ 392 w 465"/>
                  <a:gd name="T21" fmla="*/ 71 h 233"/>
                  <a:gd name="T22" fmla="*/ 392 w 465"/>
                  <a:gd name="T23" fmla="*/ 71 h 233"/>
                  <a:gd name="T24" fmla="*/ 392 w 465"/>
                  <a:gd name="T25" fmla="*/ 71 h 233"/>
                  <a:gd name="T26" fmla="*/ 72 w 465"/>
                  <a:gd name="T27" fmla="*/ 71 h 233"/>
                  <a:gd name="T28" fmla="*/ 72 w 465"/>
                  <a:gd name="T29" fmla="*/ 71 h 233"/>
                  <a:gd name="T30" fmla="*/ 72 w 465"/>
                  <a:gd name="T31" fmla="*/ 143 h 233"/>
                  <a:gd name="T32" fmla="*/ 72 w 465"/>
                  <a:gd name="T33" fmla="*/ 160 h 233"/>
                  <a:gd name="T34" fmla="*/ 392 w 465"/>
                  <a:gd name="T35" fmla="*/ 160 h 233"/>
                  <a:gd name="T36" fmla="*/ 392 w 465"/>
                  <a:gd name="T37" fmla="*/ 143 h 233"/>
                  <a:gd name="T38" fmla="*/ 392 w 465"/>
                  <a:gd name="T39" fmla="*/ 7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5" h="233">
                    <a:moveTo>
                      <a:pt x="464" y="143"/>
                    </a:moveTo>
                    <a:lnTo>
                      <a:pt x="464" y="143"/>
                    </a:lnTo>
                    <a:cubicBezTo>
                      <a:pt x="464" y="196"/>
                      <a:pt x="428" y="232"/>
                      <a:pt x="392" y="232"/>
                    </a:cubicBezTo>
                    <a:cubicBezTo>
                      <a:pt x="72" y="232"/>
                      <a:pt x="72" y="232"/>
                      <a:pt x="72" y="232"/>
                    </a:cubicBezTo>
                    <a:cubicBezTo>
                      <a:pt x="36" y="232"/>
                      <a:pt x="0" y="196"/>
                      <a:pt x="0" y="143"/>
                    </a:cubicBezTo>
                    <a:cubicBezTo>
                      <a:pt x="0" y="71"/>
                      <a:pt x="0" y="71"/>
                      <a:pt x="0" y="71"/>
                    </a:cubicBezTo>
                    <a:cubicBezTo>
                      <a:pt x="0" y="35"/>
                      <a:pt x="36" y="0"/>
                      <a:pt x="72" y="0"/>
                    </a:cubicBezTo>
                    <a:cubicBezTo>
                      <a:pt x="392" y="0"/>
                      <a:pt x="392" y="0"/>
                      <a:pt x="392" y="0"/>
                    </a:cubicBezTo>
                    <a:cubicBezTo>
                      <a:pt x="428" y="0"/>
                      <a:pt x="464" y="35"/>
                      <a:pt x="464" y="71"/>
                    </a:cubicBezTo>
                    <a:lnTo>
                      <a:pt x="464" y="143"/>
                    </a:lnTo>
                    <a:close/>
                    <a:moveTo>
                      <a:pt x="392" y="71"/>
                    </a:moveTo>
                    <a:lnTo>
                      <a:pt x="392" y="71"/>
                    </a:lnTo>
                    <a:lnTo>
                      <a:pt x="392" y="71"/>
                    </a:lnTo>
                    <a:cubicBezTo>
                      <a:pt x="72" y="71"/>
                      <a:pt x="72" y="71"/>
                      <a:pt x="72" y="71"/>
                    </a:cubicBezTo>
                    <a:lnTo>
                      <a:pt x="72" y="71"/>
                    </a:lnTo>
                    <a:cubicBezTo>
                      <a:pt x="72" y="143"/>
                      <a:pt x="72" y="143"/>
                      <a:pt x="72" y="143"/>
                    </a:cubicBezTo>
                    <a:cubicBezTo>
                      <a:pt x="72" y="160"/>
                      <a:pt x="72" y="160"/>
                      <a:pt x="72" y="160"/>
                    </a:cubicBezTo>
                    <a:cubicBezTo>
                      <a:pt x="392" y="160"/>
                      <a:pt x="392" y="160"/>
                      <a:pt x="392" y="160"/>
                    </a:cubicBezTo>
                    <a:cubicBezTo>
                      <a:pt x="392" y="160"/>
                      <a:pt x="392" y="160"/>
                      <a:pt x="392" y="143"/>
                    </a:cubicBezTo>
                    <a:lnTo>
                      <a:pt x="392" y="71"/>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12" name="Freeform 241"/>
              <p:cNvSpPr>
                <a:spLocks noChangeArrowheads="1"/>
              </p:cNvSpPr>
              <p:nvPr/>
            </p:nvSpPr>
            <p:spPr bwMode="auto">
              <a:xfrm>
                <a:off x="3352808" y="3763306"/>
                <a:ext cx="20344" cy="136430"/>
              </a:xfrm>
              <a:custGeom>
                <a:avLst/>
                <a:gdLst>
                  <a:gd name="T0" fmla="*/ 36 w 73"/>
                  <a:gd name="T1" fmla="*/ 500 h 501"/>
                  <a:gd name="T2" fmla="*/ 36 w 73"/>
                  <a:gd name="T3" fmla="*/ 500 h 501"/>
                  <a:gd name="T4" fmla="*/ 0 w 73"/>
                  <a:gd name="T5" fmla="*/ 464 h 501"/>
                  <a:gd name="T6" fmla="*/ 0 w 73"/>
                  <a:gd name="T7" fmla="*/ 36 h 501"/>
                  <a:gd name="T8" fmla="*/ 36 w 73"/>
                  <a:gd name="T9" fmla="*/ 0 h 501"/>
                  <a:gd name="T10" fmla="*/ 72 w 73"/>
                  <a:gd name="T11" fmla="*/ 36 h 501"/>
                  <a:gd name="T12" fmla="*/ 72 w 73"/>
                  <a:gd name="T13" fmla="*/ 464 h 501"/>
                  <a:gd name="T14" fmla="*/ 36 w 73"/>
                  <a:gd name="T15" fmla="*/ 50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501">
                    <a:moveTo>
                      <a:pt x="36" y="500"/>
                    </a:moveTo>
                    <a:lnTo>
                      <a:pt x="36" y="500"/>
                    </a:lnTo>
                    <a:cubicBezTo>
                      <a:pt x="19" y="500"/>
                      <a:pt x="0" y="482"/>
                      <a:pt x="0" y="464"/>
                    </a:cubicBezTo>
                    <a:cubicBezTo>
                      <a:pt x="0" y="36"/>
                      <a:pt x="0" y="36"/>
                      <a:pt x="0" y="36"/>
                    </a:cubicBezTo>
                    <a:cubicBezTo>
                      <a:pt x="0" y="18"/>
                      <a:pt x="19" y="0"/>
                      <a:pt x="36" y="0"/>
                    </a:cubicBezTo>
                    <a:cubicBezTo>
                      <a:pt x="54" y="0"/>
                      <a:pt x="72" y="18"/>
                      <a:pt x="72" y="36"/>
                    </a:cubicBezTo>
                    <a:cubicBezTo>
                      <a:pt x="72" y="464"/>
                      <a:pt x="72" y="464"/>
                      <a:pt x="72" y="464"/>
                    </a:cubicBezTo>
                    <a:cubicBezTo>
                      <a:pt x="72" y="482"/>
                      <a:pt x="54" y="500"/>
                      <a:pt x="36" y="50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13" name="Freeform 242"/>
              <p:cNvSpPr>
                <a:spLocks noChangeArrowheads="1"/>
              </p:cNvSpPr>
              <p:nvPr/>
            </p:nvSpPr>
            <p:spPr bwMode="auto">
              <a:xfrm>
                <a:off x="3352808" y="3666369"/>
                <a:ext cx="20344" cy="63428"/>
              </a:xfrm>
              <a:custGeom>
                <a:avLst/>
                <a:gdLst>
                  <a:gd name="T0" fmla="*/ 36 w 73"/>
                  <a:gd name="T1" fmla="*/ 233 h 234"/>
                  <a:gd name="T2" fmla="*/ 36 w 73"/>
                  <a:gd name="T3" fmla="*/ 233 h 234"/>
                  <a:gd name="T4" fmla="*/ 0 w 73"/>
                  <a:gd name="T5" fmla="*/ 197 h 234"/>
                  <a:gd name="T6" fmla="*/ 0 w 73"/>
                  <a:gd name="T7" fmla="*/ 36 h 234"/>
                  <a:gd name="T8" fmla="*/ 36 w 73"/>
                  <a:gd name="T9" fmla="*/ 0 h 234"/>
                  <a:gd name="T10" fmla="*/ 72 w 73"/>
                  <a:gd name="T11" fmla="*/ 36 h 234"/>
                  <a:gd name="T12" fmla="*/ 72 w 73"/>
                  <a:gd name="T13" fmla="*/ 197 h 234"/>
                  <a:gd name="T14" fmla="*/ 36 w 73"/>
                  <a:gd name="T15" fmla="*/ 233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34">
                    <a:moveTo>
                      <a:pt x="36" y="233"/>
                    </a:moveTo>
                    <a:lnTo>
                      <a:pt x="36" y="233"/>
                    </a:lnTo>
                    <a:cubicBezTo>
                      <a:pt x="19" y="233"/>
                      <a:pt x="0" y="214"/>
                      <a:pt x="0" y="197"/>
                    </a:cubicBezTo>
                    <a:cubicBezTo>
                      <a:pt x="0" y="36"/>
                      <a:pt x="0" y="36"/>
                      <a:pt x="0" y="36"/>
                    </a:cubicBezTo>
                    <a:cubicBezTo>
                      <a:pt x="0" y="19"/>
                      <a:pt x="19" y="0"/>
                      <a:pt x="36" y="0"/>
                    </a:cubicBezTo>
                    <a:cubicBezTo>
                      <a:pt x="54" y="0"/>
                      <a:pt x="72" y="19"/>
                      <a:pt x="72" y="36"/>
                    </a:cubicBezTo>
                    <a:cubicBezTo>
                      <a:pt x="72" y="197"/>
                      <a:pt x="72" y="197"/>
                      <a:pt x="72" y="197"/>
                    </a:cubicBezTo>
                    <a:cubicBezTo>
                      <a:pt x="72" y="214"/>
                      <a:pt x="54" y="233"/>
                      <a:pt x="36" y="233"/>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grpSp>
      </p:grpSp>
      <p:grpSp>
        <p:nvGrpSpPr>
          <p:cNvPr id="3" name="Группа 2"/>
          <p:cNvGrpSpPr/>
          <p:nvPr/>
        </p:nvGrpSpPr>
        <p:grpSpPr>
          <a:xfrm>
            <a:off x="853201" y="3545886"/>
            <a:ext cx="5162400" cy="975403"/>
            <a:chOff x="639901" y="2659412"/>
            <a:chExt cx="3871800" cy="731552"/>
          </a:xfrm>
        </p:grpSpPr>
        <p:sp>
          <p:nvSpPr>
            <p:cNvPr id="14" name="TextBox 13"/>
            <p:cNvSpPr txBox="1"/>
            <p:nvPr/>
          </p:nvSpPr>
          <p:spPr>
            <a:xfrm>
              <a:off x="1055317" y="3037406"/>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Nach dem jedem Seminar Tag und am Ende des Seminares können Ideen sowie Tipps an mich gegeben werden inwiefern das Seminar verbessert werden kann. </a:t>
              </a:r>
            </a:p>
          </p:txBody>
        </p:sp>
        <p:sp>
          <p:nvSpPr>
            <p:cNvPr id="15" name="TextBox 14"/>
            <p:cNvSpPr txBox="1"/>
            <p:nvPr/>
          </p:nvSpPr>
          <p:spPr>
            <a:xfrm>
              <a:off x="1055317" y="2722619"/>
              <a:ext cx="837008"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Ideen &amp; Tipps</a:t>
              </a:r>
            </a:p>
          </p:txBody>
        </p:sp>
        <p:grpSp>
          <p:nvGrpSpPr>
            <p:cNvPr id="16" name="Группа 15"/>
            <p:cNvGrpSpPr/>
            <p:nvPr/>
          </p:nvGrpSpPr>
          <p:grpSpPr>
            <a:xfrm>
              <a:off x="639901" y="2659412"/>
              <a:ext cx="212249" cy="323608"/>
              <a:chOff x="5715203" y="1081378"/>
              <a:chExt cx="266876" cy="406896"/>
            </a:xfrm>
            <a:solidFill>
              <a:schemeClr val="bg1"/>
            </a:solidFill>
          </p:grpSpPr>
          <p:sp>
            <p:nvSpPr>
              <p:cNvPr id="17" name="Freeform 46"/>
              <p:cNvSpPr>
                <a:spLocks noChangeArrowheads="1"/>
              </p:cNvSpPr>
              <p:nvPr/>
            </p:nvSpPr>
            <p:spPr bwMode="auto">
              <a:xfrm>
                <a:off x="5715203" y="1081378"/>
                <a:ext cx="266876" cy="309959"/>
              </a:xfrm>
              <a:custGeom>
                <a:avLst/>
                <a:gdLst>
                  <a:gd name="T0" fmla="*/ 482 w 983"/>
                  <a:gd name="T1" fmla="*/ 1142 h 1143"/>
                  <a:gd name="T2" fmla="*/ 482 w 983"/>
                  <a:gd name="T3" fmla="*/ 1142 h 1143"/>
                  <a:gd name="T4" fmla="*/ 0 w 983"/>
                  <a:gd name="T5" fmla="*/ 428 h 1143"/>
                  <a:gd name="T6" fmla="*/ 482 w 983"/>
                  <a:gd name="T7" fmla="*/ 0 h 1143"/>
                  <a:gd name="T8" fmla="*/ 982 w 983"/>
                  <a:gd name="T9" fmla="*/ 428 h 1143"/>
                  <a:gd name="T10" fmla="*/ 482 w 983"/>
                  <a:gd name="T11" fmla="*/ 1142 h 1143"/>
                  <a:gd name="T12" fmla="*/ 482 w 983"/>
                  <a:gd name="T13" fmla="*/ 71 h 1143"/>
                  <a:gd name="T14" fmla="*/ 482 w 983"/>
                  <a:gd name="T15" fmla="*/ 71 h 1143"/>
                  <a:gd name="T16" fmla="*/ 72 w 983"/>
                  <a:gd name="T17" fmla="*/ 428 h 1143"/>
                  <a:gd name="T18" fmla="*/ 482 w 983"/>
                  <a:gd name="T19" fmla="*/ 1070 h 1143"/>
                  <a:gd name="T20" fmla="*/ 910 w 983"/>
                  <a:gd name="T21" fmla="*/ 428 h 1143"/>
                  <a:gd name="T22" fmla="*/ 482 w 983"/>
                  <a:gd name="T23" fmla="*/ 7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3" h="1143">
                    <a:moveTo>
                      <a:pt x="482" y="1142"/>
                    </a:moveTo>
                    <a:lnTo>
                      <a:pt x="482" y="1142"/>
                    </a:lnTo>
                    <a:cubicBezTo>
                      <a:pt x="214" y="1142"/>
                      <a:pt x="0" y="714"/>
                      <a:pt x="0" y="428"/>
                    </a:cubicBezTo>
                    <a:cubicBezTo>
                      <a:pt x="0" y="178"/>
                      <a:pt x="197" y="0"/>
                      <a:pt x="482" y="0"/>
                    </a:cubicBezTo>
                    <a:cubicBezTo>
                      <a:pt x="785" y="0"/>
                      <a:pt x="982" y="178"/>
                      <a:pt x="982" y="428"/>
                    </a:cubicBezTo>
                    <a:cubicBezTo>
                      <a:pt x="982" y="714"/>
                      <a:pt x="750" y="1142"/>
                      <a:pt x="482" y="1142"/>
                    </a:cubicBezTo>
                    <a:close/>
                    <a:moveTo>
                      <a:pt x="482" y="71"/>
                    </a:moveTo>
                    <a:lnTo>
                      <a:pt x="482" y="71"/>
                    </a:lnTo>
                    <a:cubicBezTo>
                      <a:pt x="286" y="71"/>
                      <a:pt x="72" y="196"/>
                      <a:pt x="72" y="428"/>
                    </a:cubicBezTo>
                    <a:cubicBezTo>
                      <a:pt x="72" y="678"/>
                      <a:pt x="268" y="1070"/>
                      <a:pt x="482" y="1070"/>
                    </a:cubicBezTo>
                    <a:cubicBezTo>
                      <a:pt x="714" y="1070"/>
                      <a:pt x="910" y="678"/>
                      <a:pt x="910" y="428"/>
                    </a:cubicBezTo>
                    <a:cubicBezTo>
                      <a:pt x="910" y="196"/>
                      <a:pt x="696" y="71"/>
                      <a:pt x="482" y="7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18" name="Freeform 47"/>
              <p:cNvSpPr>
                <a:spLocks noChangeArrowheads="1"/>
              </p:cNvSpPr>
              <p:nvPr/>
            </p:nvSpPr>
            <p:spPr bwMode="auto">
              <a:xfrm>
                <a:off x="5772647" y="1400911"/>
                <a:ext cx="146004" cy="87363"/>
              </a:xfrm>
              <a:custGeom>
                <a:avLst/>
                <a:gdLst>
                  <a:gd name="T0" fmla="*/ 339 w 537"/>
                  <a:gd name="T1" fmla="*/ 321 h 322"/>
                  <a:gd name="T2" fmla="*/ 339 w 537"/>
                  <a:gd name="T3" fmla="*/ 321 h 322"/>
                  <a:gd name="T4" fmla="*/ 197 w 537"/>
                  <a:gd name="T5" fmla="*/ 321 h 322"/>
                  <a:gd name="T6" fmla="*/ 54 w 537"/>
                  <a:gd name="T7" fmla="*/ 179 h 322"/>
                  <a:gd name="T8" fmla="*/ 0 w 537"/>
                  <a:gd name="T9" fmla="*/ 54 h 322"/>
                  <a:gd name="T10" fmla="*/ 0 w 537"/>
                  <a:gd name="T11" fmla="*/ 18 h 322"/>
                  <a:gd name="T12" fmla="*/ 36 w 537"/>
                  <a:gd name="T13" fmla="*/ 0 h 322"/>
                  <a:gd name="T14" fmla="*/ 500 w 537"/>
                  <a:gd name="T15" fmla="*/ 0 h 322"/>
                  <a:gd name="T16" fmla="*/ 536 w 537"/>
                  <a:gd name="T17" fmla="*/ 18 h 322"/>
                  <a:gd name="T18" fmla="*/ 536 w 537"/>
                  <a:gd name="T19" fmla="*/ 54 h 322"/>
                  <a:gd name="T20" fmla="*/ 482 w 537"/>
                  <a:gd name="T21" fmla="*/ 179 h 322"/>
                  <a:gd name="T22" fmla="*/ 339 w 537"/>
                  <a:gd name="T23" fmla="*/ 321 h 322"/>
                  <a:gd name="T24" fmla="*/ 90 w 537"/>
                  <a:gd name="T25" fmla="*/ 71 h 322"/>
                  <a:gd name="T26" fmla="*/ 90 w 537"/>
                  <a:gd name="T27" fmla="*/ 71 h 322"/>
                  <a:gd name="T28" fmla="*/ 125 w 537"/>
                  <a:gd name="T29" fmla="*/ 161 h 322"/>
                  <a:gd name="T30" fmla="*/ 125 w 537"/>
                  <a:gd name="T31" fmla="*/ 179 h 322"/>
                  <a:gd name="T32" fmla="*/ 197 w 537"/>
                  <a:gd name="T33" fmla="*/ 250 h 322"/>
                  <a:gd name="T34" fmla="*/ 339 w 537"/>
                  <a:gd name="T35" fmla="*/ 250 h 322"/>
                  <a:gd name="T36" fmla="*/ 411 w 537"/>
                  <a:gd name="T37" fmla="*/ 179 h 322"/>
                  <a:gd name="T38" fmla="*/ 411 w 537"/>
                  <a:gd name="T39" fmla="*/ 161 h 322"/>
                  <a:gd name="T40" fmla="*/ 447 w 537"/>
                  <a:gd name="T41" fmla="*/ 71 h 322"/>
                  <a:gd name="T42" fmla="*/ 90 w 537"/>
                  <a:gd name="T43" fmla="*/ 7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322">
                    <a:moveTo>
                      <a:pt x="339" y="321"/>
                    </a:moveTo>
                    <a:lnTo>
                      <a:pt x="339" y="321"/>
                    </a:lnTo>
                    <a:cubicBezTo>
                      <a:pt x="197" y="321"/>
                      <a:pt x="197" y="321"/>
                      <a:pt x="197" y="321"/>
                    </a:cubicBezTo>
                    <a:cubicBezTo>
                      <a:pt x="125" y="321"/>
                      <a:pt x="54" y="250"/>
                      <a:pt x="54" y="179"/>
                    </a:cubicBezTo>
                    <a:cubicBezTo>
                      <a:pt x="0" y="54"/>
                      <a:pt x="0" y="54"/>
                      <a:pt x="0" y="54"/>
                    </a:cubicBezTo>
                    <a:cubicBezTo>
                      <a:pt x="0" y="36"/>
                      <a:pt x="0" y="36"/>
                      <a:pt x="0" y="18"/>
                    </a:cubicBezTo>
                    <a:cubicBezTo>
                      <a:pt x="19" y="18"/>
                      <a:pt x="19" y="0"/>
                      <a:pt x="36" y="0"/>
                    </a:cubicBezTo>
                    <a:cubicBezTo>
                      <a:pt x="500" y="0"/>
                      <a:pt x="500" y="0"/>
                      <a:pt x="500" y="0"/>
                    </a:cubicBezTo>
                    <a:cubicBezTo>
                      <a:pt x="518" y="0"/>
                      <a:pt x="536" y="18"/>
                      <a:pt x="536" y="18"/>
                    </a:cubicBezTo>
                    <a:cubicBezTo>
                      <a:pt x="536" y="36"/>
                      <a:pt x="536" y="36"/>
                      <a:pt x="536" y="54"/>
                    </a:cubicBezTo>
                    <a:cubicBezTo>
                      <a:pt x="482" y="179"/>
                      <a:pt x="482" y="179"/>
                      <a:pt x="482" y="179"/>
                    </a:cubicBezTo>
                    <a:cubicBezTo>
                      <a:pt x="482" y="250"/>
                      <a:pt x="411" y="321"/>
                      <a:pt x="339" y="321"/>
                    </a:cubicBezTo>
                    <a:close/>
                    <a:moveTo>
                      <a:pt x="90" y="71"/>
                    </a:moveTo>
                    <a:lnTo>
                      <a:pt x="90" y="71"/>
                    </a:lnTo>
                    <a:cubicBezTo>
                      <a:pt x="125" y="161"/>
                      <a:pt x="125" y="161"/>
                      <a:pt x="125" y="161"/>
                    </a:cubicBezTo>
                    <a:lnTo>
                      <a:pt x="125" y="179"/>
                    </a:lnTo>
                    <a:cubicBezTo>
                      <a:pt x="125" y="214"/>
                      <a:pt x="161" y="250"/>
                      <a:pt x="197" y="250"/>
                    </a:cubicBezTo>
                    <a:cubicBezTo>
                      <a:pt x="339" y="250"/>
                      <a:pt x="339" y="250"/>
                      <a:pt x="339" y="250"/>
                    </a:cubicBezTo>
                    <a:cubicBezTo>
                      <a:pt x="375" y="250"/>
                      <a:pt x="411" y="214"/>
                      <a:pt x="411" y="179"/>
                    </a:cubicBezTo>
                    <a:lnTo>
                      <a:pt x="411" y="161"/>
                    </a:lnTo>
                    <a:cubicBezTo>
                      <a:pt x="447" y="71"/>
                      <a:pt x="447" y="71"/>
                      <a:pt x="447" y="71"/>
                    </a:cubicBezTo>
                    <a:lnTo>
                      <a:pt x="90" y="7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19" name="Freeform 48"/>
              <p:cNvSpPr>
                <a:spLocks noChangeArrowheads="1"/>
              </p:cNvSpPr>
              <p:nvPr/>
            </p:nvSpPr>
            <p:spPr bwMode="auto">
              <a:xfrm>
                <a:off x="5788204" y="1439207"/>
                <a:ext cx="111299" cy="19148"/>
              </a:xfrm>
              <a:custGeom>
                <a:avLst/>
                <a:gdLst>
                  <a:gd name="T0" fmla="*/ 375 w 411"/>
                  <a:gd name="T1" fmla="*/ 71 h 72"/>
                  <a:gd name="T2" fmla="*/ 375 w 411"/>
                  <a:gd name="T3" fmla="*/ 71 h 72"/>
                  <a:gd name="T4" fmla="*/ 36 w 411"/>
                  <a:gd name="T5" fmla="*/ 71 h 72"/>
                  <a:gd name="T6" fmla="*/ 0 w 411"/>
                  <a:gd name="T7" fmla="*/ 36 h 72"/>
                  <a:gd name="T8" fmla="*/ 36 w 411"/>
                  <a:gd name="T9" fmla="*/ 0 h 72"/>
                  <a:gd name="T10" fmla="*/ 375 w 411"/>
                  <a:gd name="T11" fmla="*/ 0 h 72"/>
                  <a:gd name="T12" fmla="*/ 410 w 411"/>
                  <a:gd name="T13" fmla="*/ 36 h 72"/>
                  <a:gd name="T14" fmla="*/ 375 w 411"/>
                  <a:gd name="T15" fmla="*/ 7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1" h="72">
                    <a:moveTo>
                      <a:pt x="375" y="71"/>
                    </a:moveTo>
                    <a:lnTo>
                      <a:pt x="375" y="71"/>
                    </a:lnTo>
                    <a:cubicBezTo>
                      <a:pt x="36" y="71"/>
                      <a:pt x="36" y="71"/>
                      <a:pt x="36" y="71"/>
                    </a:cubicBezTo>
                    <a:cubicBezTo>
                      <a:pt x="18" y="71"/>
                      <a:pt x="0" y="53"/>
                      <a:pt x="0" y="36"/>
                    </a:cubicBezTo>
                    <a:cubicBezTo>
                      <a:pt x="0" y="18"/>
                      <a:pt x="18" y="0"/>
                      <a:pt x="36" y="0"/>
                    </a:cubicBezTo>
                    <a:cubicBezTo>
                      <a:pt x="375" y="0"/>
                      <a:pt x="375" y="0"/>
                      <a:pt x="375" y="0"/>
                    </a:cubicBezTo>
                    <a:cubicBezTo>
                      <a:pt x="393" y="0"/>
                      <a:pt x="410" y="18"/>
                      <a:pt x="410" y="36"/>
                    </a:cubicBezTo>
                    <a:cubicBezTo>
                      <a:pt x="410" y="53"/>
                      <a:pt x="393" y="71"/>
                      <a:pt x="375" y="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20" name="Freeform 49"/>
              <p:cNvSpPr>
                <a:spLocks noChangeArrowheads="1"/>
              </p:cNvSpPr>
              <p:nvPr/>
            </p:nvSpPr>
            <p:spPr bwMode="auto">
              <a:xfrm>
                <a:off x="5836075" y="1226185"/>
                <a:ext cx="92151" cy="155578"/>
              </a:xfrm>
              <a:custGeom>
                <a:avLst/>
                <a:gdLst>
                  <a:gd name="T0" fmla="*/ 35 w 339"/>
                  <a:gd name="T1" fmla="*/ 571 h 572"/>
                  <a:gd name="T2" fmla="*/ 35 w 339"/>
                  <a:gd name="T3" fmla="*/ 571 h 572"/>
                  <a:gd name="T4" fmla="*/ 0 w 339"/>
                  <a:gd name="T5" fmla="*/ 553 h 572"/>
                  <a:gd name="T6" fmla="*/ 17 w 339"/>
                  <a:gd name="T7" fmla="*/ 518 h 572"/>
                  <a:gd name="T8" fmla="*/ 267 w 339"/>
                  <a:gd name="T9" fmla="*/ 36 h 572"/>
                  <a:gd name="T10" fmla="*/ 303 w 339"/>
                  <a:gd name="T11" fmla="*/ 0 h 572"/>
                  <a:gd name="T12" fmla="*/ 338 w 339"/>
                  <a:gd name="T13" fmla="*/ 36 h 572"/>
                  <a:gd name="T14" fmla="*/ 53 w 339"/>
                  <a:gd name="T15" fmla="*/ 571 h 572"/>
                  <a:gd name="T16" fmla="*/ 35 w 339"/>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9" h="572">
                    <a:moveTo>
                      <a:pt x="35" y="571"/>
                    </a:moveTo>
                    <a:lnTo>
                      <a:pt x="35" y="571"/>
                    </a:lnTo>
                    <a:cubicBezTo>
                      <a:pt x="17" y="571"/>
                      <a:pt x="17" y="571"/>
                      <a:pt x="0" y="553"/>
                    </a:cubicBezTo>
                    <a:cubicBezTo>
                      <a:pt x="0" y="535"/>
                      <a:pt x="0" y="518"/>
                      <a:pt x="17" y="518"/>
                    </a:cubicBezTo>
                    <a:cubicBezTo>
                      <a:pt x="160" y="446"/>
                      <a:pt x="267" y="196"/>
                      <a:pt x="267" y="36"/>
                    </a:cubicBezTo>
                    <a:cubicBezTo>
                      <a:pt x="267" y="18"/>
                      <a:pt x="285" y="0"/>
                      <a:pt x="303" y="0"/>
                    </a:cubicBezTo>
                    <a:cubicBezTo>
                      <a:pt x="321" y="0"/>
                      <a:pt x="338" y="18"/>
                      <a:pt x="338" y="36"/>
                    </a:cubicBezTo>
                    <a:cubicBezTo>
                      <a:pt x="338" y="232"/>
                      <a:pt x="214" y="499"/>
                      <a:pt x="53" y="571"/>
                    </a:cubicBezTo>
                    <a:lnTo>
                      <a:pt x="35" y="57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21" name="Freeform 50"/>
              <p:cNvSpPr>
                <a:spLocks noChangeArrowheads="1"/>
              </p:cNvSpPr>
              <p:nvPr/>
            </p:nvSpPr>
            <p:spPr bwMode="auto">
              <a:xfrm>
                <a:off x="5767860" y="1226185"/>
                <a:ext cx="92150" cy="155578"/>
              </a:xfrm>
              <a:custGeom>
                <a:avLst/>
                <a:gdLst>
                  <a:gd name="T0" fmla="*/ 303 w 340"/>
                  <a:gd name="T1" fmla="*/ 571 h 572"/>
                  <a:gd name="T2" fmla="*/ 303 w 340"/>
                  <a:gd name="T3" fmla="*/ 571 h 572"/>
                  <a:gd name="T4" fmla="*/ 285 w 340"/>
                  <a:gd name="T5" fmla="*/ 571 h 572"/>
                  <a:gd name="T6" fmla="*/ 0 w 340"/>
                  <a:gd name="T7" fmla="*/ 36 h 572"/>
                  <a:gd name="T8" fmla="*/ 36 w 340"/>
                  <a:gd name="T9" fmla="*/ 0 h 572"/>
                  <a:gd name="T10" fmla="*/ 71 w 340"/>
                  <a:gd name="T11" fmla="*/ 36 h 572"/>
                  <a:gd name="T12" fmla="*/ 321 w 340"/>
                  <a:gd name="T13" fmla="*/ 518 h 572"/>
                  <a:gd name="T14" fmla="*/ 339 w 340"/>
                  <a:gd name="T15" fmla="*/ 553 h 572"/>
                  <a:gd name="T16" fmla="*/ 303 w 340"/>
                  <a:gd name="T17" fmla="*/ 57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572">
                    <a:moveTo>
                      <a:pt x="303" y="571"/>
                    </a:moveTo>
                    <a:lnTo>
                      <a:pt x="303" y="571"/>
                    </a:lnTo>
                    <a:cubicBezTo>
                      <a:pt x="303" y="571"/>
                      <a:pt x="303" y="571"/>
                      <a:pt x="285" y="571"/>
                    </a:cubicBezTo>
                    <a:cubicBezTo>
                      <a:pt x="125" y="499"/>
                      <a:pt x="0" y="232"/>
                      <a:pt x="0" y="36"/>
                    </a:cubicBezTo>
                    <a:cubicBezTo>
                      <a:pt x="0" y="18"/>
                      <a:pt x="17" y="0"/>
                      <a:pt x="36" y="0"/>
                    </a:cubicBezTo>
                    <a:cubicBezTo>
                      <a:pt x="53" y="0"/>
                      <a:pt x="71" y="18"/>
                      <a:pt x="71" y="36"/>
                    </a:cubicBezTo>
                    <a:cubicBezTo>
                      <a:pt x="71" y="196"/>
                      <a:pt x="178" y="446"/>
                      <a:pt x="321" y="518"/>
                    </a:cubicBezTo>
                    <a:cubicBezTo>
                      <a:pt x="339" y="518"/>
                      <a:pt x="339" y="535"/>
                      <a:pt x="339" y="553"/>
                    </a:cubicBezTo>
                    <a:cubicBezTo>
                      <a:pt x="339" y="571"/>
                      <a:pt x="321" y="571"/>
                      <a:pt x="303" y="57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grpSp>
      </p:grpSp>
      <p:grpSp>
        <p:nvGrpSpPr>
          <p:cNvPr id="4" name="Группа 3"/>
          <p:cNvGrpSpPr/>
          <p:nvPr/>
        </p:nvGrpSpPr>
        <p:grpSpPr>
          <a:xfrm>
            <a:off x="6436707" y="2063456"/>
            <a:ext cx="5229045" cy="1001129"/>
            <a:chOff x="4827530" y="1496791"/>
            <a:chExt cx="3921784" cy="750846"/>
          </a:xfrm>
        </p:grpSpPr>
        <p:sp>
          <p:nvSpPr>
            <p:cNvPr id="22" name="TextBox 21"/>
            <p:cNvSpPr txBox="1"/>
            <p:nvPr/>
          </p:nvSpPr>
          <p:spPr>
            <a:xfrm>
              <a:off x="5292930" y="1894079"/>
              <a:ext cx="3456384" cy="353558"/>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Innerhalb des Seminares wird an einigen Stellen ein Formular freigegeben wo das letzte Kapitel bewertet werden kann. Bitte füllen Sie das Formular aus.</a:t>
              </a:r>
            </a:p>
          </p:txBody>
        </p:sp>
        <p:sp>
          <p:nvSpPr>
            <p:cNvPr id="23" name="TextBox 22"/>
            <p:cNvSpPr txBox="1"/>
            <p:nvPr/>
          </p:nvSpPr>
          <p:spPr>
            <a:xfrm>
              <a:off x="5292930" y="1579292"/>
              <a:ext cx="883896"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Rückmeldung</a:t>
              </a:r>
            </a:p>
          </p:txBody>
        </p:sp>
        <p:grpSp>
          <p:nvGrpSpPr>
            <p:cNvPr id="38" name="Группа 37"/>
            <p:cNvGrpSpPr/>
            <p:nvPr/>
          </p:nvGrpSpPr>
          <p:grpSpPr>
            <a:xfrm>
              <a:off x="4827530" y="1496791"/>
              <a:ext cx="330301" cy="287556"/>
              <a:chOff x="685241" y="3612514"/>
              <a:chExt cx="406897" cy="354240"/>
            </a:xfrm>
            <a:solidFill>
              <a:schemeClr val="bg1"/>
            </a:solidFill>
          </p:grpSpPr>
          <p:sp>
            <p:nvSpPr>
              <p:cNvPr id="39"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0"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1"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2"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3"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4"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4" name="Группа 23"/>
          <p:cNvGrpSpPr/>
          <p:nvPr/>
        </p:nvGrpSpPr>
        <p:grpSpPr>
          <a:xfrm>
            <a:off x="6500256" y="3613836"/>
            <a:ext cx="5165497" cy="1107636"/>
            <a:chOff x="4875191" y="2710375"/>
            <a:chExt cx="3874123" cy="830726"/>
          </a:xfrm>
        </p:grpSpPr>
        <p:sp>
          <p:nvSpPr>
            <p:cNvPr id="30" name="TextBox 29"/>
            <p:cNvSpPr txBox="1"/>
            <p:nvPr/>
          </p:nvSpPr>
          <p:spPr>
            <a:xfrm>
              <a:off x="5292930" y="3037406"/>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Alle Teilnehmer am Seminar werden dazu angehalten aktiv am Seminar teilzunehmen. Umso größer die Teilnahme umso schneller kann das Seminar absolviert werden.</a:t>
              </a:r>
            </a:p>
          </p:txBody>
        </p:sp>
        <p:sp>
          <p:nvSpPr>
            <p:cNvPr id="31" name="TextBox 30"/>
            <p:cNvSpPr txBox="1"/>
            <p:nvPr/>
          </p:nvSpPr>
          <p:spPr>
            <a:xfrm>
              <a:off x="5292930" y="2722619"/>
              <a:ext cx="707165"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Teilnahme</a:t>
              </a:r>
            </a:p>
          </p:txBody>
        </p:sp>
        <p:grpSp>
          <p:nvGrpSpPr>
            <p:cNvPr id="61" name="Группа 60"/>
            <p:cNvGrpSpPr/>
            <p:nvPr/>
          </p:nvGrpSpPr>
          <p:grpSpPr>
            <a:xfrm>
              <a:off x="4875191" y="2710375"/>
              <a:ext cx="301318" cy="301317"/>
              <a:chOff x="8115893" y="2750851"/>
              <a:chExt cx="408094" cy="408093"/>
            </a:xfrm>
            <a:solidFill>
              <a:schemeClr val="bg1"/>
            </a:solidFill>
          </p:grpSpPr>
          <p:sp>
            <p:nvSpPr>
              <p:cNvPr id="62" name="Freeform 278"/>
              <p:cNvSpPr>
                <a:spLocks noChangeArrowheads="1"/>
              </p:cNvSpPr>
              <p:nvPr/>
            </p:nvSpPr>
            <p:spPr bwMode="auto">
              <a:xfrm>
                <a:off x="8460559" y="2925577"/>
                <a:ext cx="63428" cy="53854"/>
              </a:xfrm>
              <a:custGeom>
                <a:avLst/>
                <a:gdLst>
                  <a:gd name="T0" fmla="*/ 36 w 232"/>
                  <a:gd name="T1" fmla="*/ 197 h 198"/>
                  <a:gd name="T2" fmla="*/ 36 w 232"/>
                  <a:gd name="T3" fmla="*/ 197 h 198"/>
                  <a:gd name="T4" fmla="*/ 0 w 232"/>
                  <a:gd name="T5" fmla="*/ 161 h 198"/>
                  <a:gd name="T6" fmla="*/ 36 w 232"/>
                  <a:gd name="T7" fmla="*/ 125 h 198"/>
                  <a:gd name="T8" fmla="*/ 160 w 232"/>
                  <a:gd name="T9" fmla="*/ 108 h 198"/>
                  <a:gd name="T10" fmla="*/ 36 w 232"/>
                  <a:gd name="T11" fmla="*/ 72 h 198"/>
                  <a:gd name="T12" fmla="*/ 0 w 232"/>
                  <a:gd name="T13" fmla="*/ 36 h 198"/>
                  <a:gd name="T14" fmla="*/ 36 w 232"/>
                  <a:gd name="T15" fmla="*/ 0 h 198"/>
                  <a:gd name="T16" fmla="*/ 231 w 232"/>
                  <a:gd name="T17" fmla="*/ 108 h 198"/>
                  <a:gd name="T18" fmla="*/ 36 w 232"/>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98">
                    <a:moveTo>
                      <a:pt x="36" y="197"/>
                    </a:moveTo>
                    <a:lnTo>
                      <a:pt x="36" y="197"/>
                    </a:lnTo>
                    <a:cubicBezTo>
                      <a:pt x="17" y="197"/>
                      <a:pt x="0" y="179"/>
                      <a:pt x="0" y="161"/>
                    </a:cubicBezTo>
                    <a:cubicBezTo>
                      <a:pt x="0" y="143"/>
                      <a:pt x="17" y="125"/>
                      <a:pt x="36" y="125"/>
                    </a:cubicBezTo>
                    <a:cubicBezTo>
                      <a:pt x="106" y="125"/>
                      <a:pt x="142" y="108"/>
                      <a:pt x="160" y="108"/>
                    </a:cubicBezTo>
                    <a:cubicBezTo>
                      <a:pt x="142" y="89"/>
                      <a:pt x="106" y="72"/>
                      <a:pt x="36" y="72"/>
                    </a:cubicBezTo>
                    <a:cubicBezTo>
                      <a:pt x="17" y="72"/>
                      <a:pt x="0" y="54"/>
                      <a:pt x="0" y="36"/>
                    </a:cubicBezTo>
                    <a:cubicBezTo>
                      <a:pt x="0" y="18"/>
                      <a:pt x="17" y="0"/>
                      <a:pt x="36" y="0"/>
                    </a:cubicBezTo>
                    <a:cubicBezTo>
                      <a:pt x="125" y="0"/>
                      <a:pt x="231" y="36"/>
                      <a:pt x="231" y="108"/>
                    </a:cubicBezTo>
                    <a:cubicBezTo>
                      <a:pt x="231" y="161"/>
                      <a:pt x="125" y="197"/>
                      <a:pt x="36" y="197"/>
                    </a:cubicBezTo>
                  </a:path>
                </a:pathLst>
              </a:custGeom>
              <a:grpFill/>
              <a:ln>
                <a:noFill/>
              </a:ln>
              <a:effectLst/>
            </p:spPr>
            <p:txBody>
              <a:bodyPr wrap="none" anchor="ctr"/>
              <a:lstStyle/>
              <a:p>
                <a:pPr defTabSz="914377">
                  <a:buClrTx/>
                </a:pPr>
                <a:endParaRPr lang="ru-RU" sz="1800" kern="1200">
                  <a:latin typeface="Calibri" panose="020F0502020204030204"/>
                  <a:ea typeface="+mn-ea"/>
                  <a:cs typeface="+mn-cs"/>
                </a:endParaRPr>
              </a:p>
            </p:txBody>
          </p:sp>
          <p:grpSp>
            <p:nvGrpSpPr>
              <p:cNvPr id="63" name="Группа 62"/>
              <p:cNvGrpSpPr/>
              <p:nvPr/>
            </p:nvGrpSpPr>
            <p:grpSpPr>
              <a:xfrm>
                <a:off x="8115893" y="2750851"/>
                <a:ext cx="359027" cy="408093"/>
                <a:chOff x="8115893" y="2750851"/>
                <a:chExt cx="359027" cy="408093"/>
              </a:xfrm>
              <a:grpFill/>
            </p:grpSpPr>
            <p:sp>
              <p:nvSpPr>
                <p:cNvPr id="64" name="Freeform 272"/>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65" name="Freeform 273"/>
                <p:cNvSpPr>
                  <a:spLocks noChangeArrowheads="1"/>
                </p:cNvSpPr>
                <p:nvPr/>
              </p:nvSpPr>
              <p:spPr bwMode="auto">
                <a:xfrm>
                  <a:off x="8266684" y="3032089"/>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66" name="Freeform 274"/>
                <p:cNvSpPr>
                  <a:spLocks noChangeArrowheads="1"/>
                </p:cNvSpPr>
                <p:nvPr/>
              </p:nvSpPr>
              <p:spPr bwMode="auto">
                <a:xfrm>
                  <a:off x="8208043" y="2843001"/>
                  <a:ext cx="217809" cy="217809"/>
                </a:xfrm>
                <a:custGeom>
                  <a:avLst/>
                  <a:gdLst>
                    <a:gd name="T0" fmla="*/ 393 w 804"/>
                    <a:gd name="T1" fmla="*/ 803 h 804"/>
                    <a:gd name="T2" fmla="*/ 393 w 804"/>
                    <a:gd name="T3" fmla="*/ 803 h 804"/>
                    <a:gd name="T4" fmla="*/ 0 w 804"/>
                    <a:gd name="T5" fmla="*/ 411 h 804"/>
                    <a:gd name="T6" fmla="*/ 393 w 804"/>
                    <a:gd name="T7" fmla="*/ 0 h 804"/>
                    <a:gd name="T8" fmla="*/ 803 w 804"/>
                    <a:gd name="T9" fmla="*/ 411 h 804"/>
                    <a:gd name="T10" fmla="*/ 393 w 804"/>
                    <a:gd name="T11" fmla="*/ 803 h 804"/>
                    <a:gd name="T12" fmla="*/ 393 w 804"/>
                    <a:gd name="T13" fmla="*/ 72 h 804"/>
                    <a:gd name="T14" fmla="*/ 393 w 804"/>
                    <a:gd name="T15" fmla="*/ 72 h 804"/>
                    <a:gd name="T16" fmla="*/ 71 w 804"/>
                    <a:gd name="T17" fmla="*/ 411 h 804"/>
                    <a:gd name="T18" fmla="*/ 393 w 804"/>
                    <a:gd name="T19" fmla="*/ 731 h 804"/>
                    <a:gd name="T20" fmla="*/ 731 w 804"/>
                    <a:gd name="T21" fmla="*/ 411 h 804"/>
                    <a:gd name="T22" fmla="*/ 393 w 804"/>
                    <a:gd name="T23" fmla="*/ 7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4" h="804">
                      <a:moveTo>
                        <a:pt x="393" y="803"/>
                      </a:moveTo>
                      <a:lnTo>
                        <a:pt x="393" y="803"/>
                      </a:lnTo>
                      <a:cubicBezTo>
                        <a:pt x="179" y="803"/>
                        <a:pt x="0" y="625"/>
                        <a:pt x="0" y="411"/>
                      </a:cubicBezTo>
                      <a:cubicBezTo>
                        <a:pt x="0" y="178"/>
                        <a:pt x="179" y="0"/>
                        <a:pt x="393" y="0"/>
                      </a:cubicBezTo>
                      <a:cubicBezTo>
                        <a:pt x="625" y="0"/>
                        <a:pt x="803" y="178"/>
                        <a:pt x="803" y="411"/>
                      </a:cubicBezTo>
                      <a:cubicBezTo>
                        <a:pt x="803" y="625"/>
                        <a:pt x="625" y="803"/>
                        <a:pt x="393" y="803"/>
                      </a:cubicBezTo>
                      <a:close/>
                      <a:moveTo>
                        <a:pt x="393" y="72"/>
                      </a:moveTo>
                      <a:lnTo>
                        <a:pt x="393" y="72"/>
                      </a:lnTo>
                      <a:cubicBezTo>
                        <a:pt x="214" y="72"/>
                        <a:pt x="71" y="232"/>
                        <a:pt x="71" y="411"/>
                      </a:cubicBezTo>
                      <a:cubicBezTo>
                        <a:pt x="71" y="589"/>
                        <a:pt x="214" y="731"/>
                        <a:pt x="393" y="731"/>
                      </a:cubicBezTo>
                      <a:cubicBezTo>
                        <a:pt x="589" y="731"/>
                        <a:pt x="731" y="589"/>
                        <a:pt x="731" y="411"/>
                      </a:cubicBezTo>
                      <a:cubicBezTo>
                        <a:pt x="731" y="232"/>
                        <a:pt x="589" y="72"/>
                        <a:pt x="393" y="72"/>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67" name="Freeform 275"/>
                <p:cNvSpPr>
                  <a:spLocks noChangeArrowheads="1"/>
                </p:cNvSpPr>
                <p:nvPr/>
              </p:nvSpPr>
              <p:spPr bwMode="auto">
                <a:xfrm>
                  <a:off x="8155386" y="2795131"/>
                  <a:ext cx="319534" cy="319533"/>
                </a:xfrm>
                <a:custGeom>
                  <a:avLst/>
                  <a:gdLst>
                    <a:gd name="T0" fmla="*/ 589 w 1178"/>
                    <a:gd name="T1" fmla="*/ 1177 h 1178"/>
                    <a:gd name="T2" fmla="*/ 589 w 1178"/>
                    <a:gd name="T3" fmla="*/ 1177 h 1178"/>
                    <a:gd name="T4" fmla="*/ 0 w 1178"/>
                    <a:gd name="T5" fmla="*/ 589 h 1178"/>
                    <a:gd name="T6" fmla="*/ 589 w 1178"/>
                    <a:gd name="T7" fmla="*/ 0 h 1178"/>
                    <a:gd name="T8" fmla="*/ 1177 w 1178"/>
                    <a:gd name="T9" fmla="*/ 589 h 1178"/>
                    <a:gd name="T10" fmla="*/ 589 w 1178"/>
                    <a:gd name="T11" fmla="*/ 1177 h 1178"/>
                    <a:gd name="T12" fmla="*/ 589 w 1178"/>
                    <a:gd name="T13" fmla="*/ 71 h 1178"/>
                    <a:gd name="T14" fmla="*/ 589 w 1178"/>
                    <a:gd name="T15" fmla="*/ 71 h 1178"/>
                    <a:gd name="T16" fmla="*/ 71 w 1178"/>
                    <a:gd name="T17" fmla="*/ 589 h 1178"/>
                    <a:gd name="T18" fmla="*/ 589 w 1178"/>
                    <a:gd name="T19" fmla="*/ 1106 h 1178"/>
                    <a:gd name="T20" fmla="*/ 1106 w 1178"/>
                    <a:gd name="T21" fmla="*/ 589 h 1178"/>
                    <a:gd name="T22" fmla="*/ 589 w 1178"/>
                    <a:gd name="T23" fmla="*/ 71 h 1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8" h="1178">
                      <a:moveTo>
                        <a:pt x="589" y="1177"/>
                      </a:moveTo>
                      <a:lnTo>
                        <a:pt x="589" y="1177"/>
                      </a:lnTo>
                      <a:cubicBezTo>
                        <a:pt x="267" y="1177"/>
                        <a:pt x="0" y="909"/>
                        <a:pt x="0" y="589"/>
                      </a:cubicBezTo>
                      <a:cubicBezTo>
                        <a:pt x="0" y="267"/>
                        <a:pt x="267" y="0"/>
                        <a:pt x="589" y="0"/>
                      </a:cubicBezTo>
                      <a:cubicBezTo>
                        <a:pt x="927" y="0"/>
                        <a:pt x="1177" y="267"/>
                        <a:pt x="1177" y="589"/>
                      </a:cubicBezTo>
                      <a:cubicBezTo>
                        <a:pt x="1177" y="909"/>
                        <a:pt x="927" y="1177"/>
                        <a:pt x="589" y="1177"/>
                      </a:cubicBezTo>
                      <a:close/>
                      <a:moveTo>
                        <a:pt x="589" y="71"/>
                      </a:moveTo>
                      <a:lnTo>
                        <a:pt x="589" y="71"/>
                      </a:lnTo>
                      <a:cubicBezTo>
                        <a:pt x="303" y="71"/>
                        <a:pt x="71" y="303"/>
                        <a:pt x="71" y="589"/>
                      </a:cubicBezTo>
                      <a:cubicBezTo>
                        <a:pt x="71" y="874"/>
                        <a:pt x="303" y="1106"/>
                        <a:pt x="589" y="1106"/>
                      </a:cubicBezTo>
                      <a:cubicBezTo>
                        <a:pt x="874" y="1106"/>
                        <a:pt x="1106" y="874"/>
                        <a:pt x="1106" y="589"/>
                      </a:cubicBezTo>
                      <a:cubicBezTo>
                        <a:pt x="1106" y="303"/>
                        <a:pt x="874" y="71"/>
                        <a:pt x="589" y="71"/>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68" name="Freeform 276"/>
                <p:cNvSpPr>
                  <a:spLocks noChangeArrowheads="1"/>
                </p:cNvSpPr>
                <p:nvPr/>
              </p:nvSpPr>
              <p:spPr bwMode="auto">
                <a:xfrm>
                  <a:off x="8290619" y="2750851"/>
                  <a:ext cx="53854" cy="58641"/>
                </a:xfrm>
                <a:custGeom>
                  <a:avLst/>
                  <a:gdLst>
                    <a:gd name="T0" fmla="*/ 161 w 198"/>
                    <a:gd name="T1" fmla="*/ 214 h 215"/>
                    <a:gd name="T2" fmla="*/ 161 w 198"/>
                    <a:gd name="T3" fmla="*/ 214 h 215"/>
                    <a:gd name="T4" fmla="*/ 125 w 198"/>
                    <a:gd name="T5" fmla="*/ 179 h 215"/>
                    <a:gd name="T6" fmla="*/ 108 w 198"/>
                    <a:gd name="T7" fmla="*/ 71 h 215"/>
                    <a:gd name="T8" fmla="*/ 72 w 198"/>
                    <a:gd name="T9" fmla="*/ 179 h 215"/>
                    <a:gd name="T10" fmla="*/ 36 w 198"/>
                    <a:gd name="T11" fmla="*/ 214 h 215"/>
                    <a:gd name="T12" fmla="*/ 0 w 198"/>
                    <a:gd name="T13" fmla="*/ 179 h 215"/>
                    <a:gd name="T14" fmla="*/ 108 w 198"/>
                    <a:gd name="T15" fmla="*/ 0 h 215"/>
                    <a:gd name="T16" fmla="*/ 197 w 198"/>
                    <a:gd name="T17" fmla="*/ 179 h 215"/>
                    <a:gd name="T18" fmla="*/ 161 w 198"/>
                    <a:gd name="T19" fmla="*/ 2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15">
                      <a:moveTo>
                        <a:pt x="161" y="214"/>
                      </a:moveTo>
                      <a:lnTo>
                        <a:pt x="161" y="214"/>
                      </a:lnTo>
                      <a:cubicBezTo>
                        <a:pt x="143" y="214"/>
                        <a:pt x="125" y="196"/>
                        <a:pt x="125" y="179"/>
                      </a:cubicBezTo>
                      <a:cubicBezTo>
                        <a:pt x="125" y="125"/>
                        <a:pt x="108" y="89"/>
                        <a:pt x="108" y="71"/>
                      </a:cubicBezTo>
                      <a:cubicBezTo>
                        <a:pt x="90" y="89"/>
                        <a:pt x="72" y="125"/>
                        <a:pt x="72" y="179"/>
                      </a:cubicBezTo>
                      <a:cubicBezTo>
                        <a:pt x="72" y="196"/>
                        <a:pt x="54" y="214"/>
                        <a:pt x="36" y="214"/>
                      </a:cubicBezTo>
                      <a:cubicBezTo>
                        <a:pt x="18" y="214"/>
                        <a:pt x="0" y="196"/>
                        <a:pt x="0" y="179"/>
                      </a:cubicBezTo>
                      <a:cubicBezTo>
                        <a:pt x="0" y="89"/>
                        <a:pt x="36" y="0"/>
                        <a:pt x="108" y="0"/>
                      </a:cubicBezTo>
                      <a:cubicBezTo>
                        <a:pt x="161" y="0"/>
                        <a:pt x="197" y="89"/>
                        <a:pt x="197" y="179"/>
                      </a:cubicBezTo>
                      <a:cubicBezTo>
                        <a:pt x="197" y="196"/>
                        <a:pt x="179" y="214"/>
                        <a:pt x="161" y="214"/>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69" name="Freeform 277"/>
                <p:cNvSpPr>
                  <a:spLocks noChangeArrowheads="1"/>
                </p:cNvSpPr>
                <p:nvPr/>
              </p:nvSpPr>
              <p:spPr bwMode="auto">
                <a:xfrm>
                  <a:off x="8290619" y="3095516"/>
                  <a:ext cx="53854" cy="63428"/>
                </a:xfrm>
                <a:custGeom>
                  <a:avLst/>
                  <a:gdLst>
                    <a:gd name="T0" fmla="*/ 108 w 198"/>
                    <a:gd name="T1" fmla="*/ 232 h 233"/>
                    <a:gd name="T2" fmla="*/ 108 w 198"/>
                    <a:gd name="T3" fmla="*/ 232 h 233"/>
                    <a:gd name="T4" fmla="*/ 0 w 198"/>
                    <a:gd name="T5" fmla="*/ 35 h 233"/>
                    <a:gd name="T6" fmla="*/ 36 w 198"/>
                    <a:gd name="T7" fmla="*/ 0 h 233"/>
                    <a:gd name="T8" fmla="*/ 72 w 198"/>
                    <a:gd name="T9" fmla="*/ 35 h 233"/>
                    <a:gd name="T10" fmla="*/ 108 w 198"/>
                    <a:gd name="T11" fmla="*/ 142 h 233"/>
                    <a:gd name="T12" fmla="*/ 125 w 198"/>
                    <a:gd name="T13" fmla="*/ 35 h 233"/>
                    <a:gd name="T14" fmla="*/ 161 w 198"/>
                    <a:gd name="T15" fmla="*/ 0 h 233"/>
                    <a:gd name="T16" fmla="*/ 197 w 198"/>
                    <a:gd name="T17" fmla="*/ 35 h 233"/>
                    <a:gd name="T18" fmla="*/ 108 w 198"/>
                    <a:gd name="T19" fmla="*/ 23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33">
                      <a:moveTo>
                        <a:pt x="108" y="232"/>
                      </a:moveTo>
                      <a:lnTo>
                        <a:pt x="108" y="232"/>
                      </a:lnTo>
                      <a:cubicBezTo>
                        <a:pt x="36" y="232"/>
                        <a:pt x="0" y="125"/>
                        <a:pt x="0" y="35"/>
                      </a:cubicBezTo>
                      <a:cubicBezTo>
                        <a:pt x="0" y="17"/>
                        <a:pt x="18" y="0"/>
                        <a:pt x="36" y="0"/>
                      </a:cubicBezTo>
                      <a:cubicBezTo>
                        <a:pt x="54" y="0"/>
                        <a:pt x="72" y="17"/>
                        <a:pt x="72" y="35"/>
                      </a:cubicBezTo>
                      <a:cubicBezTo>
                        <a:pt x="72" y="89"/>
                        <a:pt x="90" y="142"/>
                        <a:pt x="108" y="142"/>
                      </a:cubicBezTo>
                      <a:cubicBezTo>
                        <a:pt x="108" y="142"/>
                        <a:pt x="125" y="89"/>
                        <a:pt x="125" y="35"/>
                      </a:cubicBezTo>
                      <a:cubicBezTo>
                        <a:pt x="125" y="17"/>
                        <a:pt x="143" y="0"/>
                        <a:pt x="161" y="0"/>
                      </a:cubicBezTo>
                      <a:cubicBezTo>
                        <a:pt x="179" y="0"/>
                        <a:pt x="197" y="17"/>
                        <a:pt x="197" y="35"/>
                      </a:cubicBezTo>
                      <a:cubicBezTo>
                        <a:pt x="197" y="125"/>
                        <a:pt x="161" y="232"/>
                        <a:pt x="108"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0" name="Freeform 279"/>
                <p:cNvSpPr>
                  <a:spLocks noChangeArrowheads="1"/>
                </p:cNvSpPr>
                <p:nvPr/>
              </p:nvSpPr>
              <p:spPr bwMode="auto">
                <a:xfrm>
                  <a:off x="8115893" y="2925577"/>
                  <a:ext cx="58641" cy="53854"/>
                </a:xfrm>
                <a:custGeom>
                  <a:avLst/>
                  <a:gdLst>
                    <a:gd name="T0" fmla="*/ 179 w 215"/>
                    <a:gd name="T1" fmla="*/ 197 h 198"/>
                    <a:gd name="T2" fmla="*/ 179 w 215"/>
                    <a:gd name="T3" fmla="*/ 197 h 198"/>
                    <a:gd name="T4" fmla="*/ 0 w 215"/>
                    <a:gd name="T5" fmla="*/ 108 h 198"/>
                    <a:gd name="T6" fmla="*/ 179 w 215"/>
                    <a:gd name="T7" fmla="*/ 0 h 198"/>
                    <a:gd name="T8" fmla="*/ 214 w 215"/>
                    <a:gd name="T9" fmla="*/ 36 h 198"/>
                    <a:gd name="T10" fmla="*/ 179 w 215"/>
                    <a:gd name="T11" fmla="*/ 72 h 198"/>
                    <a:gd name="T12" fmla="*/ 71 w 215"/>
                    <a:gd name="T13" fmla="*/ 108 h 198"/>
                    <a:gd name="T14" fmla="*/ 179 w 215"/>
                    <a:gd name="T15" fmla="*/ 125 h 198"/>
                    <a:gd name="T16" fmla="*/ 214 w 215"/>
                    <a:gd name="T17" fmla="*/ 161 h 198"/>
                    <a:gd name="T18" fmla="*/ 179 w 215"/>
                    <a:gd name="T19" fmla="*/ 19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198">
                      <a:moveTo>
                        <a:pt x="179" y="197"/>
                      </a:moveTo>
                      <a:lnTo>
                        <a:pt x="179" y="197"/>
                      </a:lnTo>
                      <a:cubicBezTo>
                        <a:pt x="90" y="197"/>
                        <a:pt x="0" y="161"/>
                        <a:pt x="0" y="108"/>
                      </a:cubicBezTo>
                      <a:cubicBezTo>
                        <a:pt x="0" y="36"/>
                        <a:pt x="90" y="0"/>
                        <a:pt x="179" y="0"/>
                      </a:cubicBezTo>
                      <a:cubicBezTo>
                        <a:pt x="214" y="0"/>
                        <a:pt x="214" y="18"/>
                        <a:pt x="214" y="36"/>
                      </a:cubicBezTo>
                      <a:cubicBezTo>
                        <a:pt x="214" y="54"/>
                        <a:pt x="214" y="72"/>
                        <a:pt x="179" y="72"/>
                      </a:cubicBezTo>
                      <a:cubicBezTo>
                        <a:pt x="125" y="72"/>
                        <a:pt x="90" y="89"/>
                        <a:pt x="71" y="108"/>
                      </a:cubicBezTo>
                      <a:cubicBezTo>
                        <a:pt x="90" y="108"/>
                        <a:pt x="125" y="125"/>
                        <a:pt x="179" y="125"/>
                      </a:cubicBezTo>
                      <a:cubicBezTo>
                        <a:pt x="214" y="125"/>
                        <a:pt x="214" y="143"/>
                        <a:pt x="214" y="161"/>
                      </a:cubicBezTo>
                      <a:cubicBezTo>
                        <a:pt x="214" y="179"/>
                        <a:pt x="214" y="197"/>
                        <a:pt x="179" y="19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1" name="Freeform 280"/>
                <p:cNvSpPr>
                  <a:spLocks noChangeArrowheads="1"/>
                </p:cNvSpPr>
                <p:nvPr/>
              </p:nvSpPr>
              <p:spPr bwMode="auto">
                <a:xfrm>
                  <a:off x="8401917" y="2795131"/>
                  <a:ext cx="73002" cy="73002"/>
                </a:xfrm>
                <a:custGeom>
                  <a:avLst/>
                  <a:gdLst>
                    <a:gd name="T0" fmla="*/ 125 w 268"/>
                    <a:gd name="T1" fmla="*/ 267 h 268"/>
                    <a:gd name="T2" fmla="*/ 125 w 268"/>
                    <a:gd name="T3" fmla="*/ 267 h 268"/>
                    <a:gd name="T4" fmla="*/ 107 w 268"/>
                    <a:gd name="T5" fmla="*/ 250 h 268"/>
                    <a:gd name="T6" fmla="*/ 107 w 268"/>
                    <a:gd name="T7" fmla="*/ 214 h 268"/>
                    <a:gd name="T8" fmla="*/ 160 w 268"/>
                    <a:gd name="T9" fmla="*/ 107 h 268"/>
                    <a:gd name="T10" fmla="*/ 71 w 268"/>
                    <a:gd name="T11" fmla="*/ 178 h 268"/>
                    <a:gd name="T12" fmla="*/ 17 w 268"/>
                    <a:gd name="T13" fmla="*/ 178 h 268"/>
                    <a:gd name="T14" fmla="*/ 17 w 268"/>
                    <a:gd name="T15" fmla="*/ 125 h 268"/>
                    <a:gd name="T16" fmla="*/ 214 w 268"/>
                    <a:gd name="T17" fmla="*/ 53 h 268"/>
                    <a:gd name="T18" fmla="*/ 160 w 268"/>
                    <a:gd name="T19" fmla="*/ 250 h 268"/>
                    <a:gd name="T20" fmla="*/ 125 w 268"/>
                    <a:gd name="T21"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68">
                      <a:moveTo>
                        <a:pt x="125" y="267"/>
                      </a:moveTo>
                      <a:lnTo>
                        <a:pt x="125" y="267"/>
                      </a:lnTo>
                      <a:cubicBezTo>
                        <a:pt x="125" y="267"/>
                        <a:pt x="107" y="267"/>
                        <a:pt x="107" y="250"/>
                      </a:cubicBezTo>
                      <a:cubicBezTo>
                        <a:pt x="89" y="250"/>
                        <a:pt x="89" y="214"/>
                        <a:pt x="107" y="214"/>
                      </a:cubicBezTo>
                      <a:cubicBezTo>
                        <a:pt x="142" y="160"/>
                        <a:pt x="160" y="125"/>
                        <a:pt x="160" y="107"/>
                      </a:cubicBezTo>
                      <a:cubicBezTo>
                        <a:pt x="160" y="107"/>
                        <a:pt x="107" y="125"/>
                        <a:pt x="71" y="178"/>
                      </a:cubicBezTo>
                      <a:cubicBezTo>
                        <a:pt x="53" y="178"/>
                        <a:pt x="36" y="178"/>
                        <a:pt x="17" y="178"/>
                      </a:cubicBezTo>
                      <a:cubicBezTo>
                        <a:pt x="0" y="160"/>
                        <a:pt x="0" y="125"/>
                        <a:pt x="17" y="125"/>
                      </a:cubicBezTo>
                      <a:cubicBezTo>
                        <a:pt x="89" y="53"/>
                        <a:pt x="178" y="0"/>
                        <a:pt x="214" y="53"/>
                      </a:cubicBezTo>
                      <a:cubicBezTo>
                        <a:pt x="267" y="107"/>
                        <a:pt x="214" y="196"/>
                        <a:pt x="160" y="250"/>
                      </a:cubicBezTo>
                      <a:cubicBezTo>
                        <a:pt x="142" y="267"/>
                        <a:pt x="142" y="267"/>
                        <a:pt x="125"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2" name="Freeform 281"/>
                <p:cNvSpPr>
                  <a:spLocks noChangeArrowheads="1"/>
                </p:cNvSpPr>
                <p:nvPr/>
              </p:nvSpPr>
              <p:spPr bwMode="auto">
                <a:xfrm>
                  <a:off x="8164960" y="3036876"/>
                  <a:ext cx="68215" cy="63428"/>
                </a:xfrm>
                <a:custGeom>
                  <a:avLst/>
                  <a:gdLst>
                    <a:gd name="T0" fmla="*/ 89 w 250"/>
                    <a:gd name="T1" fmla="*/ 231 h 232"/>
                    <a:gd name="T2" fmla="*/ 89 w 250"/>
                    <a:gd name="T3" fmla="*/ 231 h 232"/>
                    <a:gd name="T4" fmla="*/ 35 w 250"/>
                    <a:gd name="T5" fmla="*/ 214 h 232"/>
                    <a:gd name="T6" fmla="*/ 35 w 250"/>
                    <a:gd name="T7" fmla="*/ 125 h 232"/>
                    <a:gd name="T8" fmla="*/ 106 w 250"/>
                    <a:gd name="T9" fmla="*/ 17 h 232"/>
                    <a:gd name="T10" fmla="*/ 160 w 250"/>
                    <a:gd name="T11" fmla="*/ 17 h 232"/>
                    <a:gd name="T12" fmla="*/ 160 w 250"/>
                    <a:gd name="T13" fmla="*/ 71 h 232"/>
                    <a:gd name="T14" fmla="*/ 89 w 250"/>
                    <a:gd name="T15" fmla="*/ 160 h 232"/>
                    <a:gd name="T16" fmla="*/ 196 w 250"/>
                    <a:gd name="T17" fmla="*/ 106 h 232"/>
                    <a:gd name="T18" fmla="*/ 231 w 250"/>
                    <a:gd name="T19" fmla="*/ 106 h 232"/>
                    <a:gd name="T20" fmla="*/ 231 w 250"/>
                    <a:gd name="T21" fmla="*/ 160 h 232"/>
                    <a:gd name="T22" fmla="*/ 89 w 250"/>
                    <a:gd name="T23"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32">
                      <a:moveTo>
                        <a:pt x="89" y="231"/>
                      </a:moveTo>
                      <a:lnTo>
                        <a:pt x="89" y="231"/>
                      </a:lnTo>
                      <a:cubicBezTo>
                        <a:pt x="71" y="231"/>
                        <a:pt x="53" y="231"/>
                        <a:pt x="35" y="214"/>
                      </a:cubicBezTo>
                      <a:cubicBezTo>
                        <a:pt x="17" y="214"/>
                        <a:pt x="0" y="178"/>
                        <a:pt x="35" y="125"/>
                      </a:cubicBezTo>
                      <a:cubicBezTo>
                        <a:pt x="35" y="89"/>
                        <a:pt x="71" y="53"/>
                        <a:pt x="106" y="17"/>
                      </a:cubicBezTo>
                      <a:cubicBezTo>
                        <a:pt x="106" y="0"/>
                        <a:pt x="142" y="0"/>
                        <a:pt x="160" y="17"/>
                      </a:cubicBezTo>
                      <a:cubicBezTo>
                        <a:pt x="160" y="35"/>
                        <a:pt x="160" y="53"/>
                        <a:pt x="160" y="71"/>
                      </a:cubicBezTo>
                      <a:cubicBezTo>
                        <a:pt x="106" y="106"/>
                        <a:pt x="89" y="142"/>
                        <a:pt x="89" y="160"/>
                      </a:cubicBezTo>
                      <a:cubicBezTo>
                        <a:pt x="106" y="160"/>
                        <a:pt x="142" y="142"/>
                        <a:pt x="196" y="106"/>
                      </a:cubicBezTo>
                      <a:cubicBezTo>
                        <a:pt x="196" y="89"/>
                        <a:pt x="231" y="89"/>
                        <a:pt x="231" y="106"/>
                      </a:cubicBezTo>
                      <a:cubicBezTo>
                        <a:pt x="249" y="125"/>
                        <a:pt x="249" y="142"/>
                        <a:pt x="231" y="160"/>
                      </a:cubicBezTo>
                      <a:cubicBezTo>
                        <a:pt x="196" y="196"/>
                        <a:pt x="124" y="231"/>
                        <a:pt x="89"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3" name="Freeform 282"/>
                <p:cNvSpPr>
                  <a:spLocks noChangeArrowheads="1"/>
                </p:cNvSpPr>
                <p:nvPr/>
              </p:nvSpPr>
              <p:spPr bwMode="auto">
                <a:xfrm>
                  <a:off x="8164960" y="2795131"/>
                  <a:ext cx="68215" cy="73002"/>
                </a:xfrm>
                <a:custGeom>
                  <a:avLst/>
                  <a:gdLst>
                    <a:gd name="T0" fmla="*/ 124 w 250"/>
                    <a:gd name="T1" fmla="*/ 267 h 268"/>
                    <a:gd name="T2" fmla="*/ 124 w 250"/>
                    <a:gd name="T3" fmla="*/ 267 h 268"/>
                    <a:gd name="T4" fmla="*/ 106 w 250"/>
                    <a:gd name="T5" fmla="*/ 250 h 268"/>
                    <a:gd name="T6" fmla="*/ 35 w 250"/>
                    <a:gd name="T7" fmla="*/ 160 h 268"/>
                    <a:gd name="T8" fmla="*/ 35 w 250"/>
                    <a:gd name="T9" fmla="*/ 53 h 268"/>
                    <a:gd name="T10" fmla="*/ 231 w 250"/>
                    <a:gd name="T11" fmla="*/ 125 h 268"/>
                    <a:gd name="T12" fmla="*/ 231 w 250"/>
                    <a:gd name="T13" fmla="*/ 178 h 268"/>
                    <a:gd name="T14" fmla="*/ 196 w 250"/>
                    <a:gd name="T15" fmla="*/ 178 h 268"/>
                    <a:gd name="T16" fmla="*/ 89 w 250"/>
                    <a:gd name="T17" fmla="*/ 107 h 268"/>
                    <a:gd name="T18" fmla="*/ 160 w 250"/>
                    <a:gd name="T19" fmla="*/ 214 h 268"/>
                    <a:gd name="T20" fmla="*/ 160 w 250"/>
                    <a:gd name="T21" fmla="*/ 250 h 268"/>
                    <a:gd name="T22" fmla="*/ 124 w 250"/>
                    <a:gd name="T23"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0" h="268">
                      <a:moveTo>
                        <a:pt x="124" y="267"/>
                      </a:moveTo>
                      <a:lnTo>
                        <a:pt x="124" y="267"/>
                      </a:lnTo>
                      <a:cubicBezTo>
                        <a:pt x="124" y="267"/>
                        <a:pt x="106" y="267"/>
                        <a:pt x="106" y="250"/>
                      </a:cubicBezTo>
                      <a:cubicBezTo>
                        <a:pt x="71" y="232"/>
                        <a:pt x="35" y="196"/>
                        <a:pt x="35" y="160"/>
                      </a:cubicBezTo>
                      <a:cubicBezTo>
                        <a:pt x="0" y="89"/>
                        <a:pt x="17" y="71"/>
                        <a:pt x="35" y="53"/>
                      </a:cubicBezTo>
                      <a:cubicBezTo>
                        <a:pt x="89" y="0"/>
                        <a:pt x="178" y="53"/>
                        <a:pt x="231" y="125"/>
                      </a:cubicBezTo>
                      <a:cubicBezTo>
                        <a:pt x="249" y="125"/>
                        <a:pt x="249" y="160"/>
                        <a:pt x="231" y="178"/>
                      </a:cubicBezTo>
                      <a:lnTo>
                        <a:pt x="196" y="178"/>
                      </a:lnTo>
                      <a:cubicBezTo>
                        <a:pt x="142" y="125"/>
                        <a:pt x="106" y="107"/>
                        <a:pt x="89" y="107"/>
                      </a:cubicBezTo>
                      <a:cubicBezTo>
                        <a:pt x="89" y="125"/>
                        <a:pt x="106" y="160"/>
                        <a:pt x="160" y="214"/>
                      </a:cubicBezTo>
                      <a:lnTo>
                        <a:pt x="160" y="250"/>
                      </a:lnTo>
                      <a:cubicBezTo>
                        <a:pt x="142" y="267"/>
                        <a:pt x="142" y="267"/>
                        <a:pt x="124" y="26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4" name="Freeform 283"/>
                <p:cNvSpPr>
                  <a:spLocks noChangeArrowheads="1"/>
                </p:cNvSpPr>
                <p:nvPr/>
              </p:nvSpPr>
              <p:spPr bwMode="auto">
                <a:xfrm>
                  <a:off x="8401917" y="3036876"/>
                  <a:ext cx="73002" cy="63428"/>
                </a:xfrm>
                <a:custGeom>
                  <a:avLst/>
                  <a:gdLst>
                    <a:gd name="T0" fmla="*/ 178 w 268"/>
                    <a:gd name="T1" fmla="*/ 231 h 232"/>
                    <a:gd name="T2" fmla="*/ 178 w 268"/>
                    <a:gd name="T3" fmla="*/ 231 h 232"/>
                    <a:gd name="T4" fmla="*/ 17 w 268"/>
                    <a:gd name="T5" fmla="*/ 160 h 232"/>
                    <a:gd name="T6" fmla="*/ 17 w 268"/>
                    <a:gd name="T7" fmla="*/ 106 h 232"/>
                    <a:gd name="T8" fmla="*/ 71 w 268"/>
                    <a:gd name="T9" fmla="*/ 106 h 232"/>
                    <a:gd name="T10" fmla="*/ 160 w 268"/>
                    <a:gd name="T11" fmla="*/ 160 h 232"/>
                    <a:gd name="T12" fmla="*/ 107 w 268"/>
                    <a:gd name="T13" fmla="*/ 71 h 232"/>
                    <a:gd name="T14" fmla="*/ 107 w 268"/>
                    <a:gd name="T15" fmla="*/ 17 h 232"/>
                    <a:gd name="T16" fmla="*/ 160 w 268"/>
                    <a:gd name="T17" fmla="*/ 17 h 232"/>
                    <a:gd name="T18" fmla="*/ 214 w 268"/>
                    <a:gd name="T19" fmla="*/ 214 h 232"/>
                    <a:gd name="T20" fmla="*/ 178 w 268"/>
                    <a:gd name="T21" fmla="*/ 23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 h="232">
                      <a:moveTo>
                        <a:pt x="178" y="231"/>
                      </a:moveTo>
                      <a:lnTo>
                        <a:pt x="178" y="231"/>
                      </a:lnTo>
                      <a:cubicBezTo>
                        <a:pt x="125" y="231"/>
                        <a:pt x="71" y="196"/>
                        <a:pt x="17" y="160"/>
                      </a:cubicBezTo>
                      <a:cubicBezTo>
                        <a:pt x="0" y="142"/>
                        <a:pt x="0" y="125"/>
                        <a:pt x="17" y="106"/>
                      </a:cubicBezTo>
                      <a:cubicBezTo>
                        <a:pt x="36" y="89"/>
                        <a:pt x="53" y="89"/>
                        <a:pt x="71" y="106"/>
                      </a:cubicBezTo>
                      <a:cubicBezTo>
                        <a:pt x="107" y="142"/>
                        <a:pt x="160" y="160"/>
                        <a:pt x="160" y="160"/>
                      </a:cubicBezTo>
                      <a:cubicBezTo>
                        <a:pt x="160" y="142"/>
                        <a:pt x="142" y="106"/>
                        <a:pt x="107" y="71"/>
                      </a:cubicBezTo>
                      <a:cubicBezTo>
                        <a:pt x="89" y="53"/>
                        <a:pt x="89" y="35"/>
                        <a:pt x="107" y="17"/>
                      </a:cubicBezTo>
                      <a:cubicBezTo>
                        <a:pt x="125" y="0"/>
                        <a:pt x="142" y="0"/>
                        <a:pt x="160" y="17"/>
                      </a:cubicBezTo>
                      <a:cubicBezTo>
                        <a:pt x="214" y="89"/>
                        <a:pt x="267" y="178"/>
                        <a:pt x="214" y="214"/>
                      </a:cubicBezTo>
                      <a:cubicBezTo>
                        <a:pt x="214" y="231"/>
                        <a:pt x="196" y="231"/>
                        <a:pt x="178" y="23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5" name="Freeform 284"/>
                <p:cNvSpPr>
                  <a:spLocks noChangeArrowheads="1"/>
                </p:cNvSpPr>
                <p:nvPr/>
              </p:nvSpPr>
              <p:spPr bwMode="auto">
                <a:xfrm>
                  <a:off x="8247536" y="3022515"/>
                  <a:ext cx="1196" cy="1196"/>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w="255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6" name="Freeform 285"/>
                <p:cNvSpPr>
                  <a:spLocks noChangeArrowheads="1"/>
                </p:cNvSpPr>
                <p:nvPr/>
              </p:nvSpPr>
              <p:spPr bwMode="auto">
                <a:xfrm>
                  <a:off x="8392343" y="2857362"/>
                  <a:ext cx="58641" cy="53854"/>
                </a:xfrm>
                <a:custGeom>
                  <a:avLst/>
                  <a:gdLst>
                    <a:gd name="T0" fmla="*/ 36 w 215"/>
                    <a:gd name="T1" fmla="*/ 196 h 197"/>
                    <a:gd name="T2" fmla="*/ 36 w 215"/>
                    <a:gd name="T3" fmla="*/ 196 h 197"/>
                    <a:gd name="T4" fmla="*/ 0 w 215"/>
                    <a:gd name="T5" fmla="*/ 178 h 197"/>
                    <a:gd name="T6" fmla="*/ 18 w 215"/>
                    <a:gd name="T7" fmla="*/ 124 h 197"/>
                    <a:gd name="T8" fmla="*/ 161 w 215"/>
                    <a:gd name="T9" fmla="*/ 18 h 197"/>
                    <a:gd name="T10" fmla="*/ 214 w 215"/>
                    <a:gd name="T11" fmla="*/ 18 h 197"/>
                    <a:gd name="T12" fmla="*/ 196 w 215"/>
                    <a:gd name="T13" fmla="*/ 71 h 197"/>
                    <a:gd name="T14" fmla="*/ 53 w 215"/>
                    <a:gd name="T15" fmla="*/ 178 h 197"/>
                    <a:gd name="T16" fmla="*/ 36 w 215"/>
                    <a:gd name="T17" fmla="*/ 1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97">
                      <a:moveTo>
                        <a:pt x="36" y="196"/>
                      </a:moveTo>
                      <a:lnTo>
                        <a:pt x="36" y="196"/>
                      </a:lnTo>
                      <a:cubicBezTo>
                        <a:pt x="18" y="196"/>
                        <a:pt x="18" y="178"/>
                        <a:pt x="0" y="178"/>
                      </a:cubicBezTo>
                      <a:cubicBezTo>
                        <a:pt x="0" y="160"/>
                        <a:pt x="0" y="143"/>
                        <a:pt x="18" y="124"/>
                      </a:cubicBezTo>
                      <a:cubicBezTo>
                        <a:pt x="161" y="18"/>
                        <a:pt x="161" y="18"/>
                        <a:pt x="161" y="18"/>
                      </a:cubicBezTo>
                      <a:cubicBezTo>
                        <a:pt x="178" y="0"/>
                        <a:pt x="196" y="0"/>
                        <a:pt x="214" y="18"/>
                      </a:cubicBezTo>
                      <a:cubicBezTo>
                        <a:pt x="214" y="35"/>
                        <a:pt x="214" y="53"/>
                        <a:pt x="196" y="71"/>
                      </a:cubicBezTo>
                      <a:cubicBezTo>
                        <a:pt x="53" y="178"/>
                        <a:pt x="53" y="178"/>
                        <a:pt x="53" y="178"/>
                      </a:cubicBezTo>
                      <a:cubicBezTo>
                        <a:pt x="53" y="196"/>
                        <a:pt x="36" y="196"/>
                        <a:pt x="36" y="196"/>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7" name="Freeform 286"/>
                <p:cNvSpPr>
                  <a:spLocks noChangeArrowheads="1"/>
                </p:cNvSpPr>
                <p:nvPr/>
              </p:nvSpPr>
              <p:spPr bwMode="auto">
                <a:xfrm>
                  <a:off x="8174534" y="2866936"/>
                  <a:ext cx="68215" cy="49067"/>
                </a:xfrm>
                <a:custGeom>
                  <a:avLst/>
                  <a:gdLst>
                    <a:gd name="T0" fmla="*/ 196 w 251"/>
                    <a:gd name="T1" fmla="*/ 179 h 180"/>
                    <a:gd name="T2" fmla="*/ 196 w 251"/>
                    <a:gd name="T3" fmla="*/ 179 h 180"/>
                    <a:gd name="T4" fmla="*/ 179 w 251"/>
                    <a:gd name="T5" fmla="*/ 179 h 180"/>
                    <a:gd name="T6" fmla="*/ 36 w 251"/>
                    <a:gd name="T7" fmla="*/ 72 h 180"/>
                    <a:gd name="T8" fmla="*/ 18 w 251"/>
                    <a:gd name="T9" fmla="*/ 18 h 180"/>
                    <a:gd name="T10" fmla="*/ 71 w 251"/>
                    <a:gd name="T11" fmla="*/ 0 h 180"/>
                    <a:gd name="T12" fmla="*/ 214 w 251"/>
                    <a:gd name="T13" fmla="*/ 108 h 180"/>
                    <a:gd name="T14" fmla="*/ 232 w 251"/>
                    <a:gd name="T15" fmla="*/ 161 h 180"/>
                    <a:gd name="T16" fmla="*/ 196 w 251"/>
                    <a:gd name="T17" fmla="*/ 17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80">
                      <a:moveTo>
                        <a:pt x="196" y="179"/>
                      </a:moveTo>
                      <a:lnTo>
                        <a:pt x="196" y="179"/>
                      </a:lnTo>
                      <a:cubicBezTo>
                        <a:pt x="196" y="179"/>
                        <a:pt x="196" y="179"/>
                        <a:pt x="179" y="179"/>
                      </a:cubicBezTo>
                      <a:cubicBezTo>
                        <a:pt x="36" y="72"/>
                        <a:pt x="36" y="72"/>
                        <a:pt x="36" y="72"/>
                      </a:cubicBezTo>
                      <a:cubicBezTo>
                        <a:pt x="18" y="54"/>
                        <a:pt x="0" y="36"/>
                        <a:pt x="18" y="18"/>
                      </a:cubicBezTo>
                      <a:cubicBezTo>
                        <a:pt x="36" y="0"/>
                        <a:pt x="54" y="0"/>
                        <a:pt x="71" y="0"/>
                      </a:cubicBezTo>
                      <a:cubicBezTo>
                        <a:pt x="214" y="108"/>
                        <a:pt x="214" y="108"/>
                        <a:pt x="214" y="108"/>
                      </a:cubicBezTo>
                      <a:cubicBezTo>
                        <a:pt x="232" y="125"/>
                        <a:pt x="250" y="143"/>
                        <a:pt x="232" y="161"/>
                      </a:cubicBezTo>
                      <a:cubicBezTo>
                        <a:pt x="232" y="179"/>
                        <a:pt x="214" y="179"/>
                        <a:pt x="196" y="179"/>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8" name="Freeform 287"/>
                <p:cNvSpPr>
                  <a:spLocks noChangeArrowheads="1"/>
                </p:cNvSpPr>
                <p:nvPr/>
              </p:nvSpPr>
              <p:spPr bwMode="auto">
                <a:xfrm>
                  <a:off x="8309768" y="3046450"/>
                  <a:ext cx="19148" cy="63428"/>
                </a:xfrm>
                <a:custGeom>
                  <a:avLst/>
                  <a:gdLst>
                    <a:gd name="T0" fmla="*/ 36 w 72"/>
                    <a:gd name="T1" fmla="*/ 232 h 233"/>
                    <a:gd name="T2" fmla="*/ 36 w 72"/>
                    <a:gd name="T3" fmla="*/ 232 h 233"/>
                    <a:gd name="T4" fmla="*/ 0 w 72"/>
                    <a:gd name="T5" fmla="*/ 196 h 233"/>
                    <a:gd name="T6" fmla="*/ 0 w 72"/>
                    <a:gd name="T7" fmla="*/ 36 h 233"/>
                    <a:gd name="T8" fmla="*/ 36 w 72"/>
                    <a:gd name="T9" fmla="*/ 0 h 233"/>
                    <a:gd name="T10" fmla="*/ 71 w 72"/>
                    <a:gd name="T11" fmla="*/ 36 h 233"/>
                    <a:gd name="T12" fmla="*/ 71 w 72"/>
                    <a:gd name="T13" fmla="*/ 196 h 233"/>
                    <a:gd name="T14" fmla="*/ 36 w 72"/>
                    <a:gd name="T15" fmla="*/ 232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233">
                      <a:moveTo>
                        <a:pt x="36" y="232"/>
                      </a:moveTo>
                      <a:lnTo>
                        <a:pt x="36" y="232"/>
                      </a:lnTo>
                      <a:cubicBezTo>
                        <a:pt x="18" y="232"/>
                        <a:pt x="0" y="214"/>
                        <a:pt x="0" y="196"/>
                      </a:cubicBezTo>
                      <a:cubicBezTo>
                        <a:pt x="0" y="36"/>
                        <a:pt x="0" y="36"/>
                        <a:pt x="0" y="36"/>
                      </a:cubicBezTo>
                      <a:cubicBezTo>
                        <a:pt x="0" y="18"/>
                        <a:pt x="18" y="0"/>
                        <a:pt x="36" y="0"/>
                      </a:cubicBezTo>
                      <a:cubicBezTo>
                        <a:pt x="53" y="0"/>
                        <a:pt x="71" y="18"/>
                        <a:pt x="71" y="36"/>
                      </a:cubicBezTo>
                      <a:cubicBezTo>
                        <a:pt x="71" y="196"/>
                        <a:pt x="71" y="196"/>
                        <a:pt x="71" y="196"/>
                      </a:cubicBezTo>
                      <a:cubicBezTo>
                        <a:pt x="71" y="214"/>
                        <a:pt x="53" y="232"/>
                        <a:pt x="36" y="23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grpSp>
        <p:nvGrpSpPr>
          <p:cNvPr id="48" name="Группа 47"/>
          <p:cNvGrpSpPr/>
          <p:nvPr/>
        </p:nvGrpSpPr>
        <p:grpSpPr>
          <a:xfrm>
            <a:off x="11319310" y="359343"/>
            <a:ext cx="603183" cy="603183"/>
            <a:chOff x="8489482" y="269507"/>
            <a:chExt cx="452387" cy="452387"/>
          </a:xfrm>
        </p:grpSpPr>
        <p:sp>
          <p:nvSpPr>
            <p:cNvPr id="49" name="Овал 4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50" name="TextBox 49"/>
            <p:cNvSpPr txBox="1"/>
            <p:nvPr/>
          </p:nvSpPr>
          <p:spPr>
            <a:xfrm>
              <a:off x="8615768" y="362013"/>
              <a:ext cx="199815"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8</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6104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C49FF2B3-898E-2992-E2A2-A9B9F275F685}"/>
              </a:ext>
            </a:extLst>
          </p:cNvPr>
          <p:cNvPicPr>
            <a:picLocks noGrp="1" noChangeAspect="1"/>
          </p:cNvPicPr>
          <p:nvPr>
            <p:ph type="pic" sz="quarter" idx="10"/>
          </p:nvPr>
        </p:nvPicPr>
        <p:blipFill rotWithShape="1">
          <a:blip r:embed="rId2"/>
          <a:srcRect l="24581" r="24581"/>
          <a:stretch/>
        </p:blipFill>
        <p:spPr/>
      </p:pic>
      <p:sp>
        <p:nvSpPr>
          <p:cNvPr id="6" name="TextBox 5"/>
          <p:cNvSpPr txBox="1"/>
          <p:nvPr/>
        </p:nvSpPr>
        <p:spPr>
          <a:xfrm>
            <a:off x="623392" y="2600661"/>
            <a:ext cx="3013967" cy="584775"/>
          </a:xfrm>
          <a:prstGeom prst="rect">
            <a:avLst/>
          </a:prstGeom>
          <a:noFill/>
        </p:spPr>
        <p:txBody>
          <a:bodyPr wrap="none" rtlCol="0">
            <a:spAutoFit/>
          </a:bodyPr>
          <a:lstStyle/>
          <a:p>
            <a:pPr defTabSz="914377">
              <a:buClrTx/>
            </a:pPr>
            <a:r>
              <a:rPr lang="de-DE" sz="3200" kern="1200" dirty="0">
                <a:latin typeface="Bebas Neue" charset="0"/>
                <a:ea typeface="Bebas Neue" charset="0"/>
                <a:cs typeface="Bebas Neue" charset="0"/>
              </a:rPr>
              <a:t>Es geht auch Einfach</a:t>
            </a:r>
          </a:p>
        </p:txBody>
      </p:sp>
      <p:sp>
        <p:nvSpPr>
          <p:cNvPr id="7" name="TextBox 6"/>
          <p:cNvSpPr txBox="1"/>
          <p:nvPr/>
        </p:nvSpPr>
        <p:spPr>
          <a:xfrm>
            <a:off x="611512" y="3788638"/>
            <a:ext cx="4416489" cy="500202"/>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Klont das folgende Repository </a:t>
            </a:r>
            <a:r>
              <a:rPr lang="de-DE" sz="933" kern="1200" dirty="0">
                <a:solidFill>
                  <a:srgbClr val="FFFFFF">
                    <a:lumMod val="50000"/>
                  </a:srgbClr>
                </a:solidFill>
                <a:latin typeface="Open Sans" charset="0"/>
                <a:ea typeface="Open Sans" charset="0"/>
                <a:cs typeface="Open Sans" charset="0"/>
                <a:hlinkClick r:id="rId3"/>
              </a:rPr>
              <a:t>gitlab.com/bencoepp1/</a:t>
            </a:r>
            <a:r>
              <a:rPr lang="de-DE" sz="933" kern="1200" dirty="0" err="1">
                <a:solidFill>
                  <a:srgbClr val="FFFFFF">
                    <a:lumMod val="50000"/>
                  </a:srgbClr>
                </a:solidFill>
                <a:latin typeface="Open Sans" charset="0"/>
                <a:ea typeface="Open Sans" charset="0"/>
                <a:cs typeface="Open Sans" charset="0"/>
                <a:hlinkClick r:id="rId3"/>
              </a:rPr>
              <a:t>flutter_docker_test.git</a:t>
            </a:r>
            <a:r>
              <a:rPr lang="de-DE" sz="933" kern="1200" dirty="0">
                <a:solidFill>
                  <a:srgbClr val="FFFFFF">
                    <a:lumMod val="50000"/>
                  </a:srgbClr>
                </a:solidFill>
                <a:latin typeface="Open Sans" charset="0"/>
                <a:ea typeface="Open Sans" charset="0"/>
                <a:cs typeface="Open Sans" charset="0"/>
              </a:rPr>
              <a:t> dies beinhaltet alles was benötigt wird.</a:t>
            </a:r>
          </a:p>
        </p:txBody>
      </p:sp>
      <p:sp>
        <p:nvSpPr>
          <p:cNvPr id="8" name="TextBox 7"/>
          <p:cNvSpPr txBox="1"/>
          <p:nvPr/>
        </p:nvSpPr>
        <p:spPr>
          <a:xfrm>
            <a:off x="639914" y="3140969"/>
            <a:ext cx="2006668" cy="367280"/>
          </a:xfrm>
          <a:prstGeom prst="rect">
            <a:avLst/>
          </a:prstGeom>
          <a:noFill/>
        </p:spPr>
        <p:txBody>
          <a:bodyPr wrap="square" rtlCol="0">
            <a:spAutoFit/>
          </a:bodyPr>
          <a:lstStyle/>
          <a:p>
            <a:pPr defTabSz="914377">
              <a:lnSpc>
                <a:spcPct val="150000"/>
              </a:lnSpc>
              <a:buClrTx/>
            </a:pPr>
            <a:r>
              <a:rPr lang="de-DE" sz="1333" kern="1200" dirty="0" err="1">
                <a:solidFill>
                  <a:srgbClr val="FFFFFF">
                    <a:lumMod val="50000"/>
                  </a:srgbClr>
                </a:solidFill>
                <a:latin typeface="Open Sans" charset="0"/>
                <a:ea typeface="Open Sans" charset="0"/>
                <a:cs typeface="Open Sans" charset="0"/>
              </a:rPr>
              <a:t>Git</a:t>
            </a:r>
            <a:r>
              <a:rPr lang="de-DE" sz="1333" kern="1200" dirty="0">
                <a:solidFill>
                  <a:srgbClr val="FFFFFF">
                    <a:lumMod val="50000"/>
                  </a:srgbClr>
                </a:solidFill>
                <a:latin typeface="Open Sans" charset="0"/>
                <a:ea typeface="Open Sans" charset="0"/>
                <a:cs typeface="Open Sans" charset="0"/>
              </a:rPr>
              <a:t> Repository klonen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80</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75716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503003"/>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81</a:t>
              </a:r>
            </a:p>
          </p:txBody>
        </p:sp>
      </p:grpSp>
      <p:graphicFrame>
        <p:nvGraphicFramePr>
          <p:cNvPr id="5" name="Tabelle 4">
            <a:extLst>
              <a:ext uri="{FF2B5EF4-FFF2-40B4-BE49-F238E27FC236}">
                <a16:creationId xmlns:a16="http://schemas.microsoft.com/office/drawing/2014/main" id="{A9D25FF6-0A2F-87B3-0B7B-35FE6BFD9E2C}"/>
              </a:ext>
            </a:extLst>
          </p:cNvPr>
          <p:cNvGraphicFramePr>
            <a:graphicFrameLocks noGrp="1"/>
          </p:cNvGraphicFramePr>
          <p:nvPr>
            <p:extLst>
              <p:ext uri="{D42A27DB-BD31-4B8C-83A1-F6EECF244321}">
                <p14:modId xmlns:p14="http://schemas.microsoft.com/office/powerpoint/2010/main" val="3436980701"/>
              </p:ext>
            </p:extLst>
          </p:nvPr>
        </p:nvGraphicFramePr>
        <p:xfrm>
          <a:off x="2485813" y="887307"/>
          <a:ext cx="7294879" cy="4558453"/>
        </p:xfrm>
        <a:graphic>
          <a:graphicData uri="http://schemas.openxmlformats.org/drawingml/2006/table">
            <a:tbl>
              <a:tblPr/>
              <a:tblGrid>
                <a:gridCol w="7294879">
                  <a:extLst>
                    <a:ext uri="{9D8B030D-6E8A-4147-A177-3AD203B41FA5}">
                      <a16:colId xmlns:a16="http://schemas.microsoft.com/office/drawing/2014/main" val="750264296"/>
                    </a:ext>
                  </a:extLst>
                </a:gridCol>
              </a:tblGrid>
              <a:tr h="4558453">
                <a:tc>
                  <a:txBody>
                    <a:bodyPr/>
                    <a:lstStyle/>
                    <a:p>
                      <a:pPr fontAlgn="t"/>
                      <a:r>
                        <a:rPr lang="en-GB" sz="1500" dirty="0">
                          <a:solidFill>
                            <a:schemeClr val="bg1"/>
                          </a:solidFill>
                          <a:effectLst/>
                          <a:latin typeface="Arial" panose="020B0604020202020204" pitchFamily="34" charset="0"/>
                          <a:cs typeface="Arial" panose="020B0604020202020204" pitchFamily="34" charset="0"/>
                        </a:rPr>
                        <a:t>FROM </a:t>
                      </a:r>
                      <a:r>
                        <a:rPr lang="en-GB" sz="1500" dirty="0" err="1">
                          <a:solidFill>
                            <a:schemeClr val="bg1"/>
                          </a:solidFill>
                          <a:effectLst/>
                          <a:latin typeface="Arial" panose="020B0604020202020204" pitchFamily="34" charset="0"/>
                          <a:cs typeface="Arial" panose="020B0604020202020204" pitchFamily="34" charset="0"/>
                        </a:rPr>
                        <a:t>debian:latest</a:t>
                      </a:r>
                      <a:r>
                        <a:rPr lang="en-GB" sz="1500" dirty="0">
                          <a:solidFill>
                            <a:schemeClr val="bg1"/>
                          </a:solidFill>
                          <a:effectLst/>
                          <a:latin typeface="Arial" panose="020B0604020202020204" pitchFamily="34" charset="0"/>
                          <a:cs typeface="Arial" panose="020B0604020202020204" pitchFamily="34" charset="0"/>
                        </a:rPr>
                        <a:t> AS build-env</a:t>
                      </a:r>
                    </a:p>
                    <a:p>
                      <a:pPr fontAlgn="t"/>
                      <a:r>
                        <a:rPr lang="en-GB" sz="1500" dirty="0">
                          <a:solidFill>
                            <a:schemeClr val="bg1"/>
                          </a:solidFill>
                          <a:effectLst/>
                          <a:latin typeface="Arial" panose="020B0604020202020204" pitchFamily="34" charset="0"/>
                          <a:cs typeface="Arial" panose="020B0604020202020204" pitchFamily="34" charset="0"/>
                        </a:rPr>
                        <a:t>RUN apt-get update </a:t>
                      </a:r>
                    </a:p>
                    <a:p>
                      <a:pPr fontAlgn="t"/>
                      <a:r>
                        <a:rPr lang="en-GB" sz="1500" dirty="0">
                          <a:solidFill>
                            <a:schemeClr val="bg1"/>
                          </a:solidFill>
                          <a:effectLst/>
                          <a:latin typeface="Arial" panose="020B0604020202020204" pitchFamily="34" charset="0"/>
                          <a:cs typeface="Arial" panose="020B0604020202020204" pitchFamily="34" charset="0"/>
                        </a:rPr>
                        <a:t>RUN apt-get install -y curl git </a:t>
                      </a:r>
                      <a:r>
                        <a:rPr lang="en-GB" sz="1500" dirty="0" err="1">
                          <a:solidFill>
                            <a:schemeClr val="bg1"/>
                          </a:solidFill>
                          <a:effectLst/>
                          <a:latin typeface="Arial" panose="020B0604020202020204" pitchFamily="34" charset="0"/>
                          <a:cs typeface="Arial" panose="020B0604020202020204" pitchFamily="34" charset="0"/>
                        </a:rPr>
                        <a:t>wget</a:t>
                      </a:r>
                      <a:r>
                        <a:rPr lang="en-GB" sz="1500" dirty="0">
                          <a:solidFill>
                            <a:schemeClr val="bg1"/>
                          </a:solidFill>
                          <a:effectLst/>
                          <a:latin typeface="Arial" panose="020B0604020202020204" pitchFamily="34" charset="0"/>
                          <a:cs typeface="Arial" panose="020B0604020202020204" pitchFamily="34" charset="0"/>
                        </a:rPr>
                        <a:t> unzip libgconf-2-4 </a:t>
                      </a:r>
                      <a:r>
                        <a:rPr lang="en-GB" sz="1500" dirty="0" err="1">
                          <a:solidFill>
                            <a:schemeClr val="bg1"/>
                          </a:solidFill>
                          <a:effectLst/>
                          <a:latin typeface="Arial" panose="020B0604020202020204" pitchFamily="34" charset="0"/>
                          <a:cs typeface="Arial" panose="020B0604020202020204" pitchFamily="34" charset="0"/>
                        </a:rPr>
                        <a:t>gdb</a:t>
                      </a:r>
                      <a:r>
                        <a:rPr lang="en-GB" sz="1500" dirty="0">
                          <a:solidFill>
                            <a:schemeClr val="bg1"/>
                          </a:solidFill>
                          <a:effectLst/>
                          <a:latin typeface="Arial" panose="020B0604020202020204" pitchFamily="34" charset="0"/>
                          <a:cs typeface="Arial" panose="020B0604020202020204" pitchFamily="34" charset="0"/>
                        </a:rPr>
                        <a:t> </a:t>
                      </a:r>
                      <a:r>
                        <a:rPr lang="en-GB" sz="1500" dirty="0" err="1">
                          <a:solidFill>
                            <a:schemeClr val="bg1"/>
                          </a:solidFill>
                          <a:effectLst/>
                          <a:latin typeface="Arial" panose="020B0604020202020204" pitchFamily="34" charset="0"/>
                          <a:cs typeface="Arial" panose="020B0604020202020204" pitchFamily="34" charset="0"/>
                        </a:rPr>
                        <a:t>libstdc</a:t>
                      </a:r>
                      <a:r>
                        <a:rPr lang="en-GB" sz="1500" dirty="0">
                          <a:solidFill>
                            <a:schemeClr val="bg1"/>
                          </a:solidFill>
                          <a:effectLst/>
                          <a:latin typeface="Arial" panose="020B0604020202020204" pitchFamily="34" charset="0"/>
                          <a:cs typeface="Arial" panose="020B0604020202020204" pitchFamily="34" charset="0"/>
                        </a:rPr>
                        <a:t>++6 libglu1-mesa fonts-droid-fallback lib32stdc++6 python3</a:t>
                      </a:r>
                    </a:p>
                    <a:p>
                      <a:pPr fontAlgn="t"/>
                      <a:r>
                        <a:rPr lang="en-GB" sz="1500" dirty="0">
                          <a:solidFill>
                            <a:schemeClr val="bg1"/>
                          </a:solidFill>
                          <a:effectLst/>
                          <a:latin typeface="Arial" panose="020B0604020202020204" pitchFamily="34" charset="0"/>
                          <a:cs typeface="Arial" panose="020B0604020202020204" pitchFamily="34" charset="0"/>
                        </a:rPr>
                        <a:t>RUN apt-get clean</a:t>
                      </a:r>
                    </a:p>
                    <a:p>
                      <a:pPr fontAlgn="t"/>
                      <a:r>
                        <a:rPr lang="en-GB" sz="1500" dirty="0">
                          <a:solidFill>
                            <a:schemeClr val="bg1"/>
                          </a:solidFill>
                          <a:effectLst/>
                          <a:latin typeface="Arial" panose="020B0604020202020204" pitchFamily="34" charset="0"/>
                          <a:cs typeface="Arial" panose="020B0604020202020204" pitchFamily="34" charset="0"/>
                        </a:rPr>
                        <a:t>RUN git clone https://github.com/flutter/flutter.git /</a:t>
                      </a:r>
                      <a:r>
                        <a:rPr lang="en-GB" sz="1500" dirty="0" err="1">
                          <a:solidFill>
                            <a:schemeClr val="bg1"/>
                          </a:solidFill>
                          <a:effectLst/>
                          <a:latin typeface="Arial" panose="020B0604020202020204" pitchFamily="34" charset="0"/>
                          <a:cs typeface="Arial" panose="020B0604020202020204" pitchFamily="34" charset="0"/>
                        </a:rPr>
                        <a:t>usr</a:t>
                      </a:r>
                      <a:r>
                        <a:rPr lang="en-GB" sz="1500" dirty="0">
                          <a:solidFill>
                            <a:schemeClr val="bg1"/>
                          </a:solidFill>
                          <a:effectLst/>
                          <a:latin typeface="Arial" panose="020B0604020202020204" pitchFamily="34" charset="0"/>
                          <a:cs typeface="Arial" panose="020B0604020202020204" pitchFamily="34" charset="0"/>
                        </a:rPr>
                        <a:t>/local/flutter</a:t>
                      </a:r>
                    </a:p>
                    <a:p>
                      <a:pPr fontAlgn="t"/>
                      <a:r>
                        <a:rPr lang="en-GB" sz="1500" dirty="0">
                          <a:solidFill>
                            <a:schemeClr val="bg1"/>
                          </a:solidFill>
                          <a:effectLst/>
                          <a:latin typeface="Arial" panose="020B0604020202020204" pitchFamily="34" charset="0"/>
                          <a:cs typeface="Arial" panose="020B0604020202020204" pitchFamily="34" charset="0"/>
                        </a:rPr>
                        <a:t>ENV PATH="/</a:t>
                      </a:r>
                      <a:r>
                        <a:rPr lang="en-GB" sz="1500" dirty="0" err="1">
                          <a:solidFill>
                            <a:schemeClr val="bg1"/>
                          </a:solidFill>
                          <a:effectLst/>
                          <a:latin typeface="Arial" panose="020B0604020202020204" pitchFamily="34" charset="0"/>
                          <a:cs typeface="Arial" panose="020B0604020202020204" pitchFamily="34" charset="0"/>
                        </a:rPr>
                        <a:t>usr</a:t>
                      </a:r>
                      <a:r>
                        <a:rPr lang="en-GB" sz="1500" dirty="0">
                          <a:solidFill>
                            <a:schemeClr val="bg1"/>
                          </a:solidFill>
                          <a:effectLst/>
                          <a:latin typeface="Arial" panose="020B0604020202020204" pitchFamily="34" charset="0"/>
                          <a:cs typeface="Arial" panose="020B0604020202020204" pitchFamily="34" charset="0"/>
                        </a:rPr>
                        <a:t>/local/flutter/bin:/</a:t>
                      </a:r>
                      <a:r>
                        <a:rPr lang="en-GB" sz="1500" dirty="0" err="1">
                          <a:solidFill>
                            <a:schemeClr val="bg1"/>
                          </a:solidFill>
                          <a:effectLst/>
                          <a:latin typeface="Arial" panose="020B0604020202020204" pitchFamily="34" charset="0"/>
                          <a:cs typeface="Arial" panose="020B0604020202020204" pitchFamily="34" charset="0"/>
                        </a:rPr>
                        <a:t>usr</a:t>
                      </a:r>
                      <a:r>
                        <a:rPr lang="en-GB" sz="1500" dirty="0">
                          <a:solidFill>
                            <a:schemeClr val="bg1"/>
                          </a:solidFill>
                          <a:effectLst/>
                          <a:latin typeface="Arial" panose="020B0604020202020204" pitchFamily="34" charset="0"/>
                          <a:cs typeface="Arial" panose="020B0604020202020204" pitchFamily="34" charset="0"/>
                        </a:rPr>
                        <a:t>/local/flutter/bin/cache/dart-</a:t>
                      </a:r>
                      <a:r>
                        <a:rPr lang="en-GB" sz="1500" dirty="0" err="1">
                          <a:solidFill>
                            <a:schemeClr val="bg1"/>
                          </a:solidFill>
                          <a:effectLst/>
                          <a:latin typeface="Arial" panose="020B0604020202020204" pitchFamily="34" charset="0"/>
                          <a:cs typeface="Arial" panose="020B0604020202020204" pitchFamily="34" charset="0"/>
                        </a:rPr>
                        <a:t>sdk</a:t>
                      </a:r>
                      <a:r>
                        <a:rPr lang="en-GB" sz="1500" dirty="0">
                          <a:solidFill>
                            <a:schemeClr val="bg1"/>
                          </a:solidFill>
                          <a:effectLst/>
                          <a:latin typeface="Arial" panose="020B0604020202020204" pitchFamily="34" charset="0"/>
                          <a:cs typeface="Arial" panose="020B0604020202020204" pitchFamily="34" charset="0"/>
                        </a:rPr>
                        <a:t>/bin:${PATH}“</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RUN flutter doctor -v</a:t>
                      </a:r>
                    </a:p>
                    <a:p>
                      <a:pPr fontAlgn="t"/>
                      <a:r>
                        <a:rPr lang="en-GB" sz="1500" dirty="0">
                          <a:solidFill>
                            <a:schemeClr val="bg1"/>
                          </a:solidFill>
                          <a:effectLst/>
                          <a:latin typeface="Arial" panose="020B0604020202020204" pitchFamily="34" charset="0"/>
                          <a:cs typeface="Arial" panose="020B0604020202020204" pitchFamily="34" charset="0"/>
                        </a:rPr>
                        <a:t>RUN flutter channel master</a:t>
                      </a:r>
                    </a:p>
                    <a:p>
                      <a:pPr fontAlgn="t"/>
                      <a:r>
                        <a:rPr lang="en-GB" sz="1500" dirty="0">
                          <a:solidFill>
                            <a:schemeClr val="bg1"/>
                          </a:solidFill>
                          <a:effectLst/>
                          <a:latin typeface="Arial" panose="020B0604020202020204" pitchFamily="34" charset="0"/>
                          <a:cs typeface="Arial" panose="020B0604020202020204" pitchFamily="34" charset="0"/>
                        </a:rPr>
                        <a:t>RUN flutter upgrade</a:t>
                      </a:r>
                    </a:p>
                    <a:p>
                      <a:pPr fontAlgn="t"/>
                      <a:r>
                        <a:rPr lang="en-GB" sz="1500" dirty="0">
                          <a:solidFill>
                            <a:schemeClr val="bg1"/>
                          </a:solidFill>
                          <a:effectLst/>
                          <a:latin typeface="Arial" panose="020B0604020202020204" pitchFamily="34" charset="0"/>
                          <a:cs typeface="Arial" panose="020B0604020202020204" pitchFamily="34" charset="0"/>
                        </a:rPr>
                        <a:t>RUN flutter config --enable-web</a:t>
                      </a:r>
                    </a:p>
                    <a:p>
                      <a:pPr fontAlgn="t"/>
                      <a:r>
                        <a:rPr lang="en-GB" sz="1500" dirty="0">
                          <a:solidFill>
                            <a:schemeClr val="bg1"/>
                          </a:solidFill>
                          <a:effectLst/>
                          <a:latin typeface="Arial" panose="020B0604020202020204" pitchFamily="34" charset="0"/>
                          <a:cs typeface="Arial" panose="020B0604020202020204" pitchFamily="34" charset="0"/>
                        </a:rPr>
                        <a:t>RUN </a:t>
                      </a:r>
                      <a:r>
                        <a:rPr lang="en-GB" sz="1500" dirty="0" err="1">
                          <a:solidFill>
                            <a:schemeClr val="bg1"/>
                          </a:solidFill>
                          <a:effectLst/>
                          <a:latin typeface="Arial" panose="020B0604020202020204" pitchFamily="34" charset="0"/>
                          <a:cs typeface="Arial" panose="020B0604020202020204" pitchFamily="34" charset="0"/>
                        </a:rPr>
                        <a:t>mkdir</a:t>
                      </a:r>
                      <a:r>
                        <a:rPr lang="en-GB" sz="1500" dirty="0">
                          <a:solidFill>
                            <a:schemeClr val="bg1"/>
                          </a:solidFill>
                          <a:effectLst/>
                          <a:latin typeface="Arial" panose="020B0604020202020204" pitchFamily="34" charset="0"/>
                          <a:cs typeface="Arial" panose="020B0604020202020204" pitchFamily="34" charset="0"/>
                        </a:rPr>
                        <a:t> /app/</a:t>
                      </a:r>
                    </a:p>
                    <a:p>
                      <a:pPr fontAlgn="t"/>
                      <a:r>
                        <a:rPr lang="en-GB" sz="1500" dirty="0">
                          <a:solidFill>
                            <a:schemeClr val="bg1"/>
                          </a:solidFill>
                          <a:effectLst/>
                          <a:latin typeface="Arial" panose="020B0604020202020204" pitchFamily="34" charset="0"/>
                          <a:cs typeface="Arial" panose="020B0604020202020204" pitchFamily="34" charset="0"/>
                        </a:rPr>
                        <a:t>COPY /app /app/</a:t>
                      </a:r>
                    </a:p>
                    <a:p>
                      <a:pPr fontAlgn="t"/>
                      <a:r>
                        <a:rPr lang="en-GB" sz="1500" dirty="0">
                          <a:solidFill>
                            <a:schemeClr val="bg1"/>
                          </a:solidFill>
                          <a:effectLst/>
                          <a:latin typeface="Arial" panose="020B0604020202020204" pitchFamily="34" charset="0"/>
                          <a:cs typeface="Arial" panose="020B0604020202020204" pitchFamily="34" charset="0"/>
                        </a:rPr>
                        <a:t>WORKDIR /app/</a:t>
                      </a:r>
                    </a:p>
                    <a:p>
                      <a:pPr fontAlgn="t"/>
                      <a:r>
                        <a:rPr lang="en-GB" sz="1500" dirty="0">
                          <a:solidFill>
                            <a:schemeClr val="bg1"/>
                          </a:solidFill>
                          <a:effectLst/>
                          <a:latin typeface="Arial" panose="020B0604020202020204" pitchFamily="34" charset="0"/>
                          <a:cs typeface="Arial" panose="020B0604020202020204" pitchFamily="34" charset="0"/>
                        </a:rPr>
                        <a:t>RUN flutter build web</a:t>
                      </a:r>
                    </a:p>
                    <a:p>
                      <a:pPr fontAlgn="t"/>
                      <a:endParaRPr lang="en-GB" sz="1500" dirty="0">
                        <a:solidFill>
                          <a:schemeClr val="bg1"/>
                        </a:solidFill>
                        <a:effectLst/>
                        <a:latin typeface="Arial" panose="020B0604020202020204" pitchFamily="34" charset="0"/>
                        <a:cs typeface="Arial" panose="020B0604020202020204" pitchFamily="34" charset="0"/>
                      </a:endParaRPr>
                    </a:p>
                    <a:p>
                      <a:pPr fontAlgn="t"/>
                      <a:r>
                        <a:rPr lang="en-GB" sz="1500" dirty="0">
                          <a:solidFill>
                            <a:schemeClr val="bg1"/>
                          </a:solidFill>
                          <a:effectLst/>
                          <a:latin typeface="Arial" panose="020B0604020202020204" pitchFamily="34" charset="0"/>
                          <a:cs typeface="Arial" panose="020B0604020202020204" pitchFamily="34" charset="0"/>
                        </a:rPr>
                        <a:t>FROM nginx:1.21.1-alpine</a:t>
                      </a:r>
                    </a:p>
                    <a:p>
                      <a:pPr fontAlgn="t"/>
                      <a:r>
                        <a:rPr lang="en-GB" sz="1500" dirty="0">
                          <a:solidFill>
                            <a:schemeClr val="bg1"/>
                          </a:solidFill>
                          <a:effectLst/>
                          <a:latin typeface="Arial" panose="020B0604020202020204" pitchFamily="34" charset="0"/>
                          <a:cs typeface="Arial" panose="020B0604020202020204" pitchFamily="34" charset="0"/>
                        </a:rPr>
                        <a:t>COPY --from=build-env /app/build/web /</a:t>
                      </a:r>
                      <a:r>
                        <a:rPr lang="en-GB" sz="1500" dirty="0" err="1">
                          <a:solidFill>
                            <a:schemeClr val="bg1"/>
                          </a:solidFill>
                          <a:effectLst/>
                          <a:latin typeface="Arial" panose="020B0604020202020204" pitchFamily="34" charset="0"/>
                          <a:cs typeface="Arial" panose="020B0604020202020204" pitchFamily="34" charset="0"/>
                        </a:rPr>
                        <a:t>usr</a:t>
                      </a:r>
                      <a:r>
                        <a:rPr lang="en-GB" sz="1500" dirty="0">
                          <a:solidFill>
                            <a:schemeClr val="bg1"/>
                          </a:solidFill>
                          <a:effectLst/>
                          <a:latin typeface="Arial" panose="020B0604020202020204" pitchFamily="34" charset="0"/>
                          <a:cs typeface="Arial" panose="020B0604020202020204" pitchFamily="34" charset="0"/>
                        </a:rPr>
                        <a:t>/share/nginx/html</a:t>
                      </a:r>
                    </a:p>
                  </a:txBody>
                  <a:tcPr marL="62953" marR="62953" marT="45326" marB="45326">
                    <a:lnL>
                      <a:noFill/>
                    </a:lnL>
                    <a:lnR>
                      <a:noFill/>
                    </a:lnR>
                    <a:lnB>
                      <a:noFill/>
                    </a:lnB>
                    <a:solidFill>
                      <a:srgbClr val="0D1117"/>
                    </a:solidFill>
                  </a:tcPr>
                </a:tc>
                <a:extLst>
                  <a:ext uri="{0D108BD9-81ED-4DB2-BD59-A6C34878D82A}">
                    <a16:rowId xmlns:a16="http://schemas.microsoft.com/office/drawing/2014/main" val="3277111486"/>
                  </a:ext>
                </a:extLst>
              </a:tr>
            </a:tbl>
          </a:graphicData>
        </a:graphic>
      </p:graphicFrame>
    </p:spTree>
    <p:extLst>
      <p:ext uri="{BB962C8B-B14F-4D97-AF65-F5344CB8AC3E}">
        <p14:creationId xmlns:p14="http://schemas.microsoft.com/office/powerpoint/2010/main" val="15982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enthält.&#10;&#10;Automatisch generierte Beschreibung">
            <a:extLst>
              <a:ext uri="{FF2B5EF4-FFF2-40B4-BE49-F238E27FC236}">
                <a16:creationId xmlns:a16="http://schemas.microsoft.com/office/drawing/2014/main" id="{06309D90-7D58-8DAE-1619-B7F44E43AF07}"/>
              </a:ext>
            </a:extLst>
          </p:cNvPr>
          <p:cNvPicPr>
            <a:picLocks noGrp="1" noChangeAspect="1"/>
          </p:cNvPicPr>
          <p:nvPr>
            <p:ph type="pic" sz="quarter" idx="10"/>
          </p:nvPr>
        </p:nvPicPr>
        <p:blipFill rotWithShape="1">
          <a:blip r:embed="rId2"/>
          <a:srcRect l="-204" t="-15155" r="17130" b="-11401"/>
          <a:stretch/>
        </p:blipFill>
        <p:spPr>
          <a:xfrm>
            <a:off x="-14288" y="0"/>
            <a:ext cx="5808663" cy="6858000"/>
          </a:xfrm>
          <a:custGeom>
            <a:avLst/>
            <a:gdLst>
              <a:gd name="connsiteX0" fmla="*/ 0 w 5220072"/>
              <a:gd name="connsiteY0" fmla="*/ 5143500 h 5143500"/>
              <a:gd name="connsiteX1" fmla="*/ 1285875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 name="connsiteX0" fmla="*/ 0 w 5220072"/>
              <a:gd name="connsiteY0" fmla="*/ 5143500 h 5143500"/>
              <a:gd name="connsiteX1" fmla="*/ 6873 w 5220072"/>
              <a:gd name="connsiteY1" fmla="*/ 0 h 5143500"/>
              <a:gd name="connsiteX2" fmla="*/ 5220072 w 5220072"/>
              <a:gd name="connsiteY2" fmla="*/ 0 h 5143500"/>
              <a:gd name="connsiteX3" fmla="*/ 3934197 w 5220072"/>
              <a:gd name="connsiteY3" fmla="*/ 5143500 h 5143500"/>
              <a:gd name="connsiteX4" fmla="*/ 0 w 5220072"/>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0" y="5143500"/>
                </a:moveTo>
                <a:lnTo>
                  <a:pt x="6873" y="0"/>
                </a:lnTo>
                <a:lnTo>
                  <a:pt x="5220072" y="0"/>
                </a:lnTo>
                <a:lnTo>
                  <a:pt x="3934197" y="5143500"/>
                </a:lnTo>
                <a:lnTo>
                  <a:pt x="0" y="5143500"/>
                </a:lnTo>
                <a:close/>
              </a:path>
            </a:pathLst>
          </a:custGeom>
          <a:solidFill>
            <a:schemeClr val="bg1"/>
          </a:solidFill>
        </p:spPr>
      </p:pic>
      <p:sp>
        <p:nvSpPr>
          <p:cNvPr id="4" name="TextBox 3"/>
          <p:cNvSpPr txBox="1"/>
          <p:nvPr/>
        </p:nvSpPr>
        <p:spPr>
          <a:xfrm>
            <a:off x="6595931" y="1260241"/>
            <a:ext cx="1797287" cy="913199"/>
          </a:xfrm>
          <a:prstGeom prst="rect">
            <a:avLst/>
          </a:prstGeom>
          <a:noFill/>
        </p:spPr>
        <p:txBody>
          <a:bodyPr wrap="none" rtlCol="0">
            <a:spAutoFit/>
          </a:bodyPr>
          <a:lstStyle/>
          <a:p>
            <a:pPr defTabSz="914377">
              <a:buClrTx/>
            </a:pPr>
            <a:r>
              <a:rPr lang="de-DE" sz="2667" kern="1200" dirty="0">
                <a:solidFill>
                  <a:srgbClr val="383838"/>
                </a:solidFill>
                <a:latin typeface="Bebas Neue" charset="0"/>
                <a:ea typeface="Bebas Neue" charset="0"/>
                <a:cs typeface="Bebas Neue" charset="0"/>
              </a:rPr>
              <a:t>Starten Sie </a:t>
            </a:r>
          </a:p>
          <a:p>
            <a:pPr defTabSz="914377">
              <a:buClrTx/>
            </a:pPr>
            <a:r>
              <a:rPr lang="de-DE" sz="2667" kern="1200" dirty="0">
                <a:solidFill>
                  <a:srgbClr val="383838"/>
                </a:solidFill>
                <a:latin typeface="Bebas Neue" charset="0"/>
                <a:ea typeface="Bebas Neue" charset="0"/>
                <a:cs typeface="Bebas Neue" charset="0"/>
              </a:rPr>
              <a:t>Den Container</a:t>
            </a:r>
          </a:p>
        </p:txBody>
      </p:sp>
      <p:grpSp>
        <p:nvGrpSpPr>
          <p:cNvPr id="2" name="Группа 1"/>
          <p:cNvGrpSpPr/>
          <p:nvPr/>
        </p:nvGrpSpPr>
        <p:grpSpPr>
          <a:xfrm>
            <a:off x="6812354" y="2671598"/>
            <a:ext cx="5201511" cy="892554"/>
            <a:chOff x="5094356" y="2262116"/>
            <a:chExt cx="3901133" cy="669416"/>
          </a:xfrm>
        </p:grpSpPr>
        <p:sp>
          <p:nvSpPr>
            <p:cNvPr id="5" name="Овал 4"/>
            <p:cNvSpPr>
              <a:spLocks noChangeAspect="1"/>
            </p:cNvSpPr>
            <p:nvPr/>
          </p:nvSpPr>
          <p:spPr>
            <a:xfrm>
              <a:off x="5094356" y="2262116"/>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5571234" y="2283718"/>
              <a:ext cx="3424255" cy="253916"/>
            </a:xfrm>
            <a:prstGeom prst="rect">
              <a:avLst/>
            </a:prstGeom>
            <a:noFill/>
          </p:spPr>
          <p:txBody>
            <a:bodyPr wrap="none" rtlCol="0">
              <a:spAutoFit/>
            </a:bodyPr>
            <a:lstStyle/>
            <a:p>
              <a:pPr defTabSz="914377">
                <a:buClrTx/>
              </a:pPr>
              <a:r>
                <a:rPr lang="en-GB" sz="1600" kern="1200" dirty="0">
                  <a:solidFill>
                    <a:srgbClr val="383838"/>
                  </a:solidFill>
                  <a:latin typeface="Bebas Neue" charset="0"/>
                  <a:ea typeface="Bebas Neue" charset="0"/>
                  <a:cs typeface="Bebas Neue" charset="0"/>
                </a:rPr>
                <a:t>docker build --pull --rm -f "</a:t>
              </a:r>
              <a:r>
                <a:rPr lang="en-GB" sz="1600" kern="1200" dirty="0" err="1">
                  <a:solidFill>
                    <a:srgbClr val="383838"/>
                  </a:solidFill>
                  <a:latin typeface="Bebas Neue" charset="0"/>
                  <a:ea typeface="Bebas Neue" charset="0"/>
                  <a:cs typeface="Bebas Neue" charset="0"/>
                </a:rPr>
                <a:t>Dockerfile</a:t>
              </a:r>
              <a:r>
                <a:rPr lang="en-GB" sz="1600" kern="1200" dirty="0">
                  <a:solidFill>
                    <a:srgbClr val="383838"/>
                  </a:solidFill>
                  <a:latin typeface="Bebas Neue" charset="0"/>
                  <a:ea typeface="Bebas Neue" charset="0"/>
                  <a:cs typeface="Bebas Neue" charset="0"/>
                </a:rPr>
                <a:t>" -t bencoepp/Flutter "."</a:t>
              </a:r>
            </a:p>
          </p:txBody>
        </p:sp>
        <p:sp>
          <p:nvSpPr>
            <p:cNvPr id="7" name="TextBox 6"/>
            <p:cNvSpPr txBox="1"/>
            <p:nvPr/>
          </p:nvSpPr>
          <p:spPr>
            <a:xfrm>
              <a:off x="5581899" y="2577973"/>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Mittels dieses Befehles bauen wir unser Image zusammen und legen es offen für spätere Ausführung.</a:t>
              </a:r>
            </a:p>
          </p:txBody>
        </p:sp>
        <p:sp>
          <p:nvSpPr>
            <p:cNvPr id="21" name="TextBox 20"/>
            <p:cNvSpPr txBox="1"/>
            <p:nvPr/>
          </p:nvSpPr>
          <p:spPr>
            <a:xfrm>
              <a:off x="5148108" y="2330616"/>
              <a:ext cx="26112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01</a:t>
              </a:r>
              <a:endParaRPr lang="ru-RU" sz="1600" kern="1200" dirty="0">
                <a:solidFill>
                  <a:srgbClr val="FFFFFF"/>
                </a:solidFill>
                <a:latin typeface="Bebas Neue" charset="0"/>
                <a:ea typeface="Bebas Neue" charset="0"/>
                <a:cs typeface="Bebas Neue" charset="0"/>
              </a:endParaRPr>
            </a:p>
          </p:txBody>
        </p:sp>
      </p:grpSp>
      <p:grpSp>
        <p:nvGrpSpPr>
          <p:cNvPr id="8" name="Группа 7"/>
          <p:cNvGrpSpPr/>
          <p:nvPr/>
        </p:nvGrpSpPr>
        <p:grpSpPr>
          <a:xfrm>
            <a:off x="6812354" y="3911437"/>
            <a:ext cx="4325097" cy="892554"/>
            <a:chOff x="5094356" y="3191997"/>
            <a:chExt cx="3243823" cy="669416"/>
          </a:xfrm>
        </p:grpSpPr>
        <p:sp>
          <p:nvSpPr>
            <p:cNvPr id="25" name="Овал 24"/>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6" name="TextBox 25"/>
            <p:cNvSpPr txBox="1"/>
            <p:nvPr/>
          </p:nvSpPr>
          <p:spPr>
            <a:xfrm>
              <a:off x="5571234" y="3213599"/>
              <a:ext cx="1962317"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Docker RUN bencoepp/Flutter </a:t>
              </a:r>
            </a:p>
          </p:txBody>
        </p:sp>
        <p:sp>
          <p:nvSpPr>
            <p:cNvPr id="27" name="TextBox 26"/>
            <p:cNvSpPr txBox="1"/>
            <p:nvPr/>
          </p:nvSpPr>
          <p:spPr>
            <a:xfrm>
              <a:off x="5581899" y="3507854"/>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Starten des Containers, falls dieser Befehl fehlschlagen sollte bitte überprüfen Sie den Inhalt ihres Images.</a:t>
              </a:r>
            </a:p>
          </p:txBody>
        </p:sp>
        <p:sp>
          <p:nvSpPr>
            <p:cNvPr id="28" name="TextBox 27"/>
            <p:cNvSpPr txBox="1"/>
            <p:nvPr/>
          </p:nvSpPr>
          <p:spPr>
            <a:xfrm>
              <a:off x="5148108" y="3260497"/>
              <a:ext cx="26112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02</a:t>
              </a:r>
              <a:endParaRPr lang="ru-RU" sz="1600" kern="1200" dirty="0">
                <a:solidFill>
                  <a:srgbClr val="FFFFFF"/>
                </a:solidFill>
                <a:latin typeface="Bebas Neue" charset="0"/>
                <a:ea typeface="Bebas Neue" charset="0"/>
                <a:cs typeface="Bebas Neue" charset="0"/>
              </a:endParaRPr>
            </a:p>
          </p:txBody>
        </p:sp>
      </p:gr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82</a:t>
              </a:r>
              <a:endParaRPr lang="ru-RU" sz="1600" kern="1200" dirty="0">
                <a:ln w="0"/>
                <a:solidFill>
                  <a:srgbClr val="F6B73A"/>
                </a:solidFill>
                <a:latin typeface="Bebas Neue" charset="0"/>
                <a:ea typeface="Bebas Neue" charset="0"/>
                <a:cs typeface="Bebas Neue" charset="0"/>
              </a:endParaRPr>
            </a:p>
          </p:txBody>
        </p:sp>
      </p:grpSp>
      <p:grpSp>
        <p:nvGrpSpPr>
          <p:cNvPr id="17" name="Группа 7">
            <a:extLst>
              <a:ext uri="{FF2B5EF4-FFF2-40B4-BE49-F238E27FC236}">
                <a16:creationId xmlns:a16="http://schemas.microsoft.com/office/drawing/2014/main" id="{A1624AF2-7F80-00FF-CD28-C626F34E60C2}"/>
              </a:ext>
            </a:extLst>
          </p:cNvPr>
          <p:cNvGrpSpPr/>
          <p:nvPr/>
        </p:nvGrpSpPr>
        <p:grpSpPr>
          <a:xfrm>
            <a:off x="6812354" y="5231865"/>
            <a:ext cx="4325097" cy="892554"/>
            <a:chOff x="5094356" y="3191997"/>
            <a:chExt cx="3243823" cy="669416"/>
          </a:xfrm>
        </p:grpSpPr>
        <p:sp>
          <p:nvSpPr>
            <p:cNvPr id="18" name="Овал 24">
              <a:extLst>
                <a:ext uri="{FF2B5EF4-FFF2-40B4-BE49-F238E27FC236}">
                  <a16:creationId xmlns:a16="http://schemas.microsoft.com/office/drawing/2014/main" id="{44813073-4986-934E-118B-F8AA4B93936B}"/>
                </a:ext>
              </a:extLst>
            </p:cNvPr>
            <p:cNvSpPr>
              <a:spLocks noChangeAspect="1"/>
            </p:cNvSpPr>
            <p:nvPr/>
          </p:nvSpPr>
          <p:spPr>
            <a:xfrm>
              <a:off x="5094356" y="3191997"/>
              <a:ext cx="413999" cy="413999"/>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25">
              <a:extLst>
                <a:ext uri="{FF2B5EF4-FFF2-40B4-BE49-F238E27FC236}">
                  <a16:creationId xmlns:a16="http://schemas.microsoft.com/office/drawing/2014/main" id="{2042A080-A07B-9E16-F532-DDFB0E92909D}"/>
                </a:ext>
              </a:extLst>
            </p:cNvPr>
            <p:cNvSpPr txBox="1"/>
            <p:nvPr/>
          </p:nvSpPr>
          <p:spPr>
            <a:xfrm>
              <a:off x="5571234" y="3213599"/>
              <a:ext cx="837008"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Überprüfen</a:t>
              </a:r>
            </a:p>
          </p:txBody>
        </p:sp>
        <p:sp>
          <p:nvSpPr>
            <p:cNvPr id="20" name="TextBox 26">
              <a:extLst>
                <a:ext uri="{FF2B5EF4-FFF2-40B4-BE49-F238E27FC236}">
                  <a16:creationId xmlns:a16="http://schemas.microsoft.com/office/drawing/2014/main" id="{4606A74F-AC32-B992-326F-E080D647F6DD}"/>
                </a:ext>
              </a:extLst>
            </p:cNvPr>
            <p:cNvSpPr txBox="1"/>
            <p:nvPr/>
          </p:nvSpPr>
          <p:spPr>
            <a:xfrm>
              <a:off x="5581899" y="3507854"/>
              <a:ext cx="2756280" cy="35355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Nach dem Starten des Containers wird die Funktionalität der Anwendung überprüft. </a:t>
              </a:r>
            </a:p>
          </p:txBody>
        </p:sp>
        <p:sp>
          <p:nvSpPr>
            <p:cNvPr id="22" name="TextBox 27">
              <a:extLst>
                <a:ext uri="{FF2B5EF4-FFF2-40B4-BE49-F238E27FC236}">
                  <a16:creationId xmlns:a16="http://schemas.microsoft.com/office/drawing/2014/main" id="{6A978322-1402-72F7-0D7D-07B049D19F9C}"/>
                </a:ext>
              </a:extLst>
            </p:cNvPr>
            <p:cNvSpPr txBox="1"/>
            <p:nvPr/>
          </p:nvSpPr>
          <p:spPr>
            <a:xfrm>
              <a:off x="5148108" y="3260497"/>
              <a:ext cx="261129" cy="253916"/>
            </a:xfrm>
            <a:prstGeom prst="rect">
              <a:avLst/>
            </a:prstGeom>
            <a:noFill/>
          </p:spPr>
          <p:txBody>
            <a:bodyPr wrap="none" rtlCol="0">
              <a:spAutoFit/>
            </a:bodyPr>
            <a:lstStyle/>
            <a:p>
              <a:pPr defTabSz="914377">
                <a:buClrTx/>
              </a:pPr>
              <a:r>
                <a:rPr lang="en-US" sz="1600" kern="1200" dirty="0">
                  <a:solidFill>
                    <a:srgbClr val="FFFFFF"/>
                  </a:solidFill>
                  <a:latin typeface="Bebas Neue" charset="0"/>
                  <a:ea typeface="Bebas Neue" charset="0"/>
                  <a:cs typeface="Bebas Neue" charset="0"/>
                </a:rPr>
                <a:t>03</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32488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503003"/>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83</a:t>
              </a:r>
            </a:p>
          </p:txBody>
        </p:sp>
      </p:grpSp>
      <p:pic>
        <p:nvPicPr>
          <p:cNvPr id="7" name="Grafik 6">
            <a:extLst>
              <a:ext uri="{FF2B5EF4-FFF2-40B4-BE49-F238E27FC236}">
                <a16:creationId xmlns:a16="http://schemas.microsoft.com/office/drawing/2014/main" id="{EB18B5CC-5146-CC9F-93B4-A19BD64E5F7D}"/>
              </a:ext>
            </a:extLst>
          </p:cNvPr>
          <p:cNvPicPr>
            <a:picLocks noChangeAspect="1"/>
          </p:cNvPicPr>
          <p:nvPr/>
        </p:nvPicPr>
        <p:blipFill>
          <a:blip r:embed="rId4"/>
          <a:stretch>
            <a:fillRect/>
          </a:stretch>
        </p:blipFill>
        <p:spPr>
          <a:xfrm>
            <a:off x="2446785" y="745824"/>
            <a:ext cx="7298430" cy="4756455"/>
          </a:xfrm>
          <a:prstGeom prst="rect">
            <a:avLst/>
          </a:prstGeom>
        </p:spPr>
      </p:pic>
    </p:spTree>
    <p:extLst>
      <p:ext uri="{BB962C8B-B14F-4D97-AF65-F5344CB8AC3E}">
        <p14:creationId xmlns:p14="http://schemas.microsoft.com/office/powerpoint/2010/main" val="32978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defTabSz="914377">
                <a:buClrTx/>
              </a:pPr>
              <a:r>
                <a:rPr lang="da-DK" sz="2400" kern="1200" dirty="0">
                  <a:solidFill>
                    <a:srgbClr val="FFFFFF"/>
                  </a:solidFill>
                  <a:latin typeface="Bebas Neue" charset="0"/>
                  <a:ea typeface="Bebas Neue" charset="0"/>
                  <a:cs typeface="Bebas Neue" charset="0"/>
                </a:rPr>
                <a:t>Zeit:  30 Minuten</a:t>
              </a:r>
              <a:endParaRPr lang="ru-RU" sz="2400" kern="1200" dirty="0">
                <a:solidFill>
                  <a:srgbClr val="FFFFFF"/>
                </a:solidFill>
                <a:latin typeface="Bebas Neue" charset="0"/>
                <a:ea typeface="Bebas Neue" charset="0"/>
                <a:cs typeface="Bebas Neue" charset="0"/>
              </a:endParaRPr>
            </a:p>
          </p:txBody>
        </p:sp>
      </p:grpSp>
      <p:sp>
        <p:nvSpPr>
          <p:cNvPr id="6" name="TextBox 5"/>
          <p:cNvSpPr txBox="1"/>
          <p:nvPr/>
        </p:nvSpPr>
        <p:spPr>
          <a:xfrm>
            <a:off x="4697068" y="1700809"/>
            <a:ext cx="4054315" cy="830997"/>
          </a:xfrm>
          <a:prstGeom prst="rect">
            <a:avLst/>
          </a:prstGeom>
          <a:noFill/>
        </p:spPr>
        <p:txBody>
          <a:bodyPr wrap="none" rtlCol="0">
            <a:spAutoFit/>
          </a:bodyPr>
          <a:lstStyle/>
          <a:p>
            <a:pPr defTabSz="914377">
              <a:buClrTx/>
            </a:pPr>
            <a:r>
              <a:rPr lang="de-DE" sz="2400" kern="1200" dirty="0">
                <a:solidFill>
                  <a:srgbClr val="383838"/>
                </a:solidFill>
                <a:latin typeface="Bebas Neue" charset="0"/>
                <a:ea typeface="Bebas Neue" charset="0"/>
                <a:cs typeface="Bebas Neue" charset="0"/>
              </a:rPr>
              <a:t>Klausur </a:t>
            </a:r>
          </a:p>
          <a:p>
            <a:pPr defTabSz="914377">
              <a:buClrTx/>
            </a:pPr>
            <a:r>
              <a:rPr lang="de-DE" sz="2400" kern="1200" dirty="0">
                <a:solidFill>
                  <a:srgbClr val="383838"/>
                </a:solidFill>
                <a:latin typeface="Bebas Neue" charset="0"/>
                <a:ea typeface="Bebas Neue" charset="0"/>
                <a:cs typeface="Bebas Neue" charset="0"/>
              </a:rPr>
              <a:t>Docker – Der Komplette Einstieg Tag 1</a:t>
            </a:r>
          </a:p>
        </p:txBody>
      </p:sp>
      <p:sp>
        <p:nvSpPr>
          <p:cNvPr id="7" name="TextBox 6"/>
          <p:cNvSpPr txBox="1"/>
          <p:nvPr/>
        </p:nvSpPr>
        <p:spPr>
          <a:xfrm>
            <a:off x="4655840" y="2684158"/>
            <a:ext cx="5472608" cy="671594"/>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Nun folgt eine kurze Wissensstand Überprüfung des heutigen Tages. Diese Klausur dient nur Ihrer eigenen Sicherheit in der Thematik. Sie ist auf ihren Wissenstand zugeschnitten und angepasst. Es ist davon auszugehen das Sie die Klausur in der genannten Zeit gerade schaffen werden. </a:t>
            </a:r>
          </a:p>
        </p:txBody>
      </p:sp>
      <p:grpSp>
        <p:nvGrpSpPr>
          <p:cNvPr id="18" name="Группа 17"/>
          <p:cNvGrpSpPr/>
          <p:nvPr/>
        </p:nvGrpSpPr>
        <p:grpSpPr>
          <a:xfrm>
            <a:off x="4847862" y="3877694"/>
            <a:ext cx="3320553" cy="1018987"/>
            <a:chOff x="3635896" y="2908270"/>
            <a:chExt cx="2490415" cy="764240"/>
          </a:xfrm>
        </p:grpSpPr>
        <p:sp>
          <p:nvSpPr>
            <p:cNvPr id="8" name="TextBox 7"/>
            <p:cNvSpPr txBox="1"/>
            <p:nvPr/>
          </p:nvSpPr>
          <p:spPr>
            <a:xfrm>
              <a:off x="3739382" y="2908270"/>
              <a:ext cx="1171235"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Keine Hilfsmittel</a:t>
              </a:r>
            </a:p>
          </p:txBody>
        </p:sp>
        <p:sp>
          <p:nvSpPr>
            <p:cNvPr id="9" name="TextBox 8"/>
            <p:cNvSpPr txBox="1"/>
            <p:nvPr/>
          </p:nvSpPr>
          <p:spPr>
            <a:xfrm>
              <a:off x="3750047" y="3202525"/>
              <a:ext cx="237626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Es sind weder technische noch nicht technische Hilfsmittel bei der Klausur gestattet. Bitte lösen Sie die Klausur ohne auf diese Mittel zu zugreifen.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1359988"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Keine Gruppenarbeit</a:t>
              </a:r>
            </a:p>
          </p:txBody>
        </p:sp>
        <p:sp>
          <p:nvSpPr>
            <p:cNvPr id="11" name="TextBox 10"/>
            <p:cNvSpPr txBox="1"/>
            <p:nvPr/>
          </p:nvSpPr>
          <p:spPr>
            <a:xfrm>
              <a:off x="6300314" y="3202525"/>
              <a:ext cx="237626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Die Klausur wurde jedem Seminarteilnehmer ausgeteilt also bitte schauen Sie auf ihren eigenen Bogen und nicht auf den Bogen ihres Nachbarn.</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84</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1257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4397358" cy="523220"/>
          </a:xfrm>
          <a:prstGeom prst="rect">
            <a:avLst/>
          </a:prstGeom>
          <a:noFill/>
        </p:spPr>
        <p:txBody>
          <a:bodyPr wrap="none" rtlCol="0">
            <a:spAutoFit/>
          </a:bodyPr>
          <a:lstStyle/>
          <a:p>
            <a:pPr defTabSz="914377">
              <a:buClrTx/>
            </a:pPr>
            <a:r>
              <a:rPr lang="de-DE" sz="2800" kern="1200" dirty="0">
                <a:latin typeface="Bebas Neue" charset="0"/>
                <a:ea typeface="Bebas Neue" charset="0"/>
                <a:cs typeface="Bebas Neue" charset="0"/>
              </a:rPr>
              <a:t>Einführung  Container Architektur</a:t>
            </a:r>
          </a:p>
        </p:txBody>
      </p:sp>
      <p:sp>
        <p:nvSpPr>
          <p:cNvPr id="8" name="TextBox 7"/>
          <p:cNvSpPr txBox="1"/>
          <p:nvPr/>
        </p:nvSpPr>
        <p:spPr>
          <a:xfrm>
            <a:off x="585050" y="3969308"/>
            <a:ext cx="2006668"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Was sind Container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15" name="Bildplatzhalter 14" descr="Ein Bild, das Text, Gerät, Systemsteuerung enthält.&#10;&#10;Automatisch generierte Beschreibung">
            <a:extLst>
              <a:ext uri="{FF2B5EF4-FFF2-40B4-BE49-F238E27FC236}">
                <a16:creationId xmlns:a16="http://schemas.microsoft.com/office/drawing/2014/main" id="{B035E045-CEDF-AAEA-799E-ADD710AB1E9D}"/>
              </a:ext>
            </a:extLst>
          </p:cNvPr>
          <p:cNvPicPr>
            <a:picLocks noGrp="1" noChangeAspect="1"/>
          </p:cNvPicPr>
          <p:nvPr>
            <p:ph type="pic" sz="quarter" idx="10"/>
          </p:nvPr>
        </p:nvPicPr>
        <p:blipFill rotWithShape="1">
          <a:blip r:embed="rId3"/>
          <a:srcRect l="29908" r="33628"/>
          <a:stretch/>
        </p:blipFill>
        <p:spPr>
          <a:xfrm>
            <a:off x="4702284" y="0"/>
            <a:ext cx="7489716" cy="6858000"/>
          </a:xfrm>
        </p:spPr>
      </p:pic>
    </p:spTree>
    <p:extLst>
      <p:ext uri="{BB962C8B-B14F-4D97-AF65-F5344CB8AC3E}">
        <p14:creationId xmlns:p14="http://schemas.microsoft.com/office/powerpoint/2010/main" val="13856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heme/theme1.xml><?xml version="1.0" encoding="utf-8"?>
<a:theme xmlns:a="http://schemas.openxmlformats.org/drawingml/2006/main" name="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4940</Words>
  <Application>Microsoft Office PowerPoint</Application>
  <PresentationFormat>Breitbild</PresentationFormat>
  <Paragraphs>727</Paragraphs>
  <Slides>87</Slides>
  <Notes>65</Notes>
  <HiddenSlides>0</HiddenSlides>
  <MMClips>0</MMClips>
  <ScaleCrop>false</ScaleCrop>
  <HeadingPairs>
    <vt:vector size="6" baseType="variant">
      <vt:variant>
        <vt:lpstr>Verwendete Schriftarten</vt:lpstr>
      </vt:variant>
      <vt:variant>
        <vt:i4>9</vt:i4>
      </vt:variant>
      <vt:variant>
        <vt:lpstr>Design</vt:lpstr>
      </vt:variant>
      <vt:variant>
        <vt:i4>4</vt:i4>
      </vt:variant>
      <vt:variant>
        <vt:lpstr>Folientitel</vt:lpstr>
      </vt:variant>
      <vt:variant>
        <vt:i4>87</vt:i4>
      </vt:variant>
    </vt:vector>
  </HeadingPairs>
  <TitlesOfParts>
    <vt:vector size="100" baseType="lpstr">
      <vt:lpstr>Segoe UI Light</vt:lpstr>
      <vt:lpstr>Arial</vt:lpstr>
      <vt:lpstr>Calibri</vt:lpstr>
      <vt:lpstr>Open Sans Light</vt:lpstr>
      <vt:lpstr>Segoe UI</vt:lpstr>
      <vt:lpstr>Calibri Light</vt:lpstr>
      <vt:lpstr>Bebas Neue Bold</vt:lpstr>
      <vt:lpstr>Open Sans</vt:lpstr>
      <vt:lpstr>Bebas Neue</vt:lpstr>
      <vt:lpstr>Office Theme</vt:lpstr>
      <vt:lpstr>Office</vt:lpstr>
      <vt:lpstr>1_Office Theme</vt:lpstr>
      <vt:lpstr>2_Office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Cöppicus</cp:lastModifiedBy>
  <cp:revision>378</cp:revision>
  <dcterms:created xsi:type="dcterms:W3CDTF">2022-04-30T15:55:12Z</dcterms:created>
  <dcterms:modified xsi:type="dcterms:W3CDTF">2022-08-02T18:44:17Z</dcterms:modified>
</cp:coreProperties>
</file>